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57" r:id="rId4"/>
    <p:sldId id="261" r:id="rId5"/>
    <p:sldId id="263" r:id="rId6"/>
    <p:sldId id="262" r:id="rId7"/>
    <p:sldId id="264" r:id="rId8"/>
    <p:sldId id="260" r:id="rId9"/>
    <p:sldId id="275" r:id="rId10"/>
    <p:sldId id="276" r:id="rId11"/>
    <p:sldId id="259" r:id="rId12"/>
    <p:sldId id="271" r:id="rId13"/>
    <p:sldId id="272" r:id="rId14"/>
    <p:sldId id="273" r:id="rId15"/>
    <p:sldId id="274" r:id="rId16"/>
    <p:sldId id="258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036" autoAdjust="0"/>
  </p:normalViewPr>
  <p:slideViewPr>
    <p:cSldViewPr>
      <p:cViewPr varScale="1">
        <p:scale>
          <a:sx n="43" d="100"/>
          <a:sy n="43" d="100"/>
        </p:scale>
        <p:origin x="-109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1911C4-3DF2-4F7C-A9AF-C1A7B386BCAB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EBCA0D-E151-4381-B74E-10C52542B6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85D94A-2989-44FE-AC60-D03DDC23A327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B5747B-959E-44FC-AE6F-9C5DB799EE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b="1" smtClean="0"/>
              <a:t>Challenge:</a:t>
            </a:r>
            <a:r>
              <a:rPr lang="en-GB" smtClean="0"/>
              <a:t> How to approach and address UW KTIE remit as identified in the strategic plan 2007-2012</a:t>
            </a:r>
          </a:p>
          <a:p>
            <a:pPr>
              <a:spcBef>
                <a:spcPct val="0"/>
              </a:spcBef>
            </a:pPr>
            <a:r>
              <a:rPr lang="en-GB" b="1" smtClean="0"/>
              <a:t>Issue:</a:t>
            </a:r>
            <a:r>
              <a:rPr lang="en-GB" smtClean="0"/>
              <a:t> time – staff allocation to KT remit and money allocation to KT remit (not integral part of JD’s &amp; Budgets)</a:t>
            </a:r>
          </a:p>
          <a:p>
            <a:pPr>
              <a:spcBef>
                <a:spcPct val="0"/>
              </a:spcBef>
            </a:pPr>
            <a:r>
              <a:rPr lang="en-GB" b="1" smtClean="0"/>
              <a:t>Objective: </a:t>
            </a:r>
            <a:r>
              <a:rPr lang="en-GB" smtClean="0"/>
              <a:t>promote a culture of RKTIE at University of Worcester</a:t>
            </a:r>
          </a:p>
          <a:p>
            <a:pPr>
              <a:spcBef>
                <a:spcPct val="0"/>
              </a:spcBef>
            </a:pPr>
            <a:r>
              <a:rPr lang="en-GB" b="1" smtClean="0"/>
              <a:t>Solution: </a:t>
            </a:r>
            <a:r>
              <a:rPr lang="en-GB" smtClean="0"/>
              <a:t>competitive grants to provide time and financial resource</a:t>
            </a:r>
          </a:p>
          <a:p>
            <a:pPr>
              <a:spcBef>
                <a:spcPct val="0"/>
              </a:spcBef>
            </a:pPr>
            <a:r>
              <a:rPr lang="en-GB" b="1" smtClean="0"/>
              <a:t>Result: </a:t>
            </a:r>
            <a:r>
              <a:rPr lang="en-GB" smtClean="0"/>
              <a:t>18 new KT projects awarded KT grants in 4 years</a:t>
            </a:r>
          </a:p>
          <a:p>
            <a:pPr>
              <a:spcBef>
                <a:spcPct val="0"/>
              </a:spcBef>
            </a:pPr>
            <a:r>
              <a:rPr lang="en-GB" b="1" smtClean="0"/>
              <a:t>What is success: </a:t>
            </a:r>
            <a:r>
              <a:rPr lang="en-GB" smtClean="0"/>
              <a:t>commitment of departments to developing KTIE remit within their specialist areas by engaging in product/service development and collaborative working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BCAB1B-218E-4E8C-95EC-A81B7E6FC75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smtClean="0"/>
              <a:t>Grant applications reviewed by staff from across university departments at review panel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GB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smtClean="0"/>
              <a:t>Up to £20,000 per project application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GB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smtClean="0"/>
              <a:t>3 stages to the grant process – can bid into 1, 2 or 3 stages 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GB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smtClean="0"/>
              <a:t>An application can be made for all stages at the same time.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GB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smtClean="0"/>
              <a:t>Agreed targets and progress to be met for phased grant release 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048D54-DDE2-416E-8D47-07B91101409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3 stages to grant process: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Undertake detailed analysis of market and competitive position by undertaking market research 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F2B5E0-081D-4085-8264-26130DD0205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EABF9-C367-43E1-A170-58B4C091D0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77C857-722D-4177-B7ED-443BCE773AE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1DEBE7-4CF9-4040-8080-B57C8F787F8E}" type="slidenum">
              <a:rPr lang="en-GB" sz="1200">
                <a:latin typeface="Calibri" pitchFamily="34" charset="0"/>
              </a:rPr>
              <a:pPr algn="r"/>
              <a:t>9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1DEBE7-4CF9-4040-8080-B57C8F787F8E}" type="slidenum">
              <a:rPr lang="en-GB" sz="1200">
                <a:latin typeface="Calibri" pitchFamily="34" charset="0"/>
              </a:rPr>
              <a:pPr algn="r"/>
              <a:t>10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B055E1-4A77-4D6E-B1AA-8DE5ECE308F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3108-47AC-4496-A592-8E13DF6FD9AF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8979-8F94-4DDE-AA3C-A86908F943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0331-FAAF-4E9A-9032-AD8AA9DFDCBA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4AA8E-8CDB-4B64-B04C-676E5719AB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ACA29-6EBE-42B8-91C4-E31FFCF9BDFC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38224-05DA-4FF4-9025-8494CE5BE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33793-1D3A-495B-9467-986D0C569168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55E73-916C-4C8B-B014-0B16F0A675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290E6-5E81-439A-BC97-AABBC0D7A625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7A3D5-DDD5-444B-9F37-65A93A664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5FA19-354A-4475-A667-61578C797A51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9160-CBA3-4880-B1B8-D4C3834B81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B1C35-09D2-42DE-B131-2B3A9BAA3E08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BE4C4-22ED-4208-9851-C4C884F085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866A-3283-47AC-8AD5-A9EAFCFB9623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3081-1D65-496E-89FC-F43B83DE50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BBB0D-7C77-4B2C-B7F6-1475A4BFE9CE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84098-5569-4AC8-AC96-6B6FBBA5E3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C9A4-D9FB-4CA3-B72A-EC51E4A90809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BE46-9D9F-4EFC-9A9C-A4F5B5242B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6151-A081-4A09-8830-BBED6DD7D458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F1DF-FB2B-4F08-9DD4-4879C70D06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117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D9407A-8661-48AA-8A13-DE1ADD25C7E7}" type="datetimeFigureOut">
              <a:rPr lang="en-GB"/>
              <a:pPr>
                <a:defRPr/>
              </a:pPr>
              <a:t>07/07/2010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938D79-DC28-4265-B246-463E0D92E0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.jones@worc.ac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backgrou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/>
              <a:t>‘Grow Your Own: Expanding capacity through KT Grants’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2641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Katherine Jones,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Enterprise Manager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&amp;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Dr Jan Francis-Smythe,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Director of Centre for People @ Work,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University of Worcester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" descr="PPT backgrou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i="1" dirty="0" smtClean="0"/>
              <a:t>KT Grant - Successes</a:t>
            </a:r>
            <a:endParaRPr lang="en-GB" b="1" i="1" dirty="0" smtClean="0"/>
          </a:p>
        </p:txBody>
      </p:sp>
      <p:sp>
        <p:nvSpPr>
          <p:cNvPr id="44036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 dirty="0" smtClean="0"/>
              <a:t>Examples of </a:t>
            </a:r>
            <a:r>
              <a:rPr lang="en-GB" b="1" dirty="0" smtClean="0"/>
              <a:t>Innovative Projects:</a:t>
            </a:r>
          </a:p>
          <a:p>
            <a:r>
              <a:rPr lang="en-GB" sz="2800" b="1" dirty="0" smtClean="0"/>
              <a:t>Psychometric Testing </a:t>
            </a:r>
            <a:endParaRPr lang="en-GB" sz="2800" dirty="0" smtClean="0"/>
          </a:p>
          <a:p>
            <a:pPr lvl="1"/>
            <a:r>
              <a:rPr lang="en-GB" sz="2400" dirty="0" smtClean="0"/>
              <a:t>d</a:t>
            </a:r>
            <a:r>
              <a:rPr lang="en-GB" sz="2400" dirty="0" smtClean="0"/>
              <a:t>esign</a:t>
            </a:r>
            <a:r>
              <a:rPr lang="en-GB" sz="2400" dirty="0" smtClean="0"/>
              <a:t>, development and promotion of </a:t>
            </a:r>
            <a:r>
              <a:rPr lang="en-GB" sz="2400" dirty="0" smtClean="0"/>
              <a:t>Level </a:t>
            </a:r>
            <a:r>
              <a:rPr lang="en-GB" sz="2400" dirty="0" smtClean="0"/>
              <a:t>A and Level B </a:t>
            </a:r>
            <a:r>
              <a:rPr lang="en-GB" sz="2400" dirty="0" smtClean="0"/>
              <a:t>Psychometric </a:t>
            </a:r>
            <a:r>
              <a:rPr lang="en-GB" sz="2400" dirty="0" smtClean="0"/>
              <a:t>Test training </a:t>
            </a:r>
            <a:r>
              <a:rPr lang="en-GB" sz="2400" dirty="0" smtClean="0"/>
              <a:t>courses</a:t>
            </a:r>
          </a:p>
          <a:p>
            <a:pPr lvl="1"/>
            <a:r>
              <a:rPr lang="en-GB" sz="2400" dirty="0" smtClean="0"/>
              <a:t>accredited by the British Psychological </a:t>
            </a:r>
            <a:r>
              <a:rPr lang="en-GB" sz="2400" dirty="0" smtClean="0"/>
              <a:t>Society.</a:t>
            </a:r>
          </a:p>
          <a:p>
            <a:pPr lvl="1"/>
            <a:r>
              <a:rPr lang="en-GB" sz="2400" dirty="0" smtClean="0"/>
              <a:t>First </a:t>
            </a:r>
            <a:r>
              <a:rPr lang="en-GB" sz="2400" dirty="0" smtClean="0"/>
              <a:t>course was run in June </a:t>
            </a:r>
            <a:r>
              <a:rPr lang="en-GB" sz="2400" dirty="0" smtClean="0"/>
              <a:t>2007</a:t>
            </a:r>
          </a:p>
          <a:p>
            <a:pPr lvl="1"/>
            <a:r>
              <a:rPr lang="en-GB" sz="2400" dirty="0" smtClean="0"/>
              <a:t>course </a:t>
            </a:r>
            <a:r>
              <a:rPr lang="en-GB" sz="2400" dirty="0" smtClean="0"/>
              <a:t>commended </a:t>
            </a:r>
            <a:r>
              <a:rPr lang="en-GB" sz="2400" dirty="0" smtClean="0"/>
              <a:t>as ‘excellent’ by </a:t>
            </a:r>
            <a:r>
              <a:rPr lang="en-GB" sz="2400" dirty="0" smtClean="0"/>
              <a:t>British </a:t>
            </a:r>
            <a:r>
              <a:rPr lang="en-GB" sz="2400" dirty="0" smtClean="0"/>
              <a:t>Psychological Society </a:t>
            </a:r>
            <a:endParaRPr lang="en-GB" sz="2400" dirty="0" smtClean="0"/>
          </a:p>
          <a:p>
            <a:pPr lvl="1"/>
            <a:r>
              <a:rPr lang="en-GB" sz="2400" dirty="0" smtClean="0"/>
              <a:t>first  </a:t>
            </a:r>
            <a:r>
              <a:rPr lang="en-GB" sz="2400" dirty="0" smtClean="0"/>
              <a:t>distance learning Level A course fully accredited </a:t>
            </a:r>
            <a:r>
              <a:rPr lang="en-GB" sz="2400" dirty="0" smtClean="0"/>
              <a:t>- BPS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PPT 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KT Grants – Recipient Perspective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Why essential for development</a:t>
            </a:r>
          </a:p>
          <a:p>
            <a:r>
              <a:rPr lang="en-GB" smtClean="0"/>
              <a:t>How use them</a:t>
            </a:r>
          </a:p>
          <a:p>
            <a:r>
              <a:rPr lang="en-GB" smtClean="0"/>
              <a:t>What have the grants enabled centre to achieve </a:t>
            </a:r>
          </a:p>
          <a:p>
            <a:r>
              <a:rPr lang="en-GB" smtClean="0"/>
              <a:t>Thoughts 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 descr="PPT 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b="1" i="1" dirty="0" smtClean="0"/>
              <a:t>Why</a:t>
            </a:r>
            <a:r>
              <a:rPr lang="en-GB" sz="4000" dirty="0" smtClean="0"/>
              <a:t> </a:t>
            </a:r>
            <a:r>
              <a:rPr lang="en-GB" sz="4000" b="1" dirty="0" smtClean="0"/>
              <a:t>essential for development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 </a:t>
            </a:r>
            <a:endParaRPr lang="en-GB" sz="4000" b="1" i="1" dirty="0" smtClean="0"/>
          </a:p>
        </p:txBody>
      </p:sp>
      <p:sp>
        <p:nvSpPr>
          <p:cNvPr id="39940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dirty="0" smtClean="0"/>
              <a:t>Lack of ‘time’ to do the work – enables ‘buy-out’ OR new employment </a:t>
            </a:r>
          </a:p>
          <a:p>
            <a:r>
              <a:rPr lang="en-GB" dirty="0" smtClean="0"/>
              <a:t>Gives the work ‘credibility’ and status </a:t>
            </a:r>
          </a:p>
          <a:p>
            <a:r>
              <a:rPr lang="en-GB" dirty="0" smtClean="0"/>
              <a:t>Gives formality - budget/ reporting</a:t>
            </a:r>
          </a:p>
          <a:p>
            <a:r>
              <a:rPr lang="en-GB" dirty="0" smtClean="0"/>
              <a:t>Recognised within workload</a:t>
            </a:r>
          </a:p>
          <a:p>
            <a:r>
              <a:rPr lang="en-GB" dirty="0" smtClean="0"/>
              <a:t>Benefits from advice from assessing grant panel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PPT 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i="1" dirty="0" smtClean="0"/>
              <a:t>How</a:t>
            </a:r>
            <a:r>
              <a:rPr lang="en-GB" b="1" dirty="0" smtClean="0"/>
              <a:t> use them ?</a:t>
            </a:r>
          </a:p>
        </p:txBody>
      </p:sp>
      <p:sp>
        <p:nvSpPr>
          <p:cNvPr id="4096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GB" smtClean="0"/>
              <a:t>To pump-prime large projects with long-term potential: </a:t>
            </a:r>
          </a:p>
          <a:p>
            <a:pPr lvl="1"/>
            <a:r>
              <a:rPr lang="en-GB" smtClean="0"/>
              <a:t>Psychometric Test Training Courses</a:t>
            </a:r>
          </a:p>
          <a:p>
            <a:pPr lvl="1"/>
            <a:r>
              <a:rPr lang="en-GB" smtClean="0"/>
              <a:t>Commercialisation of CCI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" descr="PPT 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92176"/>
            <a:ext cx="9144000" cy="775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b="1" i="1" dirty="0" smtClean="0"/>
              <a:t>What</a:t>
            </a:r>
            <a:r>
              <a:rPr lang="en-GB" sz="4000" b="1" dirty="0" smtClean="0"/>
              <a:t> have the grants enabled centre to achieve? </a:t>
            </a:r>
          </a:p>
        </p:txBody>
      </p:sp>
      <p:sp>
        <p:nvSpPr>
          <p:cNvPr id="41988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800" dirty="0" smtClean="0"/>
              <a:t>Status as an established training centre for BPS Level A and B psychometric test training courses</a:t>
            </a:r>
          </a:p>
          <a:p>
            <a:r>
              <a:rPr lang="en-GB" sz="2800" dirty="0" smtClean="0"/>
              <a:t>Regular income  - ‘Bread and butter’ product </a:t>
            </a:r>
          </a:p>
          <a:p>
            <a:r>
              <a:rPr lang="en-GB" sz="2800" dirty="0" smtClean="0"/>
              <a:t>Provision of valuable experience for post-graduate students </a:t>
            </a:r>
          </a:p>
          <a:p>
            <a:r>
              <a:rPr lang="en-GB" sz="2800" dirty="0" smtClean="0"/>
              <a:t>Engagement with business community </a:t>
            </a:r>
          </a:p>
          <a:p>
            <a:r>
              <a:rPr lang="en-GB" sz="2800" dirty="0" smtClean="0"/>
              <a:t>Development of UW Personnel staff and UW students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" descr="PPT 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dirty="0" smtClean="0"/>
              <a:t>Thoughts on process? </a:t>
            </a:r>
          </a:p>
        </p:txBody>
      </p:sp>
      <p:sp>
        <p:nvSpPr>
          <p:cNvPr id="43012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Responsive to feedback and modifiable! </a:t>
            </a:r>
          </a:p>
          <a:p>
            <a:r>
              <a:rPr lang="en-GB" smtClean="0"/>
              <a:t>Invaluable for kick-starting new initatives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 descr="PPT backgrou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KT Grants - Future</a:t>
            </a:r>
          </a:p>
        </p:txBody>
      </p:sp>
      <p:sp>
        <p:nvSpPr>
          <p:cNvPr id="337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Gain Feedback from applicants </a:t>
            </a:r>
          </a:p>
          <a:p>
            <a:r>
              <a:rPr lang="en-GB" smtClean="0"/>
              <a:t>Develop grants in line with feedback</a:t>
            </a:r>
          </a:p>
          <a:p>
            <a:r>
              <a:rPr lang="en-GB" smtClean="0"/>
              <a:t>Continue grant programme</a:t>
            </a:r>
          </a:p>
          <a:p>
            <a:r>
              <a:rPr lang="en-GB" smtClean="0"/>
              <a:t>Budget £66k allocated 2010/2011</a:t>
            </a:r>
          </a:p>
          <a:p>
            <a:r>
              <a:rPr lang="en-GB" smtClean="0"/>
              <a:t>Continue to report to RKTIE committee on KT grant success &amp; promote best practice externally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PT 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Contact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2800" dirty="0" smtClean="0"/>
              <a:t>Kat Jones</a:t>
            </a:r>
          </a:p>
          <a:p>
            <a:pPr algn="ctr">
              <a:buNone/>
            </a:pPr>
            <a:r>
              <a:rPr lang="en-GB" sz="2800" dirty="0" smtClean="0"/>
              <a:t>Enterprise Manager / KT Grant Manager</a:t>
            </a:r>
          </a:p>
          <a:p>
            <a:pPr algn="ctr">
              <a:buNone/>
            </a:pPr>
            <a:r>
              <a:rPr lang="en-GB" sz="2800" dirty="0" smtClean="0"/>
              <a:t>Business Development Office</a:t>
            </a:r>
          </a:p>
          <a:p>
            <a:pPr algn="ctr">
              <a:buNone/>
            </a:pPr>
            <a:r>
              <a:rPr lang="en-GB" sz="2800" dirty="0" smtClean="0"/>
              <a:t>HB1003 </a:t>
            </a:r>
          </a:p>
          <a:p>
            <a:pPr algn="ctr">
              <a:buNone/>
            </a:pPr>
            <a:r>
              <a:rPr lang="en-GB" sz="2800" dirty="0" smtClean="0"/>
              <a:t>University of Worcester</a:t>
            </a:r>
          </a:p>
          <a:p>
            <a:pPr algn="ctr">
              <a:buNone/>
            </a:pPr>
            <a:r>
              <a:rPr lang="en-GB" sz="2800" dirty="0" smtClean="0"/>
              <a:t>WR2 6AJ</a:t>
            </a:r>
          </a:p>
          <a:p>
            <a:pPr algn="ctr">
              <a:buNone/>
            </a:pPr>
            <a:r>
              <a:rPr lang="en-GB" sz="2800" dirty="0" smtClean="0"/>
              <a:t>01905 855556</a:t>
            </a:r>
          </a:p>
          <a:p>
            <a:pPr algn="ctr">
              <a:buNone/>
            </a:pPr>
            <a:r>
              <a:rPr lang="en-GB" sz="2800" dirty="0" err="1" smtClean="0">
                <a:hlinkClick r:id="rId3"/>
              </a:rPr>
              <a:t>k.jones@worc.ac.uk</a:t>
            </a:r>
            <a:r>
              <a:rPr lang="en-GB" sz="2800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PPT 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KT Grants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HEIF </a:t>
            </a:r>
          </a:p>
          <a:p>
            <a:pPr algn="ctr"/>
            <a:r>
              <a:rPr lang="en-GB" dirty="0" smtClean="0"/>
              <a:t>S</a:t>
            </a:r>
            <a:r>
              <a:rPr lang="en-GB" dirty="0" smtClean="0"/>
              <a:t>upport </a:t>
            </a:r>
            <a:r>
              <a:rPr lang="en-GB" dirty="0" smtClean="0"/>
              <a:t>UW Strategic Plan </a:t>
            </a:r>
            <a:r>
              <a:rPr lang="en-GB" dirty="0" smtClean="0"/>
              <a:t>KTIE remit </a:t>
            </a:r>
            <a:endParaRPr lang="en-GB" dirty="0" smtClean="0"/>
          </a:p>
          <a:p>
            <a:pPr lvl="1" algn="ctr"/>
            <a:r>
              <a:rPr lang="en-GB" dirty="0" smtClean="0"/>
              <a:t>Achieve synergy between scholarship, research, teaching, KT, enterprise </a:t>
            </a:r>
          </a:p>
          <a:p>
            <a:pPr lvl="1" algn="ctr"/>
            <a:r>
              <a:rPr lang="en-GB" dirty="0" smtClean="0"/>
              <a:t>Outstanding expertise in selected areas securing international recognition</a:t>
            </a:r>
            <a:endParaRPr lang="en-GB" dirty="0" smtClean="0"/>
          </a:p>
          <a:p>
            <a:pPr algn="ctr"/>
            <a:r>
              <a:rPr lang="en-GB" dirty="0" smtClean="0"/>
              <a:t>Business </a:t>
            </a:r>
            <a:r>
              <a:rPr lang="en-GB" dirty="0" smtClean="0"/>
              <a:t>Development Office </a:t>
            </a:r>
            <a:r>
              <a:rPr lang="en-GB" dirty="0" smtClean="0"/>
              <a:t>managed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PPT 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b="1" i="1" dirty="0" smtClean="0"/>
              <a:t>KT Grants - Objectives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Encourage further development of current and future research to promote a culture of RKTIE at University of Worcester</a:t>
            </a:r>
          </a:p>
          <a:p>
            <a:endParaRPr lang="en-GB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Encourage collaborative working and commercialisation of research 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PPT backgrou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KT Grants - Process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z="2000" smtClean="0"/>
          </a:p>
          <a:p>
            <a:pPr algn="ctr"/>
            <a:r>
              <a:rPr lang="en-GB" smtClean="0"/>
              <a:t>KT Grant Reviews</a:t>
            </a:r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/>
            <a:r>
              <a:rPr lang="en-GB" smtClean="0"/>
              <a:t>£20,000 grants</a:t>
            </a:r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/>
            <a:r>
              <a:rPr lang="en-GB" smtClean="0"/>
              <a:t>3 stages</a:t>
            </a:r>
          </a:p>
          <a:p>
            <a:pPr algn="ctr"/>
            <a:endParaRPr lang="en-GB" sz="2000" smtClean="0"/>
          </a:p>
          <a:p>
            <a:pPr>
              <a:buFont typeface="Arial" charset="0"/>
              <a:buNone/>
            </a:pPr>
            <a:r>
              <a:rPr lang="en-GB" sz="200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PPT backgrou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KT Grants -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algn="ctr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b="1" u="sng" dirty="0" smtClean="0"/>
              <a:t>Proof of Concept / Market Research  </a:t>
            </a:r>
            <a:r>
              <a:rPr lang="en-GB" dirty="0" smtClean="0"/>
              <a:t>(guideline up to £2k)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Test commercial viability of innovative business ideas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Undertake detailed analysis of market and competitive position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Conducting customer trials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Securing IP advice and protection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PPT backgrou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KT Grants -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u="sng" dirty="0" smtClean="0"/>
              <a:t>2. Project  Development </a:t>
            </a:r>
            <a:r>
              <a:rPr lang="en-GB" sz="4000" dirty="0" smtClean="0"/>
              <a:t>(guideline to £5k)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 smtClean="0"/>
              <a:t>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dirty="0"/>
              <a:t>D</a:t>
            </a:r>
            <a:r>
              <a:rPr lang="en-GB" sz="4000" dirty="0" smtClean="0"/>
              <a:t>eveloping projects from concept to stage where they are ready to be implemented as a full project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dirty="0"/>
              <a:t>E</a:t>
            </a:r>
            <a:r>
              <a:rPr lang="en-GB" sz="4000" dirty="0" smtClean="0"/>
              <a:t>ngagement of partners &amp; co-ordination of steering/management groups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dirty="0"/>
              <a:t>P</a:t>
            </a:r>
            <a:r>
              <a:rPr lang="en-GB" sz="4000" dirty="0" smtClean="0"/>
              <a:t>romotion &amp; marketing of product /service prior to implementation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dirty="0"/>
              <a:t>D</a:t>
            </a:r>
            <a:r>
              <a:rPr lang="en-GB" sz="4000" dirty="0" smtClean="0"/>
              <a:t>evelopment of existing knowledge/research in readiness to take commercial opportunities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PPT 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KT Grants - Process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GB" b="1" u="sng" smtClean="0"/>
              <a:t>3. Implementation of Project </a:t>
            </a:r>
            <a:r>
              <a:rPr lang="en-GB" smtClean="0"/>
              <a:t> (guideline to £13k)</a:t>
            </a:r>
          </a:p>
          <a:p>
            <a:pPr algn="ctr">
              <a:buFont typeface="Arial" charset="0"/>
              <a:buNone/>
            </a:pPr>
            <a:r>
              <a:rPr lang="en-GB" smtClean="0"/>
              <a:t> </a:t>
            </a:r>
          </a:p>
          <a:p>
            <a:pPr algn="ctr"/>
            <a:r>
              <a:rPr lang="en-GB" smtClean="0"/>
              <a:t>Developed project proposals to market</a:t>
            </a:r>
          </a:p>
          <a:p>
            <a:pPr algn="ctr"/>
            <a:r>
              <a:rPr lang="en-GB" smtClean="0"/>
              <a:t>Management of the project</a:t>
            </a:r>
          </a:p>
          <a:p>
            <a:pPr algn="ctr"/>
            <a:r>
              <a:rPr lang="en-GB" smtClean="0"/>
              <a:t>Match funding for larger scale projects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PPT backgrou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KT Grant - Successes</a:t>
            </a:r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 dirty="0" smtClean="0"/>
              <a:t>2006 – 2010</a:t>
            </a:r>
          </a:p>
          <a:p>
            <a:r>
              <a:rPr lang="en-GB" dirty="0" smtClean="0"/>
              <a:t>25 applications </a:t>
            </a:r>
          </a:p>
          <a:p>
            <a:r>
              <a:rPr lang="en-GB" dirty="0" smtClean="0"/>
              <a:t>18 successful projects</a:t>
            </a:r>
          </a:p>
          <a:p>
            <a:r>
              <a:rPr lang="en-GB" dirty="0" smtClean="0"/>
              <a:t>£135,000 grants awarded</a:t>
            </a:r>
          </a:p>
          <a:p>
            <a:r>
              <a:rPr lang="en-GB" dirty="0" smtClean="0"/>
              <a:t>4 grant applications </a:t>
            </a:r>
            <a:r>
              <a:rPr lang="en-GB" dirty="0" smtClean="0"/>
              <a:t>currently </a:t>
            </a:r>
            <a:r>
              <a:rPr lang="en-GB" dirty="0" smtClean="0"/>
              <a:t>being reviewed </a:t>
            </a:r>
          </a:p>
          <a:p>
            <a:pPr>
              <a:buFont typeface="Arial" charset="0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" descr="PPT backgrou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i="1" dirty="0" smtClean="0"/>
              <a:t>KT Grant - Successes</a:t>
            </a:r>
            <a:endParaRPr lang="en-GB" b="1" i="1" dirty="0" smtClean="0"/>
          </a:p>
        </p:txBody>
      </p:sp>
      <p:sp>
        <p:nvSpPr>
          <p:cNvPr id="44036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400" b="1" dirty="0" smtClean="0"/>
              <a:t>Examples of </a:t>
            </a:r>
            <a:r>
              <a:rPr lang="en-GB" sz="2400" b="1" dirty="0" smtClean="0"/>
              <a:t>Innovative Projects:</a:t>
            </a:r>
          </a:p>
          <a:p>
            <a:r>
              <a:rPr lang="en-GB" sz="2400" b="1" dirty="0" smtClean="0"/>
              <a:t> </a:t>
            </a:r>
            <a:r>
              <a:rPr lang="en-GB" sz="2400" b="1" dirty="0" smtClean="0"/>
              <a:t>A Blended learning Approach to Modern Foreign Language Acquisition</a:t>
            </a:r>
          </a:p>
          <a:p>
            <a:pPr lvl="1"/>
            <a:r>
              <a:rPr lang="en-GB" sz="2400" dirty="0" smtClean="0"/>
              <a:t>Collaboration of FE &amp; HE in providing BLC for lesser taught &amp; higher level modern foreign languages  </a:t>
            </a:r>
            <a:r>
              <a:rPr lang="en-GB" sz="2400" dirty="0" err="1" smtClean="0"/>
              <a:t>eg</a:t>
            </a:r>
            <a:r>
              <a:rPr lang="en-GB" sz="2400" dirty="0" smtClean="0"/>
              <a:t> </a:t>
            </a:r>
            <a:r>
              <a:rPr lang="en-GB" sz="2400" dirty="0" smtClean="0"/>
              <a:t>Arabic</a:t>
            </a:r>
            <a:endParaRPr lang="en-GB" sz="2400" dirty="0" smtClean="0"/>
          </a:p>
          <a:p>
            <a:pPr lvl="1">
              <a:buNone/>
            </a:pPr>
            <a:r>
              <a:rPr lang="en-GB" sz="2400" dirty="0" smtClean="0"/>
              <a:t>– Use of WIMBA as VLE allowing participants from across country </a:t>
            </a:r>
          </a:p>
          <a:p>
            <a:pPr lvl="1"/>
            <a:r>
              <a:rPr lang="en-US" sz="2400" dirty="0" smtClean="0"/>
              <a:t>P</a:t>
            </a:r>
            <a:r>
              <a:rPr lang="en-US" sz="2400" dirty="0" smtClean="0"/>
              <a:t>resentations </a:t>
            </a:r>
            <a:r>
              <a:rPr lang="en-US" sz="2400" dirty="0" smtClean="0"/>
              <a:t>at the LLAS E-learning Symposium </a:t>
            </a:r>
            <a:r>
              <a:rPr lang="en-US" sz="2400" dirty="0" smtClean="0"/>
              <a:t>2010; Association </a:t>
            </a:r>
            <a:r>
              <a:rPr lang="en-US" sz="2400" dirty="0" smtClean="0"/>
              <a:t>of University Language</a:t>
            </a:r>
            <a:r>
              <a:rPr lang="en-GB" sz="2400" dirty="0" smtClean="0"/>
              <a:t> Centres</a:t>
            </a:r>
            <a:r>
              <a:rPr lang="en-US" sz="2400" dirty="0" smtClean="0"/>
              <a:t> conference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Partners; Coventry &amp; Aston University, WCT</a:t>
            </a:r>
            <a:endParaRPr lang="en-GB" sz="2400" dirty="0" smtClean="0"/>
          </a:p>
          <a:p>
            <a:pPr>
              <a:buFont typeface="Arial" charset="0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686</Words>
  <Application>Microsoft Office PowerPoint</Application>
  <PresentationFormat>On-screen Show (4:3)</PresentationFormat>
  <Paragraphs>134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‘Grow Your Own: Expanding capacity through KT Grants’  </vt:lpstr>
      <vt:lpstr>KT Grants</vt:lpstr>
      <vt:lpstr> KT Grants - Objectives </vt:lpstr>
      <vt:lpstr>KT Grants - Process</vt:lpstr>
      <vt:lpstr>KT Grants - Process</vt:lpstr>
      <vt:lpstr>KT Grants - Process</vt:lpstr>
      <vt:lpstr>KT Grants - Process</vt:lpstr>
      <vt:lpstr>KT Grant - Successes</vt:lpstr>
      <vt:lpstr>KT Grant - Successes</vt:lpstr>
      <vt:lpstr>KT Grant - Successes</vt:lpstr>
      <vt:lpstr>KT Grants – Recipient Perspective</vt:lpstr>
      <vt:lpstr>Why essential for development  </vt:lpstr>
      <vt:lpstr>How use them ?</vt:lpstr>
      <vt:lpstr>What have the grants enabled centre to achieve? </vt:lpstr>
      <vt:lpstr>Thoughts on process? </vt:lpstr>
      <vt:lpstr>KT Grants - Future</vt:lpstr>
      <vt:lpstr>Contact</vt:lpstr>
    </vt:vector>
  </TitlesOfParts>
  <Company>University of Worcester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‘Grow Your Own: Expanding capacity through KT Grants’  </dc:title>
  <dc:creator>Katherine Jones</dc:creator>
  <cp:lastModifiedBy>Katherine Jones</cp:lastModifiedBy>
  <cp:revision>22</cp:revision>
  <dcterms:created xsi:type="dcterms:W3CDTF">2010-06-25T09:27:47Z</dcterms:created>
  <dcterms:modified xsi:type="dcterms:W3CDTF">2010-07-07T11:05:10Z</dcterms:modified>
</cp:coreProperties>
</file>