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58" r:id="rId4"/>
    <p:sldId id="259" r:id="rId5"/>
    <p:sldId id="260" r:id="rId6"/>
    <p:sldId id="261" r:id="rId7"/>
    <p:sldId id="264" r:id="rId8"/>
    <p:sldId id="268" r:id="rId9"/>
    <p:sldId id="262" r:id="rId10"/>
    <p:sldId id="265" r:id="rId11"/>
    <p:sldId id="263" r:id="rId12"/>
    <p:sldId id="266"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B42F"/>
    <a:srgbClr val="ECE063"/>
    <a:srgbClr val="4B3933"/>
    <a:srgbClr val="CE0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38308" autoAdjust="0"/>
  </p:normalViewPr>
  <p:slideViewPr>
    <p:cSldViewPr snapToGrid="0">
      <p:cViewPr varScale="1">
        <p:scale>
          <a:sx n="41" d="100"/>
          <a:sy n="41"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2AD7A-8BA0-4F07-9EF2-2741D111BD61}" type="datetimeFigureOut">
              <a:rPr lang="en-GB" smtClean="0"/>
              <a:t>28/06/2017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30537-4769-4D18-A6BD-A6B6AD4E5B91}" type="slidenum">
              <a:rPr lang="en-GB" smtClean="0"/>
              <a:t>‹#›</a:t>
            </a:fld>
            <a:endParaRPr lang="en-GB"/>
          </a:p>
        </p:txBody>
      </p:sp>
    </p:spTree>
    <p:extLst>
      <p:ext uri="{BB962C8B-B14F-4D97-AF65-F5344CB8AC3E}">
        <p14:creationId xmlns:p14="http://schemas.microsoft.com/office/powerpoint/2010/main" val="400971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530537-4769-4D18-A6BD-A6B6AD4E5B91}" type="slidenum">
              <a:rPr lang="en-GB" smtClean="0"/>
              <a:t>1</a:t>
            </a:fld>
            <a:endParaRPr lang="en-GB"/>
          </a:p>
        </p:txBody>
      </p:sp>
    </p:spTree>
    <p:extLst>
      <p:ext uri="{BB962C8B-B14F-4D97-AF65-F5344CB8AC3E}">
        <p14:creationId xmlns:p14="http://schemas.microsoft.com/office/powerpoint/2010/main" val="133862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Immediately after the focus groups, I compiled a list of the issues raised by students and forwarded them to senior members of Library Services management and Academic Liaison Librarians.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Short terms actions: </a:t>
            </a:r>
          </a:p>
          <a:p>
            <a:r>
              <a:rPr lang="en-GB" sz="1200" kern="1200" dirty="0" smtClean="0">
                <a:solidFill>
                  <a:schemeClr val="tx1"/>
                </a:solidFill>
                <a:effectLst/>
                <a:latin typeface="+mn-lt"/>
                <a:ea typeface="+mn-ea"/>
                <a:cs typeface="+mn-cs"/>
              </a:rPr>
              <a:t>Academic Liaison Librarians tackled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knowledge gaps in Course Management Committees. </a:t>
            </a:r>
          </a:p>
          <a:p>
            <a:r>
              <a:rPr lang="en-GB" sz="1200" kern="1200" dirty="0" smtClean="0">
                <a:solidFill>
                  <a:schemeClr val="tx1"/>
                </a:solidFill>
                <a:effectLst/>
                <a:latin typeface="+mn-lt"/>
                <a:ea typeface="+mn-ea"/>
                <a:cs typeface="+mn-cs"/>
              </a:rPr>
              <a:t>Library</a:t>
            </a:r>
            <a:r>
              <a:rPr lang="en-GB" sz="1200" kern="1200" baseline="0" dirty="0" smtClean="0">
                <a:solidFill>
                  <a:schemeClr val="tx1"/>
                </a:solidFill>
                <a:effectLst/>
                <a:latin typeface="+mn-lt"/>
                <a:ea typeface="+mn-ea"/>
                <a:cs typeface="+mn-cs"/>
              </a:rPr>
              <a:t> Services stepped up promotion </a:t>
            </a:r>
            <a:r>
              <a:rPr lang="en-GB" sz="1200" kern="1200" dirty="0" smtClean="0">
                <a:solidFill>
                  <a:schemeClr val="tx1"/>
                </a:solidFill>
                <a:effectLst/>
                <a:latin typeface="+mn-lt"/>
                <a:ea typeface="+mn-ea"/>
                <a:cs typeface="+mn-cs"/>
              </a:rPr>
              <a:t>of a series of </a:t>
            </a:r>
            <a:r>
              <a:rPr lang="en-GB" sz="1200" kern="1200" dirty="0" err="1" smtClean="0">
                <a:solidFill>
                  <a:schemeClr val="tx1"/>
                </a:solidFill>
                <a:effectLst/>
                <a:latin typeface="+mn-lt"/>
                <a:ea typeface="+mn-ea"/>
                <a:cs typeface="+mn-cs"/>
              </a:rPr>
              <a:t>Youtube</a:t>
            </a:r>
            <a:r>
              <a:rPr lang="en-GB" sz="1200" kern="1200" dirty="0" smtClean="0">
                <a:solidFill>
                  <a:schemeClr val="tx1"/>
                </a:solidFill>
                <a:effectLst/>
                <a:latin typeface="+mn-lt"/>
                <a:ea typeface="+mn-ea"/>
                <a:cs typeface="+mn-cs"/>
              </a:rPr>
              <a:t> videos assisting with the effective use of </a:t>
            </a:r>
            <a:r>
              <a:rPr lang="en-GB" sz="1200" kern="1200" dirty="0" err="1" smtClean="0">
                <a:solidFill>
                  <a:schemeClr val="tx1"/>
                </a:solidFill>
                <a:effectLst/>
                <a:latin typeface="+mn-lt"/>
                <a:ea typeface="+mn-ea"/>
                <a:cs typeface="+mn-cs"/>
              </a:rPr>
              <a:t>eresources</a:t>
            </a:r>
            <a:r>
              <a:rPr lang="en-GB" sz="1200" kern="1200" dirty="0" smtClean="0">
                <a:solidFill>
                  <a:schemeClr val="tx1"/>
                </a:solidFill>
                <a:effectLst/>
                <a:latin typeface="+mn-lt"/>
                <a:ea typeface="+mn-ea"/>
                <a:cs typeface="+mn-cs"/>
              </a:rPr>
              <a:t> and introduced</a:t>
            </a:r>
            <a:r>
              <a:rPr lang="en-GB" sz="1200" kern="1200" baseline="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rPr>
              <a:t>student-led project to create a video guide to The Hive. </a:t>
            </a:r>
          </a:p>
          <a:p>
            <a:r>
              <a:rPr lang="en-GB" sz="1200" kern="1200" dirty="0" smtClean="0">
                <a:solidFill>
                  <a:schemeClr val="tx1"/>
                </a:solidFill>
                <a:effectLst/>
                <a:latin typeface="+mn-lt"/>
                <a:ea typeface="+mn-ea"/>
                <a:cs typeface="+mn-cs"/>
              </a:rPr>
              <a:t>As a</a:t>
            </a:r>
            <a:r>
              <a:rPr lang="en-GB" sz="1200" kern="1200" baseline="0" dirty="0" smtClean="0">
                <a:solidFill>
                  <a:schemeClr val="tx1"/>
                </a:solidFill>
                <a:effectLst/>
                <a:latin typeface="+mn-lt"/>
                <a:ea typeface="+mn-ea"/>
                <a:cs typeface="+mn-cs"/>
              </a:rPr>
              <a:t> result of students identifying a need</a:t>
            </a:r>
            <a:r>
              <a:rPr lang="en-GB" sz="1200" kern="1200" dirty="0" smtClean="0">
                <a:solidFill>
                  <a:schemeClr val="tx1"/>
                </a:solidFill>
                <a:effectLst/>
                <a:latin typeface="+mn-lt"/>
                <a:ea typeface="+mn-ea"/>
                <a:cs typeface="+mn-cs"/>
              </a:rPr>
              <a:t> for additional space to study with their own devices,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 were purchased a collection of laptop tables and created over 120 more non-PC based study spaces over the assessment period.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Medium term actions:</a:t>
            </a:r>
          </a:p>
          <a:p>
            <a:r>
              <a:rPr lang="en-GB" sz="1200" kern="1200" dirty="0" smtClean="0">
                <a:solidFill>
                  <a:schemeClr val="tx1"/>
                </a:solidFill>
                <a:effectLst/>
                <a:latin typeface="+mn-lt"/>
                <a:ea typeface="+mn-ea"/>
                <a:cs typeface="+mn-cs"/>
              </a:rPr>
              <a:t>To tackle these issues surrounding investment and value for money, we devised and launched a University-wide campaign focusing on our financial and personal investment in our students.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Longer term actions:</a:t>
            </a:r>
          </a:p>
          <a:p>
            <a:r>
              <a:rPr lang="en-GB" sz="1200" kern="1200" dirty="0" smtClean="0">
                <a:solidFill>
                  <a:schemeClr val="tx1"/>
                </a:solidFill>
                <a:effectLst/>
                <a:latin typeface="+mn-lt"/>
                <a:ea typeface="+mn-ea"/>
                <a:cs typeface="+mn-cs"/>
              </a:rPr>
              <a:t>History students had complained that their books were not available on the shelf because members of the public frequently borrowed them.  </a:t>
            </a:r>
          </a:p>
          <a:p>
            <a:r>
              <a:rPr lang="en-GB" sz="1200" kern="1200" dirty="0" smtClean="0">
                <a:solidFill>
                  <a:schemeClr val="tx1"/>
                </a:solidFill>
                <a:effectLst/>
                <a:latin typeface="+mn-lt"/>
                <a:ea typeface="+mn-ea"/>
                <a:cs typeface="+mn-cs"/>
              </a:rPr>
              <a:t>Public borrowing of University texts does not represent a significant proportion of the loan activity; however, we investigated and found that the public borrowing rate of history books was disproportionately higher than for any other subject.</a:t>
            </a:r>
          </a:p>
          <a:p>
            <a:r>
              <a:rPr lang="en-GB" sz="1200" kern="1200" dirty="0" smtClean="0">
                <a:solidFill>
                  <a:schemeClr val="tx1"/>
                </a:solidFill>
                <a:effectLst/>
                <a:latin typeface="+mn-lt"/>
                <a:ea typeface="+mn-ea"/>
                <a:cs typeface="+mn-cs"/>
              </a:rPr>
              <a:t>We are now using this information to inform our purchasing choices for the coming academic year.</a:t>
            </a:r>
          </a:p>
          <a:p>
            <a:r>
              <a:rPr lang="en-GB" sz="1200" kern="1200" dirty="0" smtClean="0">
                <a:solidFill>
                  <a:schemeClr val="tx1"/>
                </a:solidFill>
                <a:effectLst/>
                <a:latin typeface="+mn-lt"/>
                <a:ea typeface="+mn-ea"/>
                <a:cs typeface="+mn-cs"/>
              </a:rPr>
              <a:t>These changes are yet to be made; however, by trusting the feedback students gave us</a:t>
            </a:r>
            <a:r>
              <a:rPr lang="en-GB" sz="1200" kern="1200" baseline="0" dirty="0" smtClean="0">
                <a:solidFill>
                  <a:schemeClr val="tx1"/>
                </a:solidFill>
                <a:effectLst/>
                <a:latin typeface="+mn-lt"/>
                <a:ea typeface="+mn-ea"/>
                <a:cs typeface="+mn-cs"/>
              </a:rPr>
              <a:t> and c</a:t>
            </a:r>
            <a:r>
              <a:rPr lang="en-GB" sz="1200" kern="1200" dirty="0" smtClean="0">
                <a:solidFill>
                  <a:schemeClr val="tx1"/>
                </a:solidFill>
                <a:effectLst/>
                <a:latin typeface="+mn-lt"/>
                <a:ea typeface="+mn-ea"/>
                <a:cs typeface="+mn-cs"/>
              </a:rPr>
              <a:t>onfirming that students were right, we have already gone a long way in restoring satisfaction amongst our history students.</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10</a:t>
            </a:fld>
            <a:endParaRPr lang="en-GB"/>
          </a:p>
        </p:txBody>
      </p:sp>
    </p:spTree>
    <p:extLst>
      <p:ext uri="{BB962C8B-B14F-4D97-AF65-F5344CB8AC3E}">
        <p14:creationId xmlns:p14="http://schemas.microsoft.com/office/powerpoint/2010/main" val="20109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Completing the feedback loop was an essential aspect of the project.</a:t>
            </a:r>
          </a:p>
          <a:p>
            <a:r>
              <a:rPr lang="en-GB" sz="1200" kern="1200" dirty="0" smtClean="0">
                <a:solidFill>
                  <a:schemeClr val="tx1"/>
                </a:solidFill>
                <a:effectLst/>
                <a:latin typeface="+mn-lt"/>
                <a:ea typeface="+mn-ea"/>
                <a:cs typeface="+mn-cs"/>
              </a:rPr>
              <a:t>Within days of the focus groups, I had contacted students to thank them for their input and let them know what had happened to their feedback. Within weeks I had circulated the full project report detailing all the concerns raised and Library Services’ proposed actions to all students involved in the focus groups. </a:t>
            </a:r>
          </a:p>
          <a:p>
            <a:r>
              <a:rPr lang="en-GB" sz="1200" kern="1200" dirty="0" smtClean="0">
                <a:solidFill>
                  <a:schemeClr val="tx1"/>
                </a:solidFill>
                <a:effectLst/>
                <a:latin typeface="+mn-lt"/>
                <a:ea typeface="+mn-ea"/>
                <a:cs typeface="+mn-cs"/>
              </a:rPr>
              <a:t>When more complex actions were planned, students were again contacted to explain the developments taking place.</a:t>
            </a:r>
          </a:p>
          <a:p>
            <a:r>
              <a:rPr lang="en-GB" sz="1200" kern="1200" dirty="0" smtClean="0">
                <a:solidFill>
                  <a:schemeClr val="tx1"/>
                </a:solidFill>
                <a:effectLst/>
                <a:latin typeface="+mn-lt"/>
                <a:ea typeface="+mn-ea"/>
                <a:cs typeface="+mn-cs"/>
              </a:rPr>
              <a:t>This stream of communication demonstrated our openness to student feedback and gave students a sense of ownership over the information they had provided.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530537-4769-4D18-A6BD-A6B6AD4E5B91}" type="slidenum">
              <a:rPr lang="en-GB" smtClean="0"/>
              <a:t>11</a:t>
            </a:fld>
            <a:endParaRPr lang="en-GB"/>
          </a:p>
        </p:txBody>
      </p:sp>
    </p:spTree>
    <p:extLst>
      <p:ext uri="{BB962C8B-B14F-4D97-AF65-F5344CB8AC3E}">
        <p14:creationId xmlns:p14="http://schemas.microsoft.com/office/powerpoint/2010/main" val="696546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Short term impacts:</a:t>
            </a:r>
          </a:p>
          <a:p>
            <a:r>
              <a:rPr lang="en-GB" sz="1200" kern="1200" dirty="0" smtClean="0">
                <a:solidFill>
                  <a:schemeClr val="tx1"/>
                </a:solidFill>
                <a:effectLst/>
                <a:latin typeface="+mn-lt"/>
                <a:ea typeface="+mn-ea"/>
                <a:cs typeface="+mn-cs"/>
              </a:rPr>
              <a:t>students were made aware of Library Services taking a special interest in their concerns and, crucially, acting upon them. </a:t>
            </a:r>
          </a:p>
          <a:p>
            <a:r>
              <a:rPr lang="en-GB" sz="1200" kern="1200" dirty="0" smtClean="0">
                <a:solidFill>
                  <a:schemeClr val="tx1"/>
                </a:solidFill>
                <a:effectLst/>
                <a:latin typeface="+mn-lt"/>
                <a:ea typeface="+mn-ea"/>
                <a:cs typeface="+mn-cs"/>
              </a:rPr>
              <a:t>Focus groups provided the opportunity for staff to fill gaps in student knowledge, combat misinformation and allow peer to peer information sharing.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Medium term:</a:t>
            </a:r>
          </a:p>
          <a:p>
            <a:r>
              <a:rPr lang="en-GB" sz="1200" kern="1200" dirty="0" smtClean="0">
                <a:solidFill>
                  <a:schemeClr val="tx1"/>
                </a:solidFill>
                <a:effectLst/>
                <a:latin typeface="+mn-lt"/>
                <a:ea typeface="+mn-ea"/>
                <a:cs typeface="+mn-cs"/>
              </a:rPr>
              <a:t>The focus groups have given us target areas for current and future campaigns 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provided library staff with confirmation of anecdotal findings. </a:t>
            </a:r>
          </a:p>
          <a:p>
            <a:r>
              <a:rPr lang="en-GB" sz="1200" kern="1200" dirty="0" smtClean="0">
                <a:solidFill>
                  <a:schemeClr val="tx1"/>
                </a:solidFill>
                <a:effectLst/>
                <a:latin typeface="+mn-lt"/>
                <a:ea typeface="+mn-ea"/>
                <a:cs typeface="+mn-cs"/>
              </a:rPr>
              <a:t>The results from this year’s internal University of Worcester student survey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shows a rise in satisfaction from a number of the groups targeted.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Longer term:</a:t>
            </a:r>
          </a:p>
          <a:p>
            <a:r>
              <a:rPr lang="en-GB" sz="1200" kern="1200" dirty="0" smtClean="0">
                <a:solidFill>
                  <a:schemeClr val="tx1"/>
                </a:solidFill>
                <a:effectLst/>
                <a:latin typeface="+mn-lt"/>
                <a:ea typeface="+mn-ea"/>
                <a:cs typeface="+mn-cs"/>
              </a:rPr>
              <a:t>The success of this project has given us a model for effectively targeting student satisfaction that we now plan to implement on a yearly basis as an integral element of our student engagement campaign. </a:t>
            </a:r>
          </a:p>
          <a:p>
            <a:r>
              <a:rPr lang="en-GB" sz="1200" kern="1200" dirty="0" smtClean="0">
                <a:solidFill>
                  <a:schemeClr val="tx1"/>
                </a:solidFill>
                <a:effectLst/>
                <a:latin typeface="+mn-lt"/>
                <a:ea typeface="+mn-ea"/>
                <a:cs typeface="+mn-cs"/>
              </a:rPr>
              <a:t>With the annual implementation of the programme we also hope to assure that,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NSS satisfaction rates rise, they do so across the board.</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12</a:t>
            </a:fld>
            <a:endParaRPr lang="en-GB"/>
          </a:p>
        </p:txBody>
      </p:sp>
    </p:spTree>
    <p:extLst>
      <p:ext uri="{BB962C8B-B14F-4D97-AF65-F5344CB8AC3E}">
        <p14:creationId xmlns:p14="http://schemas.microsoft.com/office/powerpoint/2010/main" val="175656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Encouraging students to engage with activities outside of their course is not always easy and take up amongst students was still relatively low.</a:t>
            </a:r>
          </a:p>
          <a:p>
            <a:r>
              <a:rPr lang="en-GB" sz="1200" kern="1200" dirty="0" smtClean="0">
                <a:solidFill>
                  <a:schemeClr val="tx1"/>
                </a:solidFill>
                <a:effectLst/>
                <a:latin typeface="+mn-lt"/>
                <a:ea typeface="+mn-ea"/>
                <a:cs typeface="+mn-cs"/>
              </a:rPr>
              <a:t>Next year I hope to be able to implement a far more structured plan for student recruitment, engaging with target student groups as early as induction and possibly collaborating with teaching staff earlier in the process.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including this project as an integral element of our student engagement programme, we will be better placed to ensure that focus group sessions are timed ahead of other university-wide engagements, for example Course Management Committees, so that our liaison librarians have the best possible opportunity to respond to feedback gathered on a more general level.</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13</a:t>
            </a:fld>
            <a:endParaRPr lang="en-GB"/>
          </a:p>
        </p:txBody>
      </p:sp>
    </p:spTree>
    <p:extLst>
      <p:ext uri="{BB962C8B-B14F-4D97-AF65-F5344CB8AC3E}">
        <p14:creationId xmlns:p14="http://schemas.microsoft.com/office/powerpoint/2010/main" val="282341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highly effective: we have already experienced a measurable upturn in student satisfaction amongst first and second year students.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method is cheap and requires very few sophisticated resources.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strength of the project is its simplistic, analogue nature. </a:t>
            </a:r>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14</a:t>
            </a:fld>
            <a:endParaRPr lang="en-GB"/>
          </a:p>
        </p:txBody>
      </p:sp>
    </p:spTree>
    <p:extLst>
      <p:ext uri="{BB962C8B-B14F-4D97-AF65-F5344CB8AC3E}">
        <p14:creationId xmlns:p14="http://schemas.microsoft.com/office/powerpoint/2010/main" val="209800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15</a:t>
            </a:fld>
            <a:endParaRPr lang="en-GB"/>
          </a:p>
        </p:txBody>
      </p:sp>
    </p:spTree>
    <p:extLst>
      <p:ext uri="{BB962C8B-B14F-4D97-AF65-F5344CB8AC3E}">
        <p14:creationId xmlns:p14="http://schemas.microsoft.com/office/powerpoint/2010/main" val="427195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University of Worcester Library Services are based at The Hive, a fully integrated university and public library incorporating university and county council collections, county council archives and archaeology service and the county council hub. </a:t>
            </a:r>
          </a:p>
          <a:p>
            <a:r>
              <a:rPr lang="en-GB" sz="1200" kern="1200" dirty="0" smtClean="0">
                <a:solidFill>
                  <a:schemeClr val="tx1"/>
                </a:solidFill>
                <a:effectLst/>
                <a:latin typeface="+mn-lt"/>
                <a:ea typeface="+mn-ea"/>
                <a:cs typeface="+mn-cs"/>
              </a:rPr>
              <a:t>This service model brings with it many benefits and opportunities for our students: access to a greater number of resources on site; students are able to put into practise their learnt skills in voluntary roles or work placement projects; the building acts as a ‘shop front’ for our students’ achievements. </a:t>
            </a:r>
          </a:p>
          <a:p>
            <a:r>
              <a:rPr lang="en-GB" sz="1200" kern="1200" dirty="0" smtClean="0">
                <a:solidFill>
                  <a:schemeClr val="tx1"/>
                </a:solidFill>
                <a:effectLst/>
                <a:latin typeface="+mn-lt"/>
                <a:ea typeface="+mn-ea"/>
                <a:cs typeface="+mn-cs"/>
              </a:rPr>
              <a:t>The model presents some challenges when it comes to student experience: in particular, it can be more difficult to encourage students to have a sense of ownership over their library environment.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2</a:t>
            </a:fld>
            <a:endParaRPr lang="en-GB"/>
          </a:p>
        </p:txBody>
      </p:sp>
    </p:spTree>
    <p:extLst>
      <p:ext uri="{BB962C8B-B14F-4D97-AF65-F5344CB8AC3E}">
        <p14:creationId xmlns:p14="http://schemas.microsoft.com/office/powerpoint/2010/main" val="241147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introduction and subsequent augmentation of tuition fees means students are increasingly concerned about receiving value for money from their university.  Universities also rely ever-heavily on the satisfaction rating of our students and, in particular, those gathered by the National Student Survey to grow.</a:t>
            </a:r>
          </a:p>
          <a:p>
            <a:r>
              <a:rPr lang="en-GB" sz="1200" kern="1200" dirty="0" smtClean="0">
                <a:solidFill>
                  <a:schemeClr val="tx1"/>
                </a:solidFill>
                <a:effectLst/>
                <a:latin typeface="+mn-lt"/>
                <a:ea typeface="+mn-ea"/>
                <a:cs typeface="+mn-cs"/>
              </a:rPr>
              <a:t>Equally, our students’ opinions matter to us: we want our students to feel happy with the service they receive from us.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530537-4769-4D18-A6BD-A6B6AD4E5B91}" type="slidenum">
              <a:rPr lang="en-GB" smtClean="0"/>
              <a:t>3</a:t>
            </a:fld>
            <a:endParaRPr lang="en-GB"/>
          </a:p>
        </p:txBody>
      </p:sp>
    </p:spTree>
    <p:extLst>
      <p:ext uri="{BB962C8B-B14F-4D97-AF65-F5344CB8AC3E}">
        <p14:creationId xmlns:p14="http://schemas.microsoft.com/office/powerpoint/2010/main" val="46710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University of Worcester Library Services have, some time, been taking a proactive approach to student satisfaction. We’ve been actively engaging with students throughout the year and involving students in some of our key decisions: monitoring overall student satisfaction by gathering qualitative and quantitative data; trusting our students to help us decide how best to grow the service e.g. including current students in the selection new student-facing staff members. </a:t>
            </a:r>
          </a:p>
          <a:p>
            <a:r>
              <a:rPr lang="en-GB" sz="1200" kern="1200" dirty="0" smtClean="0">
                <a:solidFill>
                  <a:schemeClr val="tx1"/>
                </a:solidFill>
                <a:effectLst/>
                <a:latin typeface="+mn-lt"/>
                <a:ea typeface="+mn-ea"/>
                <a:cs typeface="+mn-cs"/>
              </a:rPr>
              <a:t>As a result, we’ve seen a rapid rise in student satisfaction: last year we hit our target, receiving our highest NSS score to date.</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4</a:t>
            </a:fld>
            <a:endParaRPr lang="en-GB"/>
          </a:p>
        </p:txBody>
      </p:sp>
    </p:spTree>
    <p:extLst>
      <p:ext uri="{BB962C8B-B14F-4D97-AF65-F5344CB8AC3E}">
        <p14:creationId xmlns:p14="http://schemas.microsoft.com/office/powerpoint/2010/main" val="108107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Despite last year’s NSS results suggesting that students were very happy with their experience of Library Services, we wanted to see if there were any particular groups of students whose voices weren’t being heard in the headline result. </a:t>
            </a:r>
          </a:p>
          <a:p>
            <a:r>
              <a:rPr lang="en-GB" sz="1200" kern="1200" dirty="0" smtClean="0">
                <a:solidFill>
                  <a:schemeClr val="tx1"/>
                </a:solidFill>
                <a:effectLst/>
                <a:latin typeface="+mn-lt"/>
                <a:ea typeface="+mn-ea"/>
                <a:cs typeface="+mn-cs"/>
              </a:rPr>
              <a:t>Analysis of the figures revealed that a small number of student groups were still not entirely happy with their experience; when compared to our engagement records it became clear that students from these groups were also less likely to attend focus groups or take part in our year-round engagement activities. </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5</a:t>
            </a:fld>
            <a:endParaRPr lang="en-GB"/>
          </a:p>
        </p:txBody>
      </p:sp>
    </p:spTree>
    <p:extLst>
      <p:ext uri="{BB962C8B-B14F-4D97-AF65-F5344CB8AC3E}">
        <p14:creationId xmlns:p14="http://schemas.microsoft.com/office/powerpoint/2010/main" val="159530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seemed clear to us that the global approach of the NSS, and of some of our own data gathering techniques, did not reveal the whole picture of student experience: we needed to stop looking at the student body </a:t>
            </a:r>
            <a:r>
              <a:rPr lang="en-GB" sz="1200" i="1" kern="1200" dirty="0" err="1" smtClean="0">
                <a:solidFill>
                  <a:schemeClr val="tx1"/>
                </a:solidFill>
                <a:effectLst/>
                <a:latin typeface="+mn-lt"/>
                <a:ea typeface="+mn-ea"/>
                <a:cs typeface="+mn-cs"/>
              </a:rPr>
              <a:t>en</a:t>
            </a:r>
            <a:r>
              <a:rPr lang="en-GB" sz="1200" i="1" kern="1200" dirty="0" smtClean="0">
                <a:solidFill>
                  <a:schemeClr val="tx1"/>
                </a:solidFill>
                <a:effectLst/>
                <a:latin typeface="+mn-lt"/>
                <a:ea typeface="+mn-ea"/>
                <a:cs typeface="+mn-cs"/>
              </a:rPr>
              <a:t> masse</a:t>
            </a:r>
            <a:r>
              <a:rPr lang="en-GB" sz="1200" kern="1200" dirty="0" smtClean="0">
                <a:solidFill>
                  <a:schemeClr val="tx1"/>
                </a:solidFill>
                <a:effectLst/>
                <a:latin typeface="+mn-lt"/>
                <a:ea typeface="+mn-ea"/>
                <a:cs typeface="+mn-cs"/>
              </a:rPr>
              <a:t> and, instead, approach our students as individuals. </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6</a:t>
            </a:fld>
            <a:endParaRPr lang="en-GB"/>
          </a:p>
        </p:txBody>
      </p:sp>
    </p:spTree>
    <p:extLst>
      <p:ext uri="{BB962C8B-B14F-4D97-AF65-F5344CB8AC3E}">
        <p14:creationId xmlns:p14="http://schemas.microsoft.com/office/powerpoint/2010/main" val="320632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decided to take an approach that directly contradicted that of the NSS and other internal surveys. We focused in on these ‘hard to reach’ students. Using the data from 2016 NSS, we identified the subject groups that had given us low or lower than anticipated satisfaction scores and contacted individual students to invite them to come and share their experience of Library Services in small, informal focus groups. </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7</a:t>
            </a:fld>
            <a:endParaRPr lang="en-GB"/>
          </a:p>
        </p:txBody>
      </p:sp>
    </p:spTree>
    <p:extLst>
      <p:ext uri="{BB962C8B-B14F-4D97-AF65-F5344CB8AC3E}">
        <p14:creationId xmlns:p14="http://schemas.microsoft.com/office/powerpoint/2010/main" val="213203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ensure that the focus group experience was positive for all attendees, we followed four simple steps: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were honest with students from the outset and explained why we wanted to meet with them.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were flexible when arranging focus groups and tried hard to work around students’ varied schedules.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incentivised student attendance with the promise of an open forum in which to air their views and, crucially, plenty of biscuits to fuel the discussion.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began each focus group with recap of why we had invited students to speak with us, an overview of the format of the focus group and, most importantly, what we expected to achieve from the </a:t>
            </a:r>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8</a:t>
            </a:fld>
            <a:endParaRPr lang="en-GB"/>
          </a:p>
        </p:txBody>
      </p:sp>
    </p:spTree>
    <p:extLst>
      <p:ext uri="{BB962C8B-B14F-4D97-AF65-F5344CB8AC3E}">
        <p14:creationId xmlns:p14="http://schemas.microsoft.com/office/powerpoint/2010/main" val="112273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Students were asked to record at least 7 comments, queries or complaints they had about their experience of Library Services in a five minute time period. By allowing the students space for individual contemplation, we were able to coax a number of responses from every student and allow all attendees to express their concerns.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students were given plenty of time to talk and all queries were taken seriously. All knowledge gaps or misconceptions concerning Library Services were dispelled through peer-to peer discussion or by the staff member leading the focus group.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points raised during the discussion were recorded and included in the final report. We recorded student queries with a flip chart and multi-coloured pens, but an audio recording of the focus group could also have be used to give further insight into the precise nature of topics discussed.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the close of the focus group, attendees were told exactly where the information would be going and what would happen next.</a:t>
            </a:r>
          </a:p>
          <a:p>
            <a:endParaRPr lang="en-GB" dirty="0"/>
          </a:p>
        </p:txBody>
      </p:sp>
      <p:sp>
        <p:nvSpPr>
          <p:cNvPr id="4" name="Slide Number Placeholder 3"/>
          <p:cNvSpPr>
            <a:spLocks noGrp="1"/>
          </p:cNvSpPr>
          <p:nvPr>
            <p:ph type="sldNum" sz="quarter" idx="10"/>
          </p:nvPr>
        </p:nvSpPr>
        <p:spPr/>
        <p:txBody>
          <a:bodyPr/>
          <a:lstStyle/>
          <a:p>
            <a:fld id="{D7530537-4769-4D18-A6BD-A6B6AD4E5B91}" type="slidenum">
              <a:rPr lang="en-GB" smtClean="0"/>
              <a:t>9</a:t>
            </a:fld>
            <a:endParaRPr lang="en-GB"/>
          </a:p>
        </p:txBody>
      </p:sp>
    </p:spTree>
    <p:extLst>
      <p:ext uri="{BB962C8B-B14F-4D97-AF65-F5344CB8AC3E}">
        <p14:creationId xmlns:p14="http://schemas.microsoft.com/office/powerpoint/2010/main" val="341463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8DC047-B99B-46BA-9013-75F54668EDBB}"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77449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8DC047-B99B-46BA-9013-75F54668EDBB}"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17420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8DC047-B99B-46BA-9013-75F54668EDBB}"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3619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8DC047-B99B-46BA-9013-75F54668EDBB}"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171835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8DC047-B99B-46BA-9013-75F54668EDBB}"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210827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8DC047-B99B-46BA-9013-75F54668EDBB}"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376810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8DC047-B99B-46BA-9013-75F54668EDBB}"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85126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8DC047-B99B-46BA-9013-75F54668EDBB}"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127730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C047-B99B-46BA-9013-75F54668EDBB}"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303475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8DC047-B99B-46BA-9013-75F54668EDBB}"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158478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8DC047-B99B-46BA-9013-75F54668EDBB}"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B77ED-2134-4EF2-A2E1-D6751E500853}" type="slidenum">
              <a:rPr lang="en-GB" smtClean="0"/>
              <a:t>‹#›</a:t>
            </a:fld>
            <a:endParaRPr lang="en-GB"/>
          </a:p>
        </p:txBody>
      </p:sp>
    </p:spTree>
    <p:extLst>
      <p:ext uri="{BB962C8B-B14F-4D97-AF65-F5344CB8AC3E}">
        <p14:creationId xmlns:p14="http://schemas.microsoft.com/office/powerpoint/2010/main" val="315073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DC047-B99B-46BA-9013-75F54668EDBB}" type="datetimeFigureOut">
              <a:rPr lang="en-GB" smtClean="0"/>
              <a:t>28/06/2017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77ED-2134-4EF2-A2E1-D6751E500853}" type="slidenum">
              <a:rPr lang="en-GB" smtClean="0"/>
              <a:t>‹#›</a:t>
            </a:fld>
            <a:endParaRPr lang="en-GB"/>
          </a:p>
        </p:txBody>
      </p:sp>
    </p:spTree>
    <p:extLst>
      <p:ext uri="{BB962C8B-B14F-4D97-AF65-F5344CB8AC3E}">
        <p14:creationId xmlns:p14="http://schemas.microsoft.com/office/powerpoint/2010/main" val="2141394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725" r="35" b="19814"/>
          <a:stretch/>
        </p:blipFill>
        <p:spPr>
          <a:xfrm>
            <a:off x="0" y="1"/>
            <a:ext cx="12355286" cy="6858000"/>
          </a:xfrm>
          <a:prstGeom prst="rect">
            <a:avLst/>
          </a:prstGeom>
        </p:spPr>
      </p:pic>
      <p:sp>
        <p:nvSpPr>
          <p:cNvPr id="8" name="Rectangle 7"/>
          <p:cNvSpPr/>
          <p:nvPr/>
        </p:nvSpPr>
        <p:spPr>
          <a:xfrm>
            <a:off x="1474799" y="0"/>
            <a:ext cx="9122444" cy="6857998"/>
          </a:xfrm>
          <a:prstGeom prst="rect">
            <a:avLst/>
          </a:prstGeom>
          <a:solidFill>
            <a:schemeClr val="tx1">
              <a:lumMod val="65000"/>
              <a:lumOff val="35000"/>
              <a:alpha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74799" y="1203037"/>
            <a:ext cx="9111558" cy="5632311"/>
          </a:xfrm>
          <a:prstGeom prst="rect">
            <a:avLst/>
          </a:prstGeom>
          <a:noFill/>
        </p:spPr>
        <p:txBody>
          <a:bodyPr wrap="square" rtlCol="0">
            <a:spAutoFit/>
          </a:bodyPr>
          <a:lstStyle/>
          <a:p>
            <a:pPr algn="ctr">
              <a:defRPr/>
            </a:pPr>
            <a:r>
              <a:rPr lang="en-GB" sz="4400" b="1" dirty="0">
                <a:solidFill>
                  <a:schemeClr val="bg1">
                    <a:lumMod val="95000"/>
                  </a:schemeClr>
                </a:solidFill>
              </a:rPr>
              <a:t>Shortbread and Sticky Notes: Taking a Personal Approach to Student Experience at University of Worcester Library </a:t>
            </a:r>
            <a:r>
              <a:rPr lang="en-GB" sz="4400" b="1" dirty="0" smtClean="0">
                <a:solidFill>
                  <a:schemeClr val="bg1">
                    <a:lumMod val="95000"/>
                  </a:schemeClr>
                </a:solidFill>
              </a:rPr>
              <a:t>Services</a:t>
            </a:r>
          </a:p>
          <a:p>
            <a:pPr algn="ctr">
              <a:defRPr/>
            </a:pPr>
            <a:endParaRPr lang="en-GB" b="1" dirty="0">
              <a:solidFill>
                <a:schemeClr val="tx1">
                  <a:lumMod val="75000"/>
                  <a:lumOff val="25000"/>
                </a:schemeClr>
              </a:solidFill>
            </a:endParaRPr>
          </a:p>
          <a:p>
            <a:pPr algn="ctr">
              <a:defRPr/>
            </a:pPr>
            <a:r>
              <a:rPr lang="en-GB" dirty="0" smtClean="0">
                <a:solidFill>
                  <a:schemeClr val="bg2">
                    <a:lumMod val="90000"/>
                  </a:schemeClr>
                </a:solidFill>
              </a:rPr>
              <a:t>Tuesday 13</a:t>
            </a:r>
            <a:r>
              <a:rPr lang="en-GB" baseline="30000" dirty="0" smtClean="0">
                <a:solidFill>
                  <a:schemeClr val="bg2">
                    <a:lumMod val="90000"/>
                  </a:schemeClr>
                </a:solidFill>
              </a:rPr>
              <a:t>th</a:t>
            </a:r>
            <a:r>
              <a:rPr lang="en-GB" dirty="0" smtClean="0">
                <a:solidFill>
                  <a:schemeClr val="bg2">
                    <a:lumMod val="90000"/>
                  </a:schemeClr>
                </a:solidFill>
              </a:rPr>
              <a:t> June 2017, Gregynog Colloquium</a:t>
            </a:r>
          </a:p>
          <a:p>
            <a:pPr algn="ctr">
              <a:defRPr/>
            </a:pPr>
            <a:endParaRPr lang="en-GB" sz="2000" b="1" dirty="0" smtClean="0">
              <a:solidFill>
                <a:schemeClr val="bg2">
                  <a:lumMod val="90000"/>
                </a:schemeClr>
              </a:solidFill>
            </a:endParaRPr>
          </a:p>
          <a:p>
            <a:pPr algn="ctr">
              <a:defRPr/>
            </a:pPr>
            <a:endParaRPr lang="en-GB" sz="2000" b="1" dirty="0">
              <a:solidFill>
                <a:schemeClr val="bg2">
                  <a:lumMod val="90000"/>
                </a:schemeClr>
              </a:solidFill>
            </a:endParaRPr>
          </a:p>
          <a:p>
            <a:pPr algn="ctr">
              <a:defRPr/>
            </a:pPr>
            <a:r>
              <a:rPr lang="en-GB" sz="2000" b="1" dirty="0" smtClean="0">
                <a:solidFill>
                  <a:schemeClr val="accent4">
                    <a:lumMod val="75000"/>
                  </a:schemeClr>
                </a:solidFill>
              </a:rPr>
              <a:t>Madalene George</a:t>
            </a:r>
          </a:p>
          <a:p>
            <a:pPr algn="ctr">
              <a:defRPr/>
            </a:pPr>
            <a:r>
              <a:rPr lang="en-GB" sz="2000" b="1" dirty="0" smtClean="0">
                <a:solidFill>
                  <a:schemeClr val="accent4">
                    <a:lumMod val="75000"/>
                  </a:schemeClr>
                </a:solidFill>
              </a:rPr>
              <a:t>Student Engagement Co-ordinator </a:t>
            </a:r>
          </a:p>
          <a:p>
            <a:pPr algn="ctr">
              <a:defRPr/>
            </a:pPr>
            <a:r>
              <a:rPr lang="en-GB" sz="2000" b="1" dirty="0" smtClean="0">
                <a:solidFill>
                  <a:schemeClr val="accent4">
                    <a:lumMod val="75000"/>
                  </a:schemeClr>
                </a:solidFill>
              </a:rPr>
              <a:t>University of Worcester Library Services</a:t>
            </a:r>
          </a:p>
          <a:p>
            <a:pPr algn="ctr">
              <a:defRPr/>
            </a:pPr>
            <a:endParaRPr lang="en-GB" sz="2000" b="1" dirty="0" smtClean="0">
              <a:solidFill>
                <a:schemeClr val="bg2">
                  <a:lumMod val="90000"/>
                </a:schemeClr>
              </a:solidFill>
            </a:endParaRPr>
          </a:p>
          <a:p>
            <a:pPr algn="ctr">
              <a:defRPr/>
            </a:pPr>
            <a:r>
              <a:rPr lang="en-GB" sz="2800" b="1" dirty="0" smtClean="0">
                <a:solidFill>
                  <a:schemeClr val="bg1">
                    <a:lumMod val="95000"/>
                  </a:schemeClr>
                </a:solidFill>
              </a:rPr>
              <a:t>m.george@worc.ac.uk</a:t>
            </a:r>
            <a:endParaRPr lang="en-GB" sz="2800" b="1" dirty="0">
              <a:solidFill>
                <a:schemeClr val="bg1">
                  <a:lumMod val="95000"/>
                </a:schemeClr>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2107" y="98736"/>
            <a:ext cx="2356105" cy="1005566"/>
          </a:xfrm>
          <a:prstGeom prst="rect">
            <a:avLst/>
          </a:prstGeom>
        </p:spPr>
      </p:pic>
    </p:spTree>
    <p:extLst>
      <p:ext uri="{BB962C8B-B14F-4D97-AF65-F5344CB8AC3E}">
        <p14:creationId xmlns:p14="http://schemas.microsoft.com/office/powerpoint/2010/main" val="199523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990" t="20686" b="14361"/>
          <a:stretch/>
        </p:blipFill>
        <p:spPr>
          <a:xfrm>
            <a:off x="0" y="1"/>
            <a:ext cx="11430000" cy="687330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126" r="6038"/>
          <a:stretch/>
        </p:blipFill>
        <p:spPr>
          <a:xfrm>
            <a:off x="7991244" y="966897"/>
            <a:ext cx="3341064" cy="4922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86658" y="752771"/>
            <a:ext cx="9846128" cy="2215991"/>
          </a:xfrm>
          <a:prstGeom prst="rect">
            <a:avLst/>
          </a:prstGeom>
          <a:noFill/>
        </p:spPr>
        <p:txBody>
          <a:bodyPr wrap="square" rtlCol="0">
            <a:spAutoFit/>
          </a:bodyPr>
          <a:lstStyle/>
          <a:p>
            <a:r>
              <a:rPr lang="en-GB" sz="13800" b="1" dirty="0" smtClean="0">
                <a:solidFill>
                  <a:schemeClr val="bg1">
                    <a:lumMod val="95000"/>
                  </a:schemeClr>
                </a:solidFill>
                <a:effectLst>
                  <a:outerShdw blurRad="38100" dist="38100" dir="2700000" algn="tl">
                    <a:srgbClr val="000000">
                      <a:alpha val="43137"/>
                    </a:srgbClr>
                  </a:outerShdw>
                </a:effectLst>
                <a:latin typeface="Gloucester MT Extra Condensed" panose="02030808020601010101" pitchFamily="18" charset="0"/>
              </a:rPr>
              <a:t>Take action...</a:t>
            </a:r>
            <a:endParaRPr lang="en-GB" sz="13800" b="1" dirty="0">
              <a:solidFill>
                <a:schemeClr val="bg1">
                  <a:lumMod val="95000"/>
                </a:schemeClr>
              </a:solidFill>
              <a:effectLst>
                <a:outerShdw blurRad="38100" dist="38100" dir="2700000" algn="tl">
                  <a:srgbClr val="000000">
                    <a:alpha val="43137"/>
                  </a:srgbClr>
                </a:outerShdw>
              </a:effectLst>
              <a:latin typeface="Gloucester MT Extra Condensed" panose="02030808020601010101" pitchFamily="18" charset="0"/>
            </a:endParaRPr>
          </a:p>
        </p:txBody>
      </p:sp>
      <p:sp>
        <p:nvSpPr>
          <p:cNvPr id="6" name="TextBox 5"/>
          <p:cNvSpPr txBox="1"/>
          <p:nvPr/>
        </p:nvSpPr>
        <p:spPr>
          <a:xfrm>
            <a:off x="3835920" y="2820327"/>
            <a:ext cx="3979872" cy="1107996"/>
          </a:xfrm>
          <a:prstGeom prst="rect">
            <a:avLst/>
          </a:prstGeom>
          <a:noFill/>
        </p:spPr>
        <p:txBody>
          <a:bodyPr wrap="none" rtlCol="0">
            <a:spAutoFit/>
          </a:bodyPr>
          <a:lstStyle/>
          <a:p>
            <a:r>
              <a:rPr lang="en-GB" sz="6600" b="1" dirty="0" smtClean="0">
                <a:solidFill>
                  <a:srgbClr val="FF0000"/>
                </a:solidFill>
                <a:effectLst>
                  <a:outerShdw blurRad="38100" dist="38100" dir="2700000" algn="tl">
                    <a:srgbClr val="000000">
                      <a:alpha val="43137"/>
                    </a:srgbClr>
                  </a:outerShdw>
                </a:effectLst>
              </a:rPr>
              <a:t>Short term</a:t>
            </a:r>
            <a:endParaRPr lang="en-GB" sz="66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2769923" y="3887257"/>
            <a:ext cx="5045869" cy="1107996"/>
          </a:xfrm>
          <a:prstGeom prst="rect">
            <a:avLst/>
          </a:prstGeom>
          <a:noFill/>
        </p:spPr>
        <p:txBody>
          <a:bodyPr wrap="none" rtlCol="0">
            <a:spAutoFit/>
          </a:bodyPr>
          <a:lstStyle/>
          <a:p>
            <a:r>
              <a:rPr lang="en-GB" sz="6600" b="1" dirty="0" smtClean="0">
                <a:solidFill>
                  <a:srgbClr val="FF0000"/>
                </a:solidFill>
                <a:effectLst>
                  <a:outerShdw blurRad="38100" dist="38100" dir="2700000" algn="tl">
                    <a:srgbClr val="000000">
                      <a:alpha val="43137"/>
                    </a:srgbClr>
                  </a:outerShdw>
                </a:effectLst>
              </a:rPr>
              <a:t>Medium term</a:t>
            </a:r>
            <a:endParaRPr lang="en-GB" sz="6600" b="1" dirty="0">
              <a:solidFill>
                <a:srgbClr val="FF0000"/>
              </a:solidFill>
              <a:effectLst>
                <a:outerShdw blurRad="38100" dist="38100" dir="2700000" algn="tl">
                  <a:srgbClr val="000000">
                    <a:alpha val="43137"/>
                  </a:srgbClr>
                </a:outerShdw>
              </a:effectLst>
            </a:endParaRPr>
          </a:p>
        </p:txBody>
      </p:sp>
      <p:sp>
        <p:nvSpPr>
          <p:cNvPr id="11" name="Rectangle 10"/>
          <p:cNvSpPr/>
          <p:nvPr/>
        </p:nvSpPr>
        <p:spPr>
          <a:xfrm>
            <a:off x="2083228" y="4846818"/>
            <a:ext cx="3742628" cy="1107996"/>
          </a:xfrm>
          <a:prstGeom prst="rect">
            <a:avLst/>
          </a:prstGeom>
        </p:spPr>
        <p:txBody>
          <a:bodyPr wrap="none">
            <a:spAutoFit/>
          </a:bodyPr>
          <a:lstStyle/>
          <a:p>
            <a:r>
              <a:rPr lang="en-GB" sz="6600" b="1" dirty="0" smtClean="0">
                <a:solidFill>
                  <a:srgbClr val="FF0000"/>
                </a:solidFill>
                <a:effectLst>
                  <a:outerShdw blurRad="38100" dist="38100" dir="2700000" algn="tl">
                    <a:srgbClr val="000000">
                      <a:alpha val="43137"/>
                    </a:srgbClr>
                  </a:outerShdw>
                </a:effectLst>
              </a:rPr>
              <a:t>Long term</a:t>
            </a:r>
            <a:endParaRPr lang="en-GB"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12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466"/>
          <a:stretch/>
        </p:blipFill>
        <p:spPr>
          <a:xfrm>
            <a:off x="0" y="0"/>
            <a:ext cx="8696039" cy="6858000"/>
          </a:xfrm>
          <a:prstGeom prst="rect">
            <a:avLst/>
          </a:prstGeom>
        </p:spPr>
      </p:pic>
      <p:pic>
        <p:nvPicPr>
          <p:cNvPr id="4" name="Picture 3"/>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692900" y="-1"/>
            <a:ext cx="5499100" cy="6858001"/>
          </a:xfrm>
          <a:prstGeom prst="rect">
            <a:avLst/>
          </a:prstGeom>
        </p:spPr>
      </p:pic>
      <p:sp>
        <p:nvSpPr>
          <p:cNvPr id="3" name="TextBox 2"/>
          <p:cNvSpPr txBox="1"/>
          <p:nvPr/>
        </p:nvSpPr>
        <p:spPr>
          <a:xfrm>
            <a:off x="0" y="1244600"/>
            <a:ext cx="6706836" cy="1323439"/>
          </a:xfrm>
          <a:prstGeom prst="rect">
            <a:avLst/>
          </a:prstGeom>
          <a:noFill/>
        </p:spPr>
        <p:txBody>
          <a:bodyPr wrap="none" rtlCol="0">
            <a:spAutoFit/>
          </a:bodyPr>
          <a:lstStyle/>
          <a:p>
            <a:r>
              <a:rPr lang="en-GB" sz="8000" dirty="0" smtClean="0">
                <a:solidFill>
                  <a:schemeClr val="bg1"/>
                </a:solidFill>
                <a:effectLst>
                  <a:outerShdw blurRad="38100" dist="38100" dir="2700000" algn="tl">
                    <a:srgbClr val="000000">
                      <a:alpha val="43137"/>
                    </a:srgbClr>
                  </a:outerShdw>
                </a:effectLst>
                <a:latin typeface="Gloucester MT Extra Condensed" panose="02030808020601010101" pitchFamily="18" charset="0"/>
              </a:rPr>
              <a:t>Broadcast your actions</a:t>
            </a:r>
            <a:endParaRPr lang="en-GB" sz="8000" dirty="0">
              <a:solidFill>
                <a:schemeClr val="bg1"/>
              </a:solidFill>
              <a:effectLst>
                <a:outerShdw blurRad="38100" dist="38100" dir="2700000" algn="tl">
                  <a:srgbClr val="000000">
                    <a:alpha val="43137"/>
                  </a:srgbClr>
                </a:outerShdw>
              </a:effectLst>
              <a:latin typeface="Gloucester MT Extra Condensed" panose="02030808020601010101" pitchFamily="18" charset="0"/>
            </a:endParaRPr>
          </a:p>
        </p:txBody>
      </p:sp>
    </p:spTree>
    <p:extLst>
      <p:ext uri="{BB962C8B-B14F-4D97-AF65-F5344CB8AC3E}">
        <p14:creationId xmlns:p14="http://schemas.microsoft.com/office/powerpoint/2010/main" val="146573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ght Bulbs, Light Bulb, Light, Energy, Lamp,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22069" y="135445"/>
            <a:ext cx="8319522" cy="1323439"/>
          </a:xfrm>
          <a:prstGeom prst="rect">
            <a:avLst/>
          </a:prstGeom>
          <a:noFill/>
        </p:spPr>
        <p:txBody>
          <a:bodyPr wrap="none" rtlCol="0">
            <a:spAutoFit/>
          </a:bodyPr>
          <a:lstStyle/>
          <a:p>
            <a:r>
              <a:rPr lang="en-GB" sz="8000" dirty="0" smtClean="0">
                <a:solidFill>
                  <a:srgbClr val="FF0000"/>
                </a:solidFill>
                <a:effectLst>
                  <a:outerShdw blurRad="38100" dist="38100" dir="2700000" algn="tl">
                    <a:srgbClr val="000000">
                      <a:alpha val="43137"/>
                    </a:srgbClr>
                  </a:outerShdw>
                </a:effectLst>
                <a:latin typeface="Gloucester MT Extra Condensed" panose="02030808020601010101" pitchFamily="18" charset="0"/>
              </a:rPr>
              <a:t>What difference did it make?</a:t>
            </a:r>
            <a:endParaRPr lang="en-GB" sz="8000" dirty="0">
              <a:solidFill>
                <a:srgbClr val="FF0000"/>
              </a:solidFill>
              <a:effectLst>
                <a:outerShdw blurRad="38100" dist="38100" dir="2700000" algn="tl">
                  <a:srgbClr val="000000">
                    <a:alpha val="43137"/>
                  </a:srgbClr>
                </a:outerShdw>
              </a:effectLst>
              <a:latin typeface="Gloucester MT Extra Condensed" panose="02030808020601010101" pitchFamily="18" charset="0"/>
            </a:endParaRPr>
          </a:p>
        </p:txBody>
      </p:sp>
      <p:sp>
        <p:nvSpPr>
          <p:cNvPr id="2" name="Oval 1"/>
          <p:cNvSpPr/>
          <p:nvPr/>
        </p:nvSpPr>
        <p:spPr>
          <a:xfrm>
            <a:off x="119741" y="1413988"/>
            <a:ext cx="4604656" cy="4742955"/>
          </a:xfrm>
          <a:prstGeom prst="ellipse">
            <a:avLst/>
          </a:prstGeom>
          <a:solidFill>
            <a:schemeClr val="bg1">
              <a:alpha val="70000"/>
            </a:schemeClr>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Oval 4"/>
          <p:cNvSpPr/>
          <p:nvPr/>
        </p:nvSpPr>
        <p:spPr>
          <a:xfrm>
            <a:off x="3947789" y="1534656"/>
            <a:ext cx="5020525" cy="4927600"/>
          </a:xfrm>
          <a:prstGeom prst="ellipse">
            <a:avLst/>
          </a:prstGeom>
          <a:solidFill>
            <a:schemeClr val="bg1">
              <a:alpha val="70000"/>
            </a:schemeClr>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808086" y="1828800"/>
            <a:ext cx="4212067" cy="4077255"/>
          </a:xfrm>
          <a:prstGeom prst="ellipse">
            <a:avLst/>
          </a:prstGeom>
          <a:solidFill>
            <a:schemeClr val="bg1">
              <a:alpha val="70000"/>
            </a:schemeClr>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78126" y="2381131"/>
            <a:ext cx="357868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Gaps in knowledge and misconceptions were challenged</a:t>
            </a:r>
          </a:p>
          <a:p>
            <a:endParaRPr lang="en-GB" sz="2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Students felt their opinion was valued &amp; feedback acted upon</a:t>
            </a:r>
          </a:p>
          <a:p>
            <a:pPr marL="285750" indent="-285750">
              <a:buFont typeface="Arial" panose="020B0604020202020204" pitchFamily="34" charset="0"/>
              <a:buChar char="•"/>
            </a:pPr>
            <a:endParaRPr lang="en-GB" sz="2400" dirty="0"/>
          </a:p>
        </p:txBody>
      </p:sp>
      <p:sp>
        <p:nvSpPr>
          <p:cNvPr id="8" name="TextBox 7"/>
          <p:cNvSpPr txBox="1"/>
          <p:nvPr/>
        </p:nvSpPr>
        <p:spPr>
          <a:xfrm>
            <a:off x="4599315" y="2278882"/>
            <a:ext cx="371747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Provided target areas for future campaigns</a:t>
            </a:r>
          </a:p>
          <a:p>
            <a:pPr marL="285750" indent="-285750">
              <a:buFont typeface="Arial" panose="020B0604020202020204" pitchFamily="34" charset="0"/>
              <a:buChar char="•"/>
            </a:pPr>
            <a:endParaRPr lang="en-GB" sz="2400" dirty="0">
              <a:solidFill>
                <a:schemeClr val="tx1">
                  <a:lumMod val="65000"/>
                  <a:lumOff val="35000"/>
                </a:schemeClr>
              </a:solidFill>
              <a:latin typeface="Arial" panose="020B0604020202020204" pitchFamily="34" charset="0"/>
              <a:cs typeface="Arial" panose="020B0604020202020204" pitchFamily="34" charset="0"/>
            </a:endParaRPr>
          </a:p>
          <a:p>
            <a:endParaRPr lang="en-GB" sz="2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Upturn in student satisfaction amongst first and second years from targeted student groups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8"/>
          <p:cNvSpPr txBox="1"/>
          <p:nvPr/>
        </p:nvSpPr>
        <p:spPr>
          <a:xfrm>
            <a:off x="8371340" y="2713265"/>
            <a:ext cx="3219053"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A plan for targeting student satisfaction for the </a:t>
            </a:r>
            <a:r>
              <a:rPr lang="en-GB" sz="2400" dirty="0" smtClean="0">
                <a:solidFill>
                  <a:schemeClr val="tx1">
                    <a:lumMod val="65000"/>
                    <a:lumOff val="35000"/>
                  </a:schemeClr>
                </a:solidFill>
                <a:latin typeface="Arial" panose="020B0604020202020204" pitchFamily="34" charset="0"/>
                <a:cs typeface="Arial" panose="020B0604020202020204" pitchFamily="34" charset="0"/>
              </a:rPr>
              <a:t>future</a:t>
            </a:r>
          </a:p>
          <a:p>
            <a:endParaRPr lang="en-GB"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Improved NSS results?</a:t>
            </a:r>
          </a:p>
          <a:p>
            <a:pPr marL="285750" indent="-285750">
              <a:buFont typeface="Arial" panose="020B0604020202020204" pitchFamily="34" charset="0"/>
              <a:buChar char="•"/>
            </a:pPr>
            <a:endParaRPr lang="en-GB" sz="24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 Directory, Signposts, Direction"/>
          <p:cNvPicPr>
            <a:picLocks noChangeAspect="1" noChangeArrowheads="1"/>
          </p:cNvPicPr>
          <p:nvPr/>
        </p:nvPicPr>
        <p:blipFill rotWithShape="1">
          <a:blip r:embed="rId3">
            <a:extLst>
              <a:ext uri="{28A0092B-C50C-407E-A947-70E740481C1C}">
                <a14:useLocalDpi xmlns:a14="http://schemas.microsoft.com/office/drawing/2010/main" val="0"/>
              </a:ext>
            </a:extLst>
          </a:blip>
          <a:srcRect l="7361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48300" y="1498600"/>
            <a:ext cx="184731" cy="369332"/>
          </a:xfrm>
          <a:prstGeom prst="rect">
            <a:avLst/>
          </a:prstGeom>
          <a:noFill/>
        </p:spPr>
        <p:txBody>
          <a:bodyPr wrap="none" rtlCol="0">
            <a:spAutoFit/>
          </a:bodyPr>
          <a:lstStyle/>
          <a:p>
            <a:endParaRPr lang="en-GB" dirty="0"/>
          </a:p>
        </p:txBody>
      </p:sp>
      <p:pic>
        <p:nvPicPr>
          <p:cNvPr id="2050" name="Picture 2" descr="Arrow, Directory, Signposts, Direction"/>
          <p:cNvPicPr>
            <a:picLocks noChangeAspect="1" noChangeArrowheads="1"/>
          </p:cNvPicPr>
          <p:nvPr/>
        </p:nvPicPr>
        <p:blipFill rotWithShape="1">
          <a:blip r:embed="rId3">
            <a:extLst>
              <a:ext uri="{28A0092B-C50C-407E-A947-70E740481C1C}">
                <a14:useLocalDpi xmlns:a14="http://schemas.microsoft.com/office/drawing/2010/main" val="0"/>
              </a:ext>
            </a:extLst>
          </a:blip>
          <a:srcRect l="18282"/>
          <a:stretch/>
        </p:blipFill>
        <p:spPr bwMode="auto">
          <a:xfrm rot="20256909">
            <a:off x="5257795" y="686924"/>
            <a:ext cx="6811650" cy="3829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S Next, Yellow Sticker, Note, Post Note, Reminde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33399" y="0"/>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46958" y="1092298"/>
            <a:ext cx="3145042" cy="2726591"/>
          </a:xfrm>
          <a:prstGeom prst="ellipse">
            <a:avLst/>
          </a:prstGeom>
          <a:solidFill>
            <a:schemeClr val="bg1">
              <a:alpha val="80000"/>
            </a:schemeClr>
          </a:solidFill>
          <a:ln w="76200">
            <a:solidFill>
              <a:srgbClr val="D4B42F"/>
            </a:solidFill>
          </a:ln>
        </p:spPr>
        <p:txBody>
          <a:bodyPr wrap="square" rtlCol="0">
            <a:spAutoFit/>
          </a:bodyPr>
          <a:lstStyle/>
          <a:p>
            <a:pPr algn="ctr"/>
            <a:r>
              <a:rPr lang="en-GB" sz="2400" b="1" dirty="0" smtClean="0">
                <a:solidFill>
                  <a:srgbClr val="C00000"/>
                </a:solidFill>
                <a:latin typeface="Arial" panose="020B0604020202020204" pitchFamily="34" charset="0"/>
                <a:cs typeface="Arial" panose="020B0604020202020204" pitchFamily="34" charset="0"/>
              </a:rPr>
              <a:t>A more structured plan for student recruitment</a:t>
            </a:r>
            <a:endParaRPr lang="en-GB" sz="2400" b="1"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a:off x="5633031" y="3847546"/>
            <a:ext cx="3145042" cy="2726591"/>
          </a:xfrm>
          <a:prstGeom prst="ellipse">
            <a:avLst/>
          </a:prstGeom>
          <a:solidFill>
            <a:schemeClr val="bg1">
              <a:alpha val="80000"/>
            </a:schemeClr>
          </a:solidFill>
          <a:ln w="76200">
            <a:solidFill>
              <a:srgbClr val="D4B42F"/>
            </a:solidFill>
          </a:ln>
        </p:spPr>
        <p:txBody>
          <a:bodyPr wrap="square" rtlCol="0">
            <a:spAutoFit/>
          </a:bodyPr>
          <a:lstStyle/>
          <a:p>
            <a:pPr algn="ctr"/>
            <a:r>
              <a:rPr lang="en-GB" sz="2400" b="1" dirty="0" smtClean="0">
                <a:solidFill>
                  <a:srgbClr val="C00000"/>
                </a:solidFill>
                <a:latin typeface="Arial" panose="020B0604020202020204" pitchFamily="34" charset="0"/>
                <a:cs typeface="Arial" panose="020B0604020202020204" pitchFamily="34" charset="0"/>
              </a:rPr>
              <a:t>Build the project into the student engagement programme</a:t>
            </a:r>
            <a:endParaRPr lang="en-GB"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9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Tag, Label, Design, Metal, Rope, String, Black"/>
          <p:cNvPicPr>
            <a:picLocks noChangeAspect="1" noChangeArrowheads="1"/>
          </p:cNvPicPr>
          <p:nvPr/>
        </p:nvPicPr>
        <p:blipFill rotWithShape="1">
          <a:blip r:embed="rId3">
            <a:extLst>
              <a:ext uri="{28A0092B-C50C-407E-A947-70E740481C1C}">
                <a14:useLocalDpi xmlns:a14="http://schemas.microsoft.com/office/drawing/2010/main" val="0"/>
              </a:ext>
            </a:extLst>
          </a:blip>
          <a:srcRect l="6862" r="9412" b="21362"/>
          <a:stretch/>
        </p:blipFill>
        <p:spPr bwMode="auto">
          <a:xfrm flipH="1" flipV="1">
            <a:off x="0" y="0"/>
            <a:ext cx="110387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3772" y="849085"/>
            <a:ext cx="4718957" cy="2308324"/>
          </a:xfrm>
          <a:prstGeom prst="rect">
            <a:avLst/>
          </a:prstGeom>
          <a:noFill/>
        </p:spPr>
        <p:txBody>
          <a:bodyPr wrap="square" rtlCol="0">
            <a:spAutoFit/>
          </a:bodyPr>
          <a:lstStyle/>
          <a:p>
            <a:pPr algn="ctr"/>
            <a:r>
              <a:rPr lang="en-GB" sz="7200" b="1" dirty="0" smtClean="0">
                <a:solidFill>
                  <a:schemeClr val="accent4">
                    <a:lumMod val="60000"/>
                    <a:lumOff val="40000"/>
                  </a:schemeClr>
                </a:solidFill>
                <a:effectLst>
                  <a:outerShdw blurRad="38100" dist="38100" dir="2700000" algn="tl">
                    <a:srgbClr val="000000">
                      <a:alpha val="43137"/>
                    </a:srgbClr>
                  </a:outerShdw>
                </a:effectLst>
                <a:latin typeface="Bradley Hand ITC" panose="03070402050302030203" pitchFamily="66" charset="0"/>
              </a:rPr>
              <a:t>Do try this at home</a:t>
            </a:r>
            <a:endParaRPr lang="en-GB" sz="7200" b="1" dirty="0">
              <a:solidFill>
                <a:schemeClr val="accent4">
                  <a:lumMod val="60000"/>
                  <a:lumOff val="4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3" name="TextBox 2"/>
          <p:cNvSpPr txBox="1"/>
          <p:nvPr/>
        </p:nvSpPr>
        <p:spPr>
          <a:xfrm>
            <a:off x="3732693" y="3739243"/>
            <a:ext cx="1770036" cy="1107996"/>
          </a:xfrm>
          <a:prstGeom prst="rect">
            <a:avLst/>
          </a:prstGeom>
          <a:noFill/>
        </p:spPr>
        <p:txBody>
          <a:bodyPr wrap="none" rtlCol="0">
            <a:spAutoFit/>
          </a:bodyPr>
          <a:lstStyle/>
          <a:p>
            <a:r>
              <a:rPr lang="en-GB" sz="6600" b="1" dirty="0" smtClean="0">
                <a:solidFill>
                  <a:srgbClr val="C00000"/>
                </a:solidFill>
                <a:effectLst>
                  <a:outerShdw blurRad="38100" dist="38100" dir="2700000" algn="tl">
                    <a:srgbClr val="000000">
                      <a:alpha val="43137"/>
                    </a:srgbClr>
                  </a:outerShdw>
                </a:effectLst>
                <a:latin typeface="Gloucester MT Extra Condensed" panose="02030808020601010101" pitchFamily="18" charset="0"/>
              </a:rPr>
              <a:t>Simple</a:t>
            </a:r>
            <a:endParaRPr lang="en-GB" b="1" dirty="0">
              <a:solidFill>
                <a:srgbClr val="C00000"/>
              </a:solidFill>
              <a:effectLst>
                <a:outerShdw blurRad="38100" dist="38100" dir="2700000" algn="tl">
                  <a:srgbClr val="000000">
                    <a:alpha val="43137"/>
                  </a:srgbClr>
                </a:outerShdw>
              </a:effectLst>
              <a:latin typeface="Gloucester MT Extra Condensed" panose="02030808020601010101" pitchFamily="18" charset="0"/>
            </a:endParaRPr>
          </a:p>
        </p:txBody>
      </p:sp>
      <p:sp>
        <p:nvSpPr>
          <p:cNvPr id="5" name="TextBox 4"/>
          <p:cNvSpPr txBox="1"/>
          <p:nvPr/>
        </p:nvSpPr>
        <p:spPr>
          <a:xfrm>
            <a:off x="4216046" y="4744623"/>
            <a:ext cx="2183418" cy="1107996"/>
          </a:xfrm>
          <a:prstGeom prst="rect">
            <a:avLst/>
          </a:prstGeom>
          <a:noFill/>
        </p:spPr>
        <p:txBody>
          <a:bodyPr wrap="none" rtlCol="0">
            <a:spAutoFit/>
          </a:bodyPr>
          <a:lstStyle/>
          <a:p>
            <a:r>
              <a:rPr lang="en-GB" sz="6600" b="1" dirty="0" smtClean="0">
                <a:solidFill>
                  <a:srgbClr val="C00000"/>
                </a:solidFill>
                <a:effectLst>
                  <a:outerShdw blurRad="38100" dist="38100" dir="2700000" algn="tl">
                    <a:srgbClr val="000000">
                      <a:alpha val="43137"/>
                    </a:srgbClr>
                  </a:outerShdw>
                </a:effectLst>
                <a:latin typeface="Gloucester MT Extra Condensed" panose="02030808020601010101" pitchFamily="18" charset="0"/>
              </a:rPr>
              <a:t>Effective</a:t>
            </a:r>
            <a:endParaRPr lang="en-GB" b="1" dirty="0">
              <a:solidFill>
                <a:srgbClr val="C00000"/>
              </a:solidFill>
              <a:effectLst>
                <a:outerShdw blurRad="38100" dist="38100" dir="2700000" algn="tl">
                  <a:srgbClr val="000000">
                    <a:alpha val="43137"/>
                  </a:srgbClr>
                </a:outerShdw>
              </a:effectLst>
              <a:latin typeface="Gloucester MT Extra Condensed" panose="02030808020601010101" pitchFamily="18" charset="0"/>
            </a:endParaRPr>
          </a:p>
        </p:txBody>
      </p:sp>
      <p:sp>
        <p:nvSpPr>
          <p:cNvPr id="6" name="TextBox 5"/>
          <p:cNvSpPr txBox="1"/>
          <p:nvPr/>
        </p:nvSpPr>
        <p:spPr>
          <a:xfrm>
            <a:off x="4617711" y="5698696"/>
            <a:ext cx="6169189" cy="1107996"/>
          </a:xfrm>
          <a:prstGeom prst="rect">
            <a:avLst/>
          </a:prstGeom>
          <a:noFill/>
        </p:spPr>
        <p:txBody>
          <a:bodyPr wrap="none" rtlCol="0">
            <a:spAutoFit/>
          </a:bodyPr>
          <a:lstStyle/>
          <a:p>
            <a:r>
              <a:rPr lang="en-GB" sz="6600" b="1" dirty="0" smtClean="0">
                <a:solidFill>
                  <a:srgbClr val="C00000"/>
                </a:solidFill>
                <a:effectLst>
                  <a:outerShdw blurRad="38100" dist="38100" dir="2700000" algn="tl">
                    <a:srgbClr val="000000">
                      <a:alpha val="43137"/>
                    </a:srgbClr>
                  </a:outerShdw>
                </a:effectLst>
                <a:latin typeface="Gloucester MT Extra Condensed" panose="02030808020601010101" pitchFamily="18" charset="0"/>
              </a:rPr>
              <a:t>Cheap &amp; easy to replicate</a:t>
            </a:r>
            <a:endParaRPr lang="en-GB" b="1" dirty="0">
              <a:solidFill>
                <a:srgbClr val="C00000"/>
              </a:solidFill>
              <a:effectLst>
                <a:outerShdw blurRad="38100" dist="38100" dir="2700000" algn="tl">
                  <a:srgbClr val="000000">
                    <a:alpha val="43137"/>
                  </a:srgbClr>
                </a:outerShdw>
              </a:effectLst>
              <a:latin typeface="Gloucester MT Extra Condensed" panose="02030808020601010101" pitchFamily="18" charset="0"/>
            </a:endParaRPr>
          </a:p>
        </p:txBody>
      </p:sp>
    </p:spTree>
    <p:extLst>
      <p:ext uri="{BB962C8B-B14F-4D97-AF65-F5344CB8AC3E}">
        <p14:creationId xmlns:p14="http://schemas.microsoft.com/office/powerpoint/2010/main" val="201016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725" r="35" b="19814"/>
          <a:stretch/>
        </p:blipFill>
        <p:spPr>
          <a:xfrm>
            <a:off x="0" y="1"/>
            <a:ext cx="12355286" cy="6858000"/>
          </a:xfrm>
          <a:prstGeom prst="rect">
            <a:avLst/>
          </a:prstGeom>
        </p:spPr>
      </p:pic>
      <p:sp>
        <p:nvSpPr>
          <p:cNvPr id="3" name="Rectangle 2"/>
          <p:cNvSpPr/>
          <p:nvPr/>
        </p:nvSpPr>
        <p:spPr>
          <a:xfrm>
            <a:off x="1474799" y="0"/>
            <a:ext cx="9122444" cy="6857998"/>
          </a:xfrm>
          <a:prstGeom prst="rect">
            <a:avLst/>
          </a:prstGeom>
          <a:solidFill>
            <a:schemeClr val="tx1">
              <a:lumMod val="65000"/>
              <a:lumOff val="35000"/>
              <a:alpha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74799" y="1203037"/>
            <a:ext cx="9111558" cy="3293209"/>
          </a:xfrm>
          <a:prstGeom prst="rect">
            <a:avLst/>
          </a:prstGeom>
          <a:noFill/>
        </p:spPr>
        <p:txBody>
          <a:bodyPr wrap="square" rtlCol="0">
            <a:spAutoFit/>
          </a:bodyPr>
          <a:lstStyle/>
          <a:p>
            <a:pPr algn="ctr">
              <a:defRPr/>
            </a:pPr>
            <a:endParaRPr lang="en-GB" sz="2000" b="1" dirty="0" smtClean="0">
              <a:solidFill>
                <a:schemeClr val="bg2">
                  <a:lumMod val="90000"/>
                </a:schemeClr>
              </a:solidFill>
            </a:endParaRPr>
          </a:p>
          <a:p>
            <a:pPr algn="ctr">
              <a:defRPr/>
            </a:pPr>
            <a:endParaRPr lang="en-GB" sz="2000" b="1" dirty="0">
              <a:solidFill>
                <a:schemeClr val="bg2">
                  <a:lumMod val="90000"/>
                </a:schemeClr>
              </a:solidFill>
            </a:endParaRPr>
          </a:p>
          <a:p>
            <a:pPr algn="ctr">
              <a:defRPr/>
            </a:pPr>
            <a:r>
              <a:rPr lang="en-GB" sz="3200" b="1" dirty="0" smtClean="0">
                <a:solidFill>
                  <a:schemeClr val="accent4">
                    <a:lumMod val="75000"/>
                  </a:schemeClr>
                </a:solidFill>
              </a:rPr>
              <a:t>Madalene George</a:t>
            </a:r>
          </a:p>
          <a:p>
            <a:pPr algn="ctr">
              <a:defRPr/>
            </a:pPr>
            <a:r>
              <a:rPr lang="en-GB" sz="3200" b="1" dirty="0" smtClean="0">
                <a:solidFill>
                  <a:schemeClr val="accent4">
                    <a:lumMod val="75000"/>
                  </a:schemeClr>
                </a:solidFill>
              </a:rPr>
              <a:t>Student Engagement Co-ordinator </a:t>
            </a:r>
          </a:p>
          <a:p>
            <a:pPr algn="ctr">
              <a:defRPr/>
            </a:pPr>
            <a:r>
              <a:rPr lang="en-GB" sz="3200" b="1" dirty="0" smtClean="0">
                <a:solidFill>
                  <a:schemeClr val="accent4">
                    <a:lumMod val="75000"/>
                  </a:schemeClr>
                </a:solidFill>
              </a:rPr>
              <a:t>University of Worcester Library Services</a:t>
            </a:r>
          </a:p>
          <a:p>
            <a:pPr algn="ctr">
              <a:defRPr/>
            </a:pPr>
            <a:endParaRPr lang="en-GB" sz="3200" b="1" dirty="0" smtClean="0">
              <a:solidFill>
                <a:schemeClr val="bg2">
                  <a:lumMod val="90000"/>
                </a:schemeClr>
              </a:solidFill>
            </a:endParaRPr>
          </a:p>
          <a:p>
            <a:pPr algn="ctr">
              <a:defRPr/>
            </a:pPr>
            <a:r>
              <a:rPr lang="en-GB" sz="4000" b="1" dirty="0" smtClean="0">
                <a:solidFill>
                  <a:schemeClr val="bg1">
                    <a:lumMod val="95000"/>
                  </a:schemeClr>
                </a:solidFill>
              </a:rPr>
              <a:t>m.george@worc.ac.uk</a:t>
            </a:r>
            <a:endParaRPr lang="en-GB" sz="4000" b="1" dirty="0">
              <a:solidFill>
                <a:schemeClr val="bg1">
                  <a:lumMod val="95000"/>
                </a:schemeClr>
              </a:solidFill>
            </a:endParaRPr>
          </a:p>
        </p:txBody>
      </p:sp>
      <p:sp>
        <p:nvSpPr>
          <p:cNvPr id="5" name="TextBox 4"/>
          <p:cNvSpPr txBox="1"/>
          <p:nvPr/>
        </p:nvSpPr>
        <p:spPr>
          <a:xfrm>
            <a:off x="-533400" y="6304001"/>
            <a:ext cx="9111558" cy="369332"/>
          </a:xfrm>
          <a:prstGeom prst="rect">
            <a:avLst/>
          </a:prstGeom>
          <a:noFill/>
        </p:spPr>
        <p:txBody>
          <a:bodyPr wrap="square" rtlCol="0">
            <a:spAutoFit/>
          </a:bodyPr>
          <a:lstStyle/>
          <a:p>
            <a:pPr algn="ctr">
              <a:defRPr/>
            </a:pPr>
            <a:r>
              <a:rPr lang="en-GB" dirty="0" smtClean="0">
                <a:solidFill>
                  <a:schemeClr val="bg2">
                    <a:lumMod val="90000"/>
                  </a:schemeClr>
                </a:solidFill>
              </a:rPr>
              <a:t>All images CC0 public domain licensed for public use</a:t>
            </a:r>
          </a:p>
        </p:txBody>
      </p:sp>
    </p:spTree>
    <p:extLst>
      <p:ext uri="{BB962C8B-B14F-4D97-AF65-F5344CB8AC3E}">
        <p14:creationId xmlns:p14="http://schemas.microsoft.com/office/powerpoint/2010/main" val="2627121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Banner, Header, Hexagon, Honeycomb, Bee"/>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56000"/>
                    </a14:imgEffect>
                  </a14:imgLayer>
                </a14:imgProps>
              </a:ext>
              <a:ext uri="{28A0092B-C50C-407E-A947-70E740481C1C}">
                <a14:useLocalDpi xmlns:a14="http://schemas.microsoft.com/office/drawing/2010/main" val="0"/>
              </a:ext>
            </a:extLst>
          </a:blip>
          <a:srcRect/>
          <a:stretch>
            <a:fillRect/>
          </a:stretch>
        </p:blipFill>
        <p:spPr bwMode="auto">
          <a:xfrm>
            <a:off x="-23939" y="3013167"/>
            <a:ext cx="12186211" cy="3820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anner, Header, Hexagon, Honeycomb, Bee"/>
          <p:cNvPicPr>
            <a:picLocks noChangeAspect="1" noChangeArrowheads="1"/>
          </p:cNvPicPr>
          <p:nvPr/>
        </p:nvPicPr>
        <p:blipFill rotWithShape="1">
          <a:blip r:embed="rId5">
            <a:extLst>
              <a:ext uri="{28A0092B-C50C-407E-A947-70E740481C1C}">
                <a14:useLocalDpi xmlns:a14="http://schemas.microsoft.com/office/drawing/2010/main" val="0"/>
              </a:ext>
            </a:extLst>
          </a:blip>
          <a:srcRect t="18508"/>
          <a:stretch/>
        </p:blipFill>
        <p:spPr bwMode="auto">
          <a:xfrm>
            <a:off x="0" y="-16329"/>
            <a:ext cx="12186211" cy="3113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59" b="-159"/>
          <a:stretch/>
        </p:blipFill>
        <p:spPr>
          <a:xfrm>
            <a:off x="0" y="1"/>
            <a:ext cx="7761896" cy="4375582"/>
          </a:xfrm>
          <a:prstGeom prst="rect">
            <a:avLst/>
          </a:prstGeom>
        </p:spPr>
      </p:pic>
      <p:sp>
        <p:nvSpPr>
          <p:cNvPr id="2" name="TextBox 1"/>
          <p:cNvSpPr txBox="1"/>
          <p:nvPr/>
        </p:nvSpPr>
        <p:spPr>
          <a:xfrm>
            <a:off x="6284294" y="-103582"/>
            <a:ext cx="6109092" cy="3785652"/>
          </a:xfrm>
          <a:prstGeom prst="rect">
            <a:avLst/>
          </a:prstGeom>
          <a:solidFill>
            <a:schemeClr val="tx1"/>
          </a:solidFill>
          <a:effectLst>
            <a:softEdge rad="177800"/>
          </a:effectLst>
        </p:spPr>
        <p:txBody>
          <a:bodyPr wrap="square" rtlCol="0">
            <a:spAutoFit/>
          </a:bodyPr>
          <a:lstStyle/>
          <a:p>
            <a:r>
              <a:rPr lang="en-GB" sz="8000" dirty="0" smtClean="0">
                <a:solidFill>
                  <a:srgbClr val="D4B42F"/>
                </a:solidFill>
                <a:latin typeface="Gloucester MT Extra Condensed" panose="02030808020601010101" pitchFamily="18" charset="0"/>
              </a:rPr>
              <a:t>The context of Library Services at Worcester: The Hive</a:t>
            </a:r>
            <a:endParaRPr lang="en-GB" sz="8000" dirty="0">
              <a:solidFill>
                <a:srgbClr val="D4B42F"/>
              </a:solidFill>
              <a:latin typeface="Gloucester MT Extra Condensed" panose="02030808020601010101" pitchFamily="18" charset="0"/>
            </a:endParaRPr>
          </a:p>
        </p:txBody>
      </p:sp>
      <p:sp>
        <p:nvSpPr>
          <p:cNvPr id="3" name="TextBox 2"/>
          <p:cNvSpPr txBox="1"/>
          <p:nvPr/>
        </p:nvSpPr>
        <p:spPr>
          <a:xfrm>
            <a:off x="1859979" y="3383942"/>
            <a:ext cx="3298372" cy="2726591"/>
          </a:xfrm>
          <a:prstGeom prst="ellipse">
            <a:avLst/>
          </a:prstGeom>
          <a:solidFill>
            <a:schemeClr val="bg1">
              <a:alpha val="80000"/>
            </a:schemeClr>
          </a:solidFill>
        </p:spPr>
        <p:txBody>
          <a:bodyPr wrap="square" rtlCol="0">
            <a:spAutoFit/>
          </a:bodyPr>
          <a:lstStyle/>
          <a:p>
            <a:pPr algn="ctr"/>
            <a:r>
              <a:rPr lang="en-GB" sz="2400" b="1" dirty="0" smtClean="0">
                <a:solidFill>
                  <a:srgbClr val="C00000"/>
                </a:solidFill>
                <a:latin typeface="Arial" panose="020B0604020202020204" pitchFamily="34" charset="0"/>
                <a:cs typeface="Arial" panose="020B0604020202020204" pitchFamily="34" charset="0"/>
              </a:rPr>
              <a:t>Unique fully integrated public and university service model</a:t>
            </a:r>
            <a:endParaRPr lang="en-GB" sz="2400" b="1"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a:off x="6531637" y="3465625"/>
            <a:ext cx="3526972" cy="3245941"/>
          </a:xfrm>
          <a:prstGeom prst="ellipse">
            <a:avLst/>
          </a:prstGeom>
          <a:solidFill>
            <a:schemeClr val="bg1">
              <a:alpha val="80000"/>
            </a:schemeClr>
          </a:solidFill>
        </p:spPr>
        <p:txBody>
          <a:bodyPr wrap="square" rtlCol="0">
            <a:spAutoFit/>
          </a:bodyPr>
          <a:lstStyle/>
          <a:p>
            <a:pPr algn="ctr"/>
            <a:r>
              <a:rPr lang="en-GB" sz="2400" b="1" dirty="0" smtClean="0">
                <a:solidFill>
                  <a:srgbClr val="C00000"/>
                </a:solidFill>
                <a:latin typeface="Arial" panose="020B0604020202020204" pitchFamily="34" charset="0"/>
                <a:cs typeface="Arial" panose="020B0604020202020204" pitchFamily="34" charset="0"/>
              </a:rPr>
              <a:t>Presents both advantages and challenges for student experience and satisfaction</a:t>
            </a:r>
            <a:endParaRPr lang="en-GB"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22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2612" b="16262"/>
          <a:stretch/>
        </p:blipFill>
        <p:spPr bwMode="auto">
          <a:xfrm>
            <a:off x="0" y="-130629"/>
            <a:ext cx="12192000" cy="698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6935" y="365125"/>
            <a:ext cx="7643977" cy="2554545"/>
          </a:xfrm>
          <a:prstGeom prst="rect">
            <a:avLst/>
          </a:prstGeom>
          <a:noFill/>
          <a:effectLst>
            <a:softEdge rad="381000"/>
          </a:effectLst>
        </p:spPr>
        <p:txBody>
          <a:bodyPr wrap="square" rtlCol="0">
            <a:spAutoFit/>
          </a:bodyPr>
          <a:lstStyle/>
          <a:p>
            <a:r>
              <a:rPr lang="en-GB" sz="8000" b="1" dirty="0" smtClean="0">
                <a:solidFill>
                  <a:srgbClr val="C00000"/>
                </a:solidFill>
                <a:effectLst>
                  <a:outerShdw blurRad="38100" dist="38100" dir="2700000" algn="tl">
                    <a:srgbClr val="000000">
                      <a:alpha val="43137"/>
                    </a:srgbClr>
                  </a:outerShdw>
                </a:effectLst>
                <a:latin typeface="Gloucester MT Extra Condensed" panose="02030808020601010101" pitchFamily="18" charset="0"/>
              </a:rPr>
              <a:t>Increasing importance of satisfaction surveys</a:t>
            </a:r>
            <a:endParaRPr lang="en-GB" sz="8000" b="1" dirty="0">
              <a:solidFill>
                <a:srgbClr val="C00000"/>
              </a:solidFill>
              <a:effectLst>
                <a:outerShdw blurRad="38100" dist="38100" dir="2700000" algn="tl">
                  <a:srgbClr val="000000">
                    <a:alpha val="43137"/>
                  </a:srgbClr>
                </a:outerShdw>
              </a:effectLst>
              <a:latin typeface="Gloucester MT Extra Condensed" panose="02030808020601010101" pitchFamily="18" charset="0"/>
            </a:endParaRPr>
          </a:p>
        </p:txBody>
      </p:sp>
    </p:spTree>
    <p:extLst>
      <p:ext uri="{BB962C8B-B14F-4D97-AF65-F5344CB8AC3E}">
        <p14:creationId xmlns:p14="http://schemas.microsoft.com/office/powerpoint/2010/main" val="1204171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011" r="14553" b="24664"/>
          <a:stretch/>
        </p:blipFill>
        <p:spPr>
          <a:xfrm>
            <a:off x="57150" y="0"/>
            <a:ext cx="12834258" cy="6858000"/>
          </a:xfrm>
          <a:prstGeom prst="rect">
            <a:avLst/>
          </a:prstGeom>
        </p:spPr>
      </p:pic>
      <p:sp>
        <p:nvSpPr>
          <p:cNvPr id="16" name="Flowchart: Off-page Connector 15"/>
          <p:cNvSpPr/>
          <p:nvPr/>
        </p:nvSpPr>
        <p:spPr>
          <a:xfrm rot="16200000">
            <a:off x="3984169" y="-1959432"/>
            <a:ext cx="3494315" cy="11201404"/>
          </a:xfrm>
          <a:prstGeom prst="flowChartOffpageConnector">
            <a:avLst/>
          </a:prstGeom>
          <a:solidFill>
            <a:schemeClr val="tx1">
              <a:lumMod val="85000"/>
              <a:lumOff val="15000"/>
              <a:alpha val="75000"/>
            </a:schemeClr>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0624" y="2217041"/>
            <a:ext cx="9095019" cy="3662541"/>
          </a:xfrm>
          <a:prstGeom prst="rect">
            <a:avLst/>
          </a:prstGeom>
        </p:spPr>
        <p:txBody>
          <a:bodyPr wrap="square">
            <a:spAutoFit/>
          </a:bodyPr>
          <a:lstStyle/>
          <a:p>
            <a:r>
              <a:rPr lang="en-GB" sz="4800" b="1" dirty="0" smtClean="0">
                <a:solidFill>
                  <a:schemeClr val="bg1">
                    <a:lumMod val="85000"/>
                  </a:schemeClr>
                </a:solidFill>
                <a:effectLst>
                  <a:outerShdw blurRad="38100" dist="38100" dir="2700000" algn="tl">
                    <a:srgbClr val="000000">
                      <a:alpha val="43137"/>
                    </a:srgbClr>
                  </a:outerShdw>
                </a:effectLst>
                <a:cs typeface="Arial" panose="020B0604020202020204" pitchFamily="34" charset="0"/>
              </a:rPr>
              <a:t>Proactive approach to student experience 	     talking to students year-round to </a:t>
            </a:r>
            <a:r>
              <a:rPr lang="en-GB" sz="4800" b="1" dirty="0" smtClean="0">
                <a:solidFill>
                  <a:schemeClr val="bg1">
                    <a:lumMod val="95000"/>
                  </a:schemeClr>
                </a:solidFill>
                <a:effectLst>
                  <a:outerShdw blurRad="38100" dist="38100" dir="2700000" algn="tl">
                    <a:srgbClr val="000000">
                      <a:alpha val="43137"/>
                    </a:srgbClr>
                  </a:outerShdw>
                </a:effectLst>
                <a:cs typeface="Arial" panose="020B0604020202020204" pitchFamily="34" charset="0"/>
              </a:rPr>
              <a:t>involve them </a:t>
            </a:r>
            <a:r>
              <a:rPr lang="en-GB" sz="4800" b="1" dirty="0">
                <a:solidFill>
                  <a:schemeClr val="bg1">
                    <a:lumMod val="95000"/>
                  </a:schemeClr>
                </a:solidFill>
                <a:effectLst>
                  <a:outerShdw blurRad="38100" dist="38100" dir="2700000" algn="tl">
                    <a:srgbClr val="000000">
                      <a:alpha val="43137"/>
                    </a:srgbClr>
                  </a:outerShdw>
                </a:effectLst>
                <a:cs typeface="Arial" panose="020B0604020202020204" pitchFamily="34" charset="0"/>
              </a:rPr>
              <a:t>students </a:t>
            </a:r>
            <a:r>
              <a:rPr lang="en-GB" sz="4800" b="1" dirty="0" smtClean="0">
                <a:solidFill>
                  <a:schemeClr val="bg1">
                    <a:lumMod val="95000"/>
                  </a:schemeClr>
                </a:solidFill>
                <a:effectLst>
                  <a:outerShdw blurRad="38100" dist="38100" dir="2700000" algn="tl">
                    <a:srgbClr val="000000">
                      <a:alpha val="43137"/>
                    </a:srgbClr>
                  </a:outerShdw>
                </a:effectLst>
                <a:cs typeface="Arial" panose="020B0604020202020204" pitchFamily="34" charset="0"/>
              </a:rPr>
              <a:t>in service </a:t>
            </a:r>
            <a:r>
              <a:rPr lang="en-GB" sz="4800" b="1" dirty="0">
                <a:solidFill>
                  <a:schemeClr val="bg1">
                    <a:lumMod val="95000"/>
                  </a:schemeClr>
                </a:solidFill>
                <a:effectLst>
                  <a:outerShdw blurRad="38100" dist="38100" dir="2700000" algn="tl">
                    <a:srgbClr val="000000">
                      <a:alpha val="43137"/>
                    </a:srgbClr>
                  </a:outerShdw>
                </a:effectLst>
                <a:cs typeface="Arial" panose="020B0604020202020204" pitchFamily="34" charset="0"/>
              </a:rPr>
              <a:t>decisions</a:t>
            </a:r>
          </a:p>
          <a:p>
            <a:endParaRPr lang="en-GB" sz="4000" dirty="0">
              <a:solidFill>
                <a:schemeClr val="bg1">
                  <a:lumMod val="85000"/>
                </a:schemeClr>
              </a:solidFill>
            </a:endParaRPr>
          </a:p>
        </p:txBody>
      </p:sp>
      <p:sp>
        <p:nvSpPr>
          <p:cNvPr id="15" name="Rectangle 14"/>
          <p:cNvSpPr/>
          <p:nvPr/>
        </p:nvSpPr>
        <p:spPr>
          <a:xfrm>
            <a:off x="0" y="0"/>
            <a:ext cx="114300" cy="6858000"/>
          </a:xfrm>
          <a:prstGeom prst="rect">
            <a:avLst/>
          </a:prstGeom>
          <a:solidFill>
            <a:srgbClr val="4B3933"/>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Target, Arrow, Bulls Eye, Bullseye, Marketi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9928" y="915694"/>
            <a:ext cx="4002072" cy="3883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clrChange>
              <a:clrFrom>
                <a:srgbClr val="200703"/>
              </a:clrFrom>
              <a:clrTo>
                <a:srgbClr val="200703">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47473" t="66905" r="38586" b="22856"/>
          <a:stretch/>
        </p:blipFill>
        <p:spPr>
          <a:xfrm rot="935405">
            <a:off x="3093687" y="2898481"/>
            <a:ext cx="1406495" cy="1061039"/>
          </a:xfrm>
          <a:prstGeom prst="rect">
            <a:avLst/>
          </a:prstGeom>
        </p:spPr>
      </p:pic>
    </p:spTree>
    <p:extLst>
      <p:ext uri="{BB962C8B-B14F-4D97-AF65-F5344CB8AC3E}">
        <p14:creationId xmlns:p14="http://schemas.microsoft.com/office/powerpoint/2010/main" val="22140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145"/>
          <a:stretch/>
        </p:blipFill>
        <p:spPr>
          <a:xfrm>
            <a:off x="0" y="0"/>
            <a:ext cx="12192000" cy="7592786"/>
          </a:xfrm>
          <a:prstGeom prst="rect">
            <a:avLst/>
          </a:prstGeom>
        </p:spPr>
      </p:pic>
      <p:pic>
        <p:nvPicPr>
          <p:cNvPr id="5" name="Picture 2" descr="Railway, Platform, Mind, Gap, Mind The Gap, Travel"/>
          <p:cNvPicPr>
            <a:picLocks noChangeAspect="1" noChangeArrowheads="1"/>
          </p:cNvPicPr>
          <p:nvPr/>
        </p:nvPicPr>
        <p:blipFill rotWithShape="1">
          <a:blip r:embed="rId4">
            <a:extLst>
              <a:ext uri="{28A0092B-C50C-407E-A947-70E740481C1C}">
                <a14:useLocalDpi xmlns:a14="http://schemas.microsoft.com/office/drawing/2010/main" val="0"/>
              </a:ext>
            </a:extLst>
          </a:blip>
          <a:srcRect l="4997" t="33333" r="4053" b="10394"/>
          <a:stretch/>
        </p:blipFill>
        <p:spPr bwMode="auto">
          <a:xfrm>
            <a:off x="0" y="5029200"/>
            <a:ext cx="12192000" cy="2563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crayon circle"/>
          <p:cNvPicPr>
            <a:picLocks noChangeAspect="1" noChangeArrowheads="1"/>
          </p:cNvPicPr>
          <p:nvPr/>
        </p:nvPicPr>
        <p:blipFill>
          <a:blip r:embed="rId5">
            <a:duotone>
              <a:prstClr val="black"/>
              <a:schemeClr val="accent4">
                <a:lumMod val="75000"/>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805216" y="2819682"/>
            <a:ext cx="2920871" cy="3021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row, Hand Labor, Next, Right, Turn, Straight"/>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rot="9777393">
            <a:off x="6733862" y="463637"/>
            <a:ext cx="5119688" cy="5119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329" y="177280"/>
            <a:ext cx="10606558" cy="1200329"/>
          </a:xfrm>
          <a:prstGeom prst="rect">
            <a:avLst/>
          </a:prstGeom>
          <a:solidFill>
            <a:schemeClr val="tx1"/>
          </a:solidFill>
          <a:effectLst>
            <a:softEdge rad="342900"/>
          </a:effectLst>
        </p:spPr>
        <p:txBody>
          <a:bodyPr wrap="none" rtlCol="0">
            <a:spAutoFit/>
          </a:bodyPr>
          <a:lstStyle/>
          <a:p>
            <a:r>
              <a:rPr lang="en-GB" sz="7200" b="1" dirty="0" smtClean="0">
                <a:solidFill>
                  <a:srgbClr val="C00000"/>
                </a:solidFill>
                <a:effectLst>
                  <a:outerShdw blurRad="38100" dist="38100" dir="2700000" algn="tl">
                    <a:srgbClr val="000000">
                      <a:alpha val="43137"/>
                    </a:srgbClr>
                  </a:outerShdw>
                </a:effectLst>
                <a:latin typeface="Gloucester MT Extra Condensed" panose="02030808020601010101" pitchFamily="18" charset="0"/>
              </a:rPr>
              <a:t>Who is missing from the headline result?</a:t>
            </a:r>
            <a:endParaRPr lang="en-GB" sz="7200" b="1" dirty="0">
              <a:solidFill>
                <a:srgbClr val="C00000"/>
              </a:solidFill>
              <a:effectLst>
                <a:outerShdw blurRad="38100" dist="38100" dir="2700000" algn="tl">
                  <a:srgbClr val="000000">
                    <a:alpha val="43137"/>
                  </a:srgbClr>
                </a:outerShdw>
              </a:effectLst>
              <a:latin typeface="Gloucester MT Extra Condensed" panose="02030808020601010101" pitchFamily="18" charset="0"/>
            </a:endParaRPr>
          </a:p>
        </p:txBody>
      </p:sp>
    </p:spTree>
    <p:extLst>
      <p:ext uri="{BB962C8B-B14F-4D97-AF65-F5344CB8AC3E}">
        <p14:creationId xmlns:p14="http://schemas.microsoft.com/office/powerpoint/2010/main" val="19095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CFDF7"/>
              </a:clrFrom>
              <a:clrTo>
                <a:srgbClr val="FCFDF7">
                  <a:alpha val="0"/>
                </a:srgbClr>
              </a:clrTo>
            </a:clrChange>
            <a:extLst>
              <a:ext uri="{28A0092B-C50C-407E-A947-70E740481C1C}">
                <a14:useLocalDpi xmlns:a14="http://schemas.microsoft.com/office/drawing/2010/main" val="0"/>
              </a:ext>
            </a:extLst>
          </a:blip>
          <a:stretch>
            <a:fillRect/>
          </a:stretch>
        </p:blipFill>
        <p:spPr>
          <a:xfrm>
            <a:off x="6096000" y="184150"/>
            <a:ext cx="6184900" cy="6184900"/>
          </a:xfrm>
          <a:prstGeom prst="rect">
            <a:avLst/>
          </a:prstGeom>
        </p:spPr>
      </p:pic>
    </p:spTree>
    <p:extLst>
      <p:ext uri="{BB962C8B-B14F-4D97-AF65-F5344CB8AC3E}">
        <p14:creationId xmlns:p14="http://schemas.microsoft.com/office/powerpoint/2010/main" val="290757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Lake, Water, Focus, Lens, Swan, Nature, Waters, Hand"/>
          <p:cNvPicPr>
            <a:picLocks noChangeAspect="1" noChangeArrowheads="1"/>
          </p:cNvPicPr>
          <p:nvPr/>
        </p:nvPicPr>
        <p:blipFill rotWithShape="1">
          <a:blip r:embed="rId5">
            <a:clrChange>
              <a:clrFrom>
                <a:srgbClr val="E1F1FF"/>
              </a:clrFrom>
              <a:clrTo>
                <a:srgbClr val="E1F1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l="29334" t="10921" r="1836" b="10772"/>
          <a:stretch/>
        </p:blipFill>
        <p:spPr bwMode="auto">
          <a:xfrm>
            <a:off x="0" y="0"/>
            <a:ext cx="11081657" cy="68819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45000" t="28571" r="42009" b="37857"/>
          <a:stretch/>
        </p:blipFill>
        <p:spPr>
          <a:xfrm>
            <a:off x="4114800" y="2530171"/>
            <a:ext cx="1698171" cy="1764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1081657" y="0"/>
            <a:ext cx="1110343"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p:cNvSpPr txBox="1"/>
          <p:nvPr/>
        </p:nvSpPr>
        <p:spPr>
          <a:xfrm>
            <a:off x="404586" y="5312261"/>
            <a:ext cx="11232242" cy="1569660"/>
          </a:xfrm>
          <a:prstGeom prst="rect">
            <a:avLst/>
          </a:prstGeom>
          <a:noFill/>
        </p:spPr>
        <p:txBody>
          <a:bodyPr wrap="square" rtlCol="0">
            <a:spAutoFit/>
          </a:bodyPr>
          <a:lstStyle/>
          <a:p>
            <a:r>
              <a:rPr lang="en-GB" sz="9600" b="1" dirty="0" smtClean="0">
                <a:solidFill>
                  <a:srgbClr val="C00000"/>
                </a:solidFill>
                <a:effectLst>
                  <a:outerShdw blurRad="38100" dist="38100" dir="2700000" algn="tl">
                    <a:srgbClr val="000000">
                      <a:alpha val="43137"/>
                    </a:srgbClr>
                  </a:outerShdw>
                </a:effectLst>
                <a:latin typeface="Gloucester MT Extra Condensed" panose="02030808020601010101" pitchFamily="18" charset="0"/>
              </a:rPr>
              <a:t>Focus your approach</a:t>
            </a:r>
            <a:endParaRPr lang="en-GB" sz="9600" b="1" dirty="0">
              <a:solidFill>
                <a:srgbClr val="C00000"/>
              </a:solidFill>
              <a:effectLst>
                <a:outerShdw blurRad="38100" dist="38100" dir="2700000" algn="tl">
                  <a:srgbClr val="000000">
                    <a:alpha val="43137"/>
                  </a:srgbClr>
                </a:outerShdw>
              </a:effectLst>
              <a:latin typeface="Gloucester MT Extra Condensed" panose="02030808020601010101" pitchFamily="18" charset="0"/>
            </a:endParaRPr>
          </a:p>
        </p:txBody>
      </p:sp>
    </p:spTree>
    <p:extLst>
      <p:ext uri="{BB962C8B-B14F-4D97-AF65-F5344CB8AC3E}">
        <p14:creationId xmlns:p14="http://schemas.microsoft.com/office/powerpoint/2010/main" val="396179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8556171" y="3169324"/>
            <a:ext cx="3319160" cy="3245941"/>
          </a:xfrm>
          <a:prstGeom prst="ellipse">
            <a:avLst/>
          </a:prstGeom>
          <a:solidFill>
            <a:schemeClr val="bg1">
              <a:alpha val="80000"/>
            </a:schemeClr>
          </a:solidFill>
        </p:spPr>
        <p:txBody>
          <a:bodyPr wrap="square" rtlCol="0">
            <a:spAutoFit/>
          </a:bodyPr>
          <a:lstStyle/>
          <a:p>
            <a:pPr algn="ctr"/>
            <a:r>
              <a:rPr lang="en-GB" sz="2400" b="1" dirty="0" smtClean="0">
                <a:solidFill>
                  <a:schemeClr val="bg2">
                    <a:lumMod val="50000"/>
                  </a:schemeClr>
                </a:solidFill>
                <a:latin typeface="Arial" panose="020B0604020202020204" pitchFamily="34" charset="0"/>
                <a:cs typeface="Arial" panose="020B0604020202020204" pitchFamily="34" charset="0"/>
              </a:rPr>
              <a:t>Be clear about structure of the focus group and what you hope to achieve</a:t>
            </a:r>
            <a:endParaRPr lang="en-GB" sz="2400" b="1" dirty="0">
              <a:solidFill>
                <a:schemeClr val="bg2">
                  <a:lumMod val="50000"/>
                </a:schemeClr>
              </a:solidFill>
              <a:latin typeface="Arial" panose="020B0604020202020204" pitchFamily="34" charset="0"/>
              <a:cs typeface="Arial" panose="020B0604020202020204" pitchFamily="34" charset="0"/>
            </a:endParaRPr>
          </a:p>
        </p:txBody>
      </p:sp>
      <p:pic>
        <p:nvPicPr>
          <p:cNvPr id="3074" name="Picture 2" descr="Carrots, Vegetables, Food, Nutrition, Market"/>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5238"/>
          <a:stretch/>
        </p:blipFill>
        <p:spPr bwMode="auto">
          <a:xfrm>
            <a:off x="1" y="0"/>
            <a:ext cx="5257799" cy="6858000"/>
          </a:xfrm>
          <a:prstGeom prst="rect">
            <a:avLst/>
          </a:prstGeom>
          <a:gradFill>
            <a:gsLst>
              <a:gs pos="10000">
                <a:srgbClr val="5B8A9B">
                  <a:alpha val="41000"/>
                </a:srgbClr>
              </a:gs>
              <a:gs pos="0">
                <a:srgbClr val="70A0C0">
                  <a:alpha val="41000"/>
                </a:srgbClr>
              </a:gs>
              <a:gs pos="16000">
                <a:srgbClr val="72A2BA">
                  <a:alpha val="41000"/>
                </a:srgbClr>
              </a:gs>
              <a:gs pos="36000">
                <a:srgbClr val="90E0F8">
                  <a:alpha val="70000"/>
                </a:srgbClr>
              </a:gs>
            </a:gsLst>
            <a:lin ang="5400000" scaled="1"/>
          </a:gradFill>
        </p:spPr>
      </p:pic>
      <p:sp>
        <p:nvSpPr>
          <p:cNvPr id="2" name="TextBox 1"/>
          <p:cNvSpPr txBox="1"/>
          <p:nvPr/>
        </p:nvSpPr>
        <p:spPr>
          <a:xfrm>
            <a:off x="5956814" y="212479"/>
            <a:ext cx="3145042" cy="3245941"/>
          </a:xfrm>
          <a:prstGeom prst="ellipse">
            <a:avLst/>
          </a:prstGeom>
          <a:solidFill>
            <a:schemeClr val="bg1">
              <a:alpha val="80000"/>
            </a:schemeClr>
          </a:solidFill>
        </p:spPr>
        <p:txBody>
          <a:bodyPr wrap="square" rtlCol="0">
            <a:spAutoFit/>
          </a:bodyPr>
          <a:lstStyle/>
          <a:p>
            <a:pPr algn="ctr"/>
            <a:r>
              <a:rPr lang="en-GB" sz="2400" b="1" dirty="0" smtClean="0">
                <a:solidFill>
                  <a:schemeClr val="bg2">
                    <a:lumMod val="50000"/>
                  </a:schemeClr>
                </a:solidFill>
                <a:latin typeface="Arial" panose="020B0604020202020204" pitchFamily="34" charset="0"/>
                <a:cs typeface="Arial" panose="020B0604020202020204" pitchFamily="34" charset="0"/>
              </a:rPr>
              <a:t>Incentivise student attendance- the promise of shortbread works well</a:t>
            </a:r>
            <a:endParaRPr lang="en-GB" sz="2400" b="1" dirty="0">
              <a:solidFill>
                <a:schemeClr val="bg2">
                  <a:lumMod val="50000"/>
                </a:schemeClr>
              </a:solidFill>
              <a:latin typeface="Arial" panose="020B0604020202020204" pitchFamily="34" charset="0"/>
              <a:cs typeface="Arial" panose="020B0604020202020204" pitchFamily="34" charset="0"/>
            </a:endParaRPr>
          </a:p>
        </p:txBody>
      </p:sp>
      <p:sp>
        <p:nvSpPr>
          <p:cNvPr id="5" name="Oval 4"/>
          <p:cNvSpPr/>
          <p:nvPr/>
        </p:nvSpPr>
        <p:spPr>
          <a:xfrm>
            <a:off x="699015" y="1806029"/>
            <a:ext cx="2878048" cy="2726591"/>
          </a:xfrm>
          <a:prstGeom prst="ellipse">
            <a:avLst/>
          </a:prstGeom>
          <a:solidFill>
            <a:schemeClr val="bg1">
              <a:alpha val="80000"/>
            </a:schemeClr>
          </a:solidFill>
        </p:spPr>
        <p:txBody>
          <a:bodyPr wrap="square">
            <a:spAutoFit/>
          </a:bodyPr>
          <a:lstStyle/>
          <a:p>
            <a:pPr algn="ctr"/>
            <a:r>
              <a:rPr lang="en-GB" sz="2400" b="1" dirty="0" smtClean="0">
                <a:solidFill>
                  <a:schemeClr val="bg2">
                    <a:lumMod val="50000"/>
                  </a:schemeClr>
                </a:solidFill>
                <a:latin typeface="Arial" panose="020B0604020202020204" pitchFamily="34" charset="0"/>
                <a:cs typeface="Arial" panose="020B0604020202020204" pitchFamily="34" charset="0"/>
              </a:rPr>
              <a:t>Be honest: let students know why you want to talk to them</a:t>
            </a:r>
            <a:endParaRPr lang="en-GB" sz="2400" b="1" dirty="0">
              <a:solidFill>
                <a:schemeClr val="bg2">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80304" y="0"/>
            <a:ext cx="4385611" cy="1446550"/>
          </a:xfrm>
          <a:prstGeom prst="rect">
            <a:avLst/>
          </a:prstGeom>
          <a:solidFill>
            <a:schemeClr val="bg1">
              <a:alpha val="86000"/>
            </a:schemeClr>
          </a:solidFill>
          <a:effectLst>
            <a:softEdge rad="317500"/>
          </a:effectLst>
        </p:spPr>
        <p:txBody>
          <a:bodyPr wrap="square" rtlCol="0">
            <a:spAutoFit/>
          </a:bodyPr>
          <a:lstStyle/>
          <a:p>
            <a:r>
              <a:rPr lang="en-GB" sz="8800" b="1" dirty="0" smtClean="0">
                <a:solidFill>
                  <a:schemeClr val="tx1">
                    <a:lumMod val="85000"/>
                    <a:lumOff val="15000"/>
                  </a:schemeClr>
                </a:solidFill>
                <a:effectLst>
                  <a:outerShdw blurRad="38100" dist="38100" dir="2700000" algn="tl">
                    <a:srgbClr val="000000">
                      <a:alpha val="43137"/>
                    </a:srgbClr>
                  </a:outerShdw>
                </a:effectLst>
                <a:latin typeface="Gloucester MT Extra Condensed" panose="02030808020601010101" pitchFamily="18" charset="0"/>
              </a:rPr>
              <a:t>Shortbread...</a:t>
            </a:r>
            <a:endParaRPr lang="en-GB" sz="8800" b="1" dirty="0">
              <a:solidFill>
                <a:schemeClr val="tx1">
                  <a:lumMod val="85000"/>
                  <a:lumOff val="15000"/>
                </a:schemeClr>
              </a:solidFill>
              <a:effectLst>
                <a:outerShdw blurRad="38100" dist="38100" dir="2700000" algn="tl">
                  <a:srgbClr val="000000">
                    <a:alpha val="43137"/>
                  </a:srgbClr>
                </a:outerShdw>
              </a:effectLst>
              <a:latin typeface="Gloucester MT Extra Condensed" panose="02030808020601010101" pitchFamily="18" charset="0"/>
            </a:endParaRPr>
          </a:p>
        </p:txBody>
      </p:sp>
      <p:sp>
        <p:nvSpPr>
          <p:cNvPr id="8" name="Oval 7"/>
          <p:cNvSpPr/>
          <p:nvPr/>
        </p:nvSpPr>
        <p:spPr>
          <a:xfrm>
            <a:off x="4008644" y="3958622"/>
            <a:ext cx="2872915" cy="2726591"/>
          </a:xfrm>
          <a:prstGeom prst="ellipse">
            <a:avLst/>
          </a:prstGeom>
          <a:solidFill>
            <a:schemeClr val="bg1">
              <a:alpha val="80000"/>
            </a:schemeClr>
          </a:solidFill>
        </p:spPr>
        <p:txBody>
          <a:bodyPr wrap="square">
            <a:spAutoFit/>
          </a:bodyPr>
          <a:lstStyle/>
          <a:p>
            <a:pPr algn="ctr"/>
            <a:r>
              <a:rPr lang="en-GB" sz="2400" b="1" dirty="0" smtClean="0">
                <a:solidFill>
                  <a:schemeClr val="bg2">
                    <a:lumMod val="50000"/>
                  </a:schemeClr>
                </a:solidFill>
                <a:latin typeface="Arial" panose="020B0604020202020204" pitchFamily="34" charset="0"/>
                <a:cs typeface="Arial" panose="020B0604020202020204" pitchFamily="34" charset="0"/>
              </a:rPr>
              <a:t>Be flexible: run focus groups at times to suit students</a:t>
            </a:r>
            <a:endParaRPr lang="en-GB" sz="24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2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5826"/>
          <a:stretch/>
        </p:blipFill>
        <p:spPr>
          <a:xfrm>
            <a:off x="-212270" y="-11939"/>
            <a:ext cx="12404270" cy="6960789"/>
          </a:xfrm>
          <a:prstGeom prst="rect">
            <a:avLst/>
          </a:prstGeom>
          <a:effectLst>
            <a:glow rad="850900">
              <a:schemeClr val="tx1"/>
            </a:glow>
            <a:softEdge rad="190500"/>
          </a:effectLst>
        </p:spPr>
      </p:pic>
      <p:pic>
        <p:nvPicPr>
          <p:cNvPr id="4" name="Picture 3"/>
          <p:cNvPicPr>
            <a:picLocks noChangeAspect="1"/>
          </p:cNvPicPr>
          <p:nvPr/>
        </p:nvPicPr>
        <p:blipFill>
          <a:blip r:embed="rId5">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10011" y="878294"/>
            <a:ext cx="4411596" cy="4570286"/>
          </a:xfrm>
          <a:prstGeom prst="rect">
            <a:avLst/>
          </a:prstGeom>
        </p:spPr>
      </p:pic>
      <p:sp>
        <p:nvSpPr>
          <p:cNvPr id="5" name="TextBox 4"/>
          <p:cNvSpPr txBox="1"/>
          <p:nvPr/>
        </p:nvSpPr>
        <p:spPr>
          <a:xfrm rot="397504">
            <a:off x="512442" y="1765623"/>
            <a:ext cx="3035099" cy="3046988"/>
          </a:xfrm>
          <a:prstGeom prst="rect">
            <a:avLst/>
          </a:prstGeom>
          <a:solidFill>
            <a:srgbClr val="ECE063"/>
          </a:solidFill>
        </p:spPr>
        <p:txBody>
          <a:bodyPr wrap="square" rtlCol="0">
            <a:spAutoFit/>
          </a:bodyPr>
          <a:lstStyle/>
          <a:p>
            <a:pPr algn="ctr"/>
            <a:r>
              <a:rPr lang="en-GB" sz="3200" dirty="0" smtClean="0">
                <a:effectLst>
                  <a:outerShdw blurRad="38100" dist="38100" dir="2700000" algn="tl">
                    <a:srgbClr val="000000">
                      <a:alpha val="43137"/>
                    </a:srgbClr>
                  </a:outerShdw>
                </a:effectLst>
              </a:rPr>
              <a:t>Give students space for individual contemplation to coax multiple responses</a:t>
            </a:r>
            <a:endParaRPr lang="en-GB" sz="3200"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20995360">
            <a:off x="3250454" y="1810246"/>
            <a:ext cx="4136823" cy="4285629"/>
          </a:xfrm>
          <a:prstGeom prst="rect">
            <a:avLst/>
          </a:prstGeom>
        </p:spPr>
      </p:pic>
      <p:pic>
        <p:nvPicPr>
          <p:cNvPr id="8" name="Picture 7"/>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972315" y="-25465"/>
            <a:ext cx="4136823" cy="4285629"/>
          </a:xfrm>
          <a:prstGeom prst="rect">
            <a:avLst/>
          </a:prstGeom>
        </p:spPr>
      </p:pic>
      <p:pic>
        <p:nvPicPr>
          <p:cNvPr id="10" name="Picture 9"/>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317225">
            <a:off x="6369881" y="2581271"/>
            <a:ext cx="4196510" cy="4347463"/>
          </a:xfrm>
          <a:prstGeom prst="rect">
            <a:avLst/>
          </a:prstGeom>
        </p:spPr>
      </p:pic>
      <p:sp>
        <p:nvSpPr>
          <p:cNvPr id="9" name="TextBox 8"/>
          <p:cNvSpPr txBox="1"/>
          <p:nvPr/>
        </p:nvSpPr>
        <p:spPr>
          <a:xfrm rot="237383">
            <a:off x="8598946" y="963203"/>
            <a:ext cx="2883559" cy="2554545"/>
          </a:xfrm>
          <a:prstGeom prst="rect">
            <a:avLst/>
          </a:prstGeom>
          <a:solidFill>
            <a:srgbClr val="ECE063"/>
          </a:solidFill>
        </p:spPr>
        <p:txBody>
          <a:bodyPr wrap="square" rtlCol="0">
            <a:spAutoFit/>
          </a:bodyPr>
          <a:lstStyle/>
          <a:p>
            <a:r>
              <a:rPr lang="en-GB" sz="3200" dirty="0" smtClean="0">
                <a:effectLst>
                  <a:outerShdw blurRad="38100" dist="38100" dir="2700000" algn="tl">
                    <a:srgbClr val="000000">
                      <a:alpha val="43137"/>
                    </a:srgbClr>
                  </a:outerShdw>
                </a:effectLst>
              </a:rPr>
              <a:t>Make it clear what will happen with students’ feedback</a:t>
            </a:r>
            <a:endParaRPr lang="en-GB" sz="3200" dirty="0">
              <a:effectLst>
                <a:outerShdw blurRad="38100" dist="38100" dir="2700000" algn="tl">
                  <a:srgbClr val="000000">
                    <a:alpha val="43137"/>
                  </a:srgbClr>
                </a:outerShdw>
              </a:effectLst>
            </a:endParaRPr>
          </a:p>
        </p:txBody>
      </p:sp>
      <p:sp>
        <p:nvSpPr>
          <p:cNvPr id="13" name="TextBox 12"/>
          <p:cNvSpPr txBox="1"/>
          <p:nvPr/>
        </p:nvSpPr>
        <p:spPr>
          <a:xfrm rot="21316845">
            <a:off x="3995442" y="2713746"/>
            <a:ext cx="2883559" cy="2677656"/>
          </a:xfrm>
          <a:prstGeom prst="rect">
            <a:avLst/>
          </a:prstGeom>
          <a:solidFill>
            <a:srgbClr val="ECE063"/>
          </a:solidFill>
        </p:spPr>
        <p:txBody>
          <a:bodyPr wrap="square" rtlCol="0">
            <a:spAutoFit/>
          </a:bodyPr>
          <a:lstStyle/>
          <a:p>
            <a:r>
              <a:rPr lang="en-GB" sz="2800" dirty="0">
                <a:effectLst>
                  <a:outerShdw blurRad="38100" dist="38100" dir="2700000" algn="tl">
                    <a:srgbClr val="000000">
                      <a:alpha val="43137"/>
                    </a:srgbClr>
                  </a:outerShdw>
                </a:effectLst>
              </a:rPr>
              <a:t>Allow free discussion but challenge misconceptions and knowledge gaps as they </a:t>
            </a:r>
            <a:r>
              <a:rPr lang="en-GB" sz="2800" dirty="0" smtClean="0">
                <a:effectLst>
                  <a:outerShdw blurRad="38100" dist="38100" dir="2700000" algn="tl">
                    <a:srgbClr val="000000">
                      <a:alpha val="43137"/>
                    </a:srgbClr>
                  </a:outerShdw>
                </a:effectLst>
              </a:rPr>
              <a:t>arise</a:t>
            </a:r>
            <a:endParaRPr lang="en-GB" sz="2800" dirty="0">
              <a:effectLst>
                <a:outerShdw blurRad="38100" dist="38100" dir="2700000" algn="tl">
                  <a:srgbClr val="000000">
                    <a:alpha val="43137"/>
                  </a:srgbClr>
                </a:outerShdw>
              </a:effectLst>
            </a:endParaRPr>
          </a:p>
        </p:txBody>
      </p:sp>
      <p:sp>
        <p:nvSpPr>
          <p:cNvPr id="11" name="TextBox 10"/>
          <p:cNvSpPr txBox="1"/>
          <p:nvPr/>
        </p:nvSpPr>
        <p:spPr>
          <a:xfrm rot="652055">
            <a:off x="7032963" y="4095630"/>
            <a:ext cx="2964971" cy="1569660"/>
          </a:xfrm>
          <a:prstGeom prst="rect">
            <a:avLst/>
          </a:prstGeom>
          <a:solidFill>
            <a:srgbClr val="ECE063"/>
          </a:solidFill>
        </p:spPr>
        <p:txBody>
          <a:bodyPr wrap="square" rtlCol="0">
            <a:spAutoFit/>
          </a:bodyPr>
          <a:lstStyle/>
          <a:p>
            <a:r>
              <a:rPr lang="en-GB" sz="4800" dirty="0" smtClean="0">
                <a:effectLst>
                  <a:outerShdw blurRad="38100" dist="38100" dir="2700000" algn="tl">
                    <a:srgbClr val="000000">
                      <a:alpha val="43137"/>
                    </a:srgbClr>
                  </a:outerShdw>
                </a:effectLst>
              </a:rPr>
              <a:t>Record everything</a:t>
            </a:r>
            <a:endParaRPr lang="en-GB" sz="4800" dirty="0">
              <a:effectLst>
                <a:outerShdw blurRad="38100" dist="38100" dir="2700000" algn="tl">
                  <a:srgbClr val="000000">
                    <a:alpha val="43137"/>
                  </a:srgbClr>
                </a:outerShdw>
              </a:effectLst>
            </a:endParaRPr>
          </a:p>
        </p:txBody>
      </p:sp>
      <p:sp>
        <p:nvSpPr>
          <p:cNvPr id="15" name="TextBox 14"/>
          <p:cNvSpPr txBox="1"/>
          <p:nvPr/>
        </p:nvSpPr>
        <p:spPr>
          <a:xfrm>
            <a:off x="54323" y="-25465"/>
            <a:ext cx="7116598" cy="1446550"/>
          </a:xfrm>
          <a:prstGeom prst="rect">
            <a:avLst/>
          </a:prstGeom>
          <a:noFill/>
          <a:effectLst>
            <a:softEdge rad="127000"/>
          </a:effectLst>
        </p:spPr>
        <p:txBody>
          <a:bodyPr wrap="square" rtlCol="0">
            <a:spAutoFit/>
          </a:bodyPr>
          <a:lstStyle/>
          <a:p>
            <a:r>
              <a:rPr lang="en-GB" sz="8800" b="1" dirty="0" smtClean="0">
                <a:solidFill>
                  <a:srgbClr val="FF0000"/>
                </a:solidFill>
                <a:effectLst>
                  <a:outerShdw blurRad="38100" dist="38100" dir="2700000" algn="tl">
                    <a:srgbClr val="000000">
                      <a:alpha val="43137"/>
                    </a:srgbClr>
                  </a:outerShdw>
                </a:effectLst>
                <a:latin typeface="Gloucester MT Extra Condensed" panose="02030808020601010101" pitchFamily="18" charset="0"/>
              </a:rPr>
              <a:t>Sticky notes...</a:t>
            </a:r>
            <a:endParaRPr lang="en-GB" sz="8800" b="1" dirty="0">
              <a:solidFill>
                <a:srgbClr val="FF0000"/>
              </a:solidFill>
              <a:effectLst>
                <a:outerShdw blurRad="38100" dist="38100" dir="2700000" algn="tl">
                  <a:srgbClr val="000000">
                    <a:alpha val="43137"/>
                  </a:srgbClr>
                </a:outerShdw>
              </a:effectLst>
              <a:latin typeface="Gloucester MT Extra Condensed" panose="02030808020601010101" pitchFamily="18" charset="0"/>
            </a:endParaRPr>
          </a:p>
        </p:txBody>
      </p:sp>
    </p:spTree>
    <p:extLst>
      <p:ext uri="{BB962C8B-B14F-4D97-AF65-F5344CB8AC3E}">
        <p14:creationId xmlns:p14="http://schemas.microsoft.com/office/powerpoint/2010/main" val="40646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1839</Words>
  <Application>Microsoft Office PowerPoint</Application>
  <PresentationFormat>Widescreen</PresentationFormat>
  <Paragraphs>138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Bradley Hand ITC</vt:lpstr>
      <vt:lpstr>Calibri</vt:lpstr>
      <vt:lpstr>Calibri Light</vt:lpstr>
      <vt:lpstr>Gloucester MT Extra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Madalene George</dc:creator>
  <cp:lastModifiedBy>Madalene George</cp:lastModifiedBy>
  <cp:revision>66</cp:revision>
  <dcterms:created xsi:type="dcterms:W3CDTF">2017-05-26T14:19:27Z</dcterms:created>
  <dcterms:modified xsi:type="dcterms:W3CDTF">2017-06-28T08:57:12Z</dcterms:modified>
</cp:coreProperties>
</file>