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6" r:id="rId2"/>
    <p:sldId id="268" r:id="rId3"/>
    <p:sldId id="301" r:id="rId4"/>
    <p:sldId id="329" r:id="rId5"/>
    <p:sldId id="302" r:id="rId6"/>
    <p:sldId id="280" r:id="rId7"/>
    <p:sldId id="279" r:id="rId8"/>
    <p:sldId id="285"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7" r:id="rId23"/>
    <p:sldId id="308" r:id="rId24"/>
    <p:sldId id="312" r:id="rId25"/>
    <p:sldId id="313" r:id="rId26"/>
    <p:sldId id="321" r:id="rId27"/>
    <p:sldId id="314" r:id="rId28"/>
    <p:sldId id="315" r:id="rId29"/>
    <p:sldId id="316" r:id="rId30"/>
    <p:sldId id="317" r:id="rId31"/>
    <p:sldId id="318" r:id="rId32"/>
    <p:sldId id="319" r:id="rId33"/>
    <p:sldId id="322" r:id="rId34"/>
    <p:sldId id="324" r:id="rId35"/>
    <p:sldId id="323" r:id="rId36"/>
    <p:sldId id="32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656"/>
    <a:srgbClr val="BFE2EF"/>
    <a:srgbClr val="A6D7E8"/>
    <a:srgbClr val="8BCAE1"/>
    <a:srgbClr val="21C5FF"/>
    <a:srgbClr val="00B9FA"/>
    <a:srgbClr val="00A7E3"/>
    <a:srgbClr val="6C6C6C"/>
    <a:srgbClr val="647993"/>
    <a:srgbClr val="6F86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82165" autoAdjust="0"/>
  </p:normalViewPr>
  <p:slideViewPr>
    <p:cSldViewPr snapToGrid="0">
      <p:cViewPr varScale="1">
        <p:scale>
          <a:sx n="81" d="100"/>
          <a:sy n="81" d="100"/>
        </p:scale>
        <p:origin x="9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9BE73-71E9-4830-B271-69F31970282C}" type="datetimeFigureOut">
              <a:rPr lang="en-GB" smtClean="0"/>
              <a:t>16/11/2017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37C66-E730-4BA7-A109-D85D0D81D2E7}" type="slidenum">
              <a:rPr lang="en-GB" smtClean="0"/>
              <a:t>‹#›</a:t>
            </a:fld>
            <a:endParaRPr lang="en-GB"/>
          </a:p>
        </p:txBody>
      </p:sp>
    </p:spTree>
    <p:extLst>
      <p:ext uri="{BB962C8B-B14F-4D97-AF65-F5344CB8AC3E}">
        <p14:creationId xmlns:p14="http://schemas.microsoft.com/office/powerpoint/2010/main" val="54757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1</a:t>
            </a:fld>
            <a:endParaRPr lang="en-GB"/>
          </a:p>
        </p:txBody>
      </p:sp>
    </p:spTree>
    <p:extLst>
      <p:ext uri="{BB962C8B-B14F-4D97-AF65-F5344CB8AC3E}">
        <p14:creationId xmlns:p14="http://schemas.microsoft.com/office/powerpoint/2010/main" val="2895910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Rather than having an</a:t>
            </a:r>
            <a:r>
              <a:rPr lang="en-GB" baseline="0" dirty="0" smtClean="0"/>
              <a:t> alphabetical list of subject guides, we arranged them by institute.  This was really important, as some of the existing guides covered a range of subjects which didn’t match course titles – for example, accounting students were supposed to use the business and management guide, which was difficult to find in an alphabetical list.  This guide was eventually renamed as business, management and finance.</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10</a:t>
            </a:fld>
            <a:endParaRPr lang="en-GB"/>
          </a:p>
        </p:txBody>
      </p:sp>
    </p:spTree>
    <p:extLst>
      <p:ext uri="{BB962C8B-B14F-4D97-AF65-F5344CB8AC3E}">
        <p14:creationId xmlns:p14="http://schemas.microsoft.com/office/powerpoint/2010/main" val="281502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Subject guides would only contain information specific to the subject,</a:t>
            </a:r>
            <a:r>
              <a:rPr lang="en-GB" baseline="0" dirty="0" smtClean="0"/>
              <a:t> removing the replicated content on referencing, plagiarism etc.  </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11</a:t>
            </a:fld>
            <a:endParaRPr lang="en-GB"/>
          </a:p>
        </p:txBody>
      </p:sp>
    </p:spTree>
    <p:extLst>
      <p:ext uri="{BB962C8B-B14F-4D97-AF65-F5344CB8AC3E}">
        <p14:creationId xmlns:p14="http://schemas.microsoft.com/office/powerpoint/2010/main" val="314385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Study skills information would be kept</a:t>
            </a:r>
            <a:r>
              <a:rPr lang="en-GB" baseline="0" dirty="0" smtClean="0"/>
              <a:t> in one place.</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12</a:t>
            </a:fld>
            <a:endParaRPr lang="en-GB"/>
          </a:p>
        </p:txBody>
      </p:sp>
    </p:spTree>
    <p:extLst>
      <p:ext uri="{BB962C8B-B14F-4D97-AF65-F5344CB8AC3E}">
        <p14:creationId xmlns:p14="http://schemas.microsoft.com/office/powerpoint/2010/main" val="84979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Borrowing information</a:t>
            </a:r>
            <a:r>
              <a:rPr lang="en-GB" baseline="0" dirty="0" smtClean="0"/>
              <a:t> would be ordered in a way that again, makes sense to the user.</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13</a:t>
            </a:fld>
            <a:endParaRPr lang="en-GB"/>
          </a:p>
        </p:txBody>
      </p:sp>
    </p:spTree>
    <p:extLst>
      <p:ext uri="{BB962C8B-B14F-4D97-AF65-F5344CB8AC3E}">
        <p14:creationId xmlns:p14="http://schemas.microsoft.com/office/powerpoint/2010/main" val="2671239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Rather than expecting users to understand that Summon</a:t>
            </a:r>
            <a:r>
              <a:rPr lang="en-US" baseline="0" dirty="0" smtClean="0"/>
              <a:t> was a general search of both online resources and Hive holdings, and that the catalogue was better for Hive holdings, and if they wanted a journal they should use the journal A-Z – we decided to package the whole thing up as Library Search, with searches determined by item type.  We dearly wanted a bento box interface, a la Cornell, but realized this would have to wait.  </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14</a:t>
            </a:fld>
            <a:endParaRPr lang="en-GB"/>
          </a:p>
        </p:txBody>
      </p:sp>
    </p:spTree>
    <p:extLst>
      <p:ext uri="{BB962C8B-B14F-4D97-AF65-F5344CB8AC3E}">
        <p14:creationId xmlns:p14="http://schemas.microsoft.com/office/powerpoint/2010/main" val="251060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was our first Library Search prototype.  A single entry point to our different searches, with</a:t>
            </a:r>
            <a:r>
              <a:rPr lang="en-US" baseline="0" dirty="0" smtClean="0"/>
              <a:t> each search dedicated to a r</a:t>
            </a:r>
            <a:r>
              <a:rPr lang="en-US" dirty="0" smtClean="0"/>
              <a:t>esource type, such as articles, </a:t>
            </a:r>
            <a:r>
              <a:rPr lang="en-US" dirty="0" err="1" smtClean="0"/>
              <a:t>ebooks</a:t>
            </a:r>
            <a:r>
              <a:rPr lang="en-US" dirty="0" smtClean="0"/>
              <a:t> and journal titles.  There are six systems behind Library Search. </a:t>
            </a:r>
            <a:endParaRPr lang="en-GB" dirty="0" smtClean="0"/>
          </a:p>
          <a:p>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15</a:t>
            </a:fld>
            <a:endParaRPr lang="en-GB"/>
          </a:p>
        </p:txBody>
      </p:sp>
    </p:spTree>
    <p:extLst>
      <p:ext uri="{BB962C8B-B14F-4D97-AF65-F5344CB8AC3E}">
        <p14:creationId xmlns:p14="http://schemas.microsoft.com/office/powerpoint/2010/main" val="3457479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idea was for users to click the tabs to move between searches.  Sadly this also wasn’t possible with the time we had.</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16</a:t>
            </a:fld>
            <a:endParaRPr lang="en-GB"/>
          </a:p>
        </p:txBody>
      </p:sp>
    </p:spTree>
    <p:extLst>
      <p:ext uri="{BB962C8B-B14F-4D97-AF65-F5344CB8AC3E}">
        <p14:creationId xmlns:p14="http://schemas.microsoft.com/office/powerpoint/2010/main" val="3263206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But by</a:t>
            </a:r>
            <a:r>
              <a:rPr lang="en-GB" baseline="0" dirty="0" smtClean="0"/>
              <a:t> thinking about what the user needed, we were able to organise Library Search in a sensible way.  </a:t>
            </a:r>
            <a:r>
              <a:rPr lang="en-GB" dirty="0" smtClean="0"/>
              <a:t>This diagram</a:t>
            </a:r>
            <a:r>
              <a:rPr lang="en-GB" baseline="0" dirty="0" smtClean="0"/>
              <a:t> shows the flow of information through our six systems into Library Search.  We have </a:t>
            </a:r>
            <a:r>
              <a:rPr lang="en-GB" baseline="0" dirty="0" err="1" smtClean="0"/>
              <a:t>ebooks</a:t>
            </a:r>
            <a:r>
              <a:rPr lang="en-GB" baseline="0" dirty="0" smtClean="0"/>
              <a:t> in subscription packages and also individually purchased titles.  The former are indexed in ProQuest’s knowledge base, the latter are catalogued in Alto, and both are fed through to Summon.  Books and other Hive holdings, while also available in Summon, can only be reserved in the catalogue, which is why the books and other media search uses the catalogue.  </a:t>
            </a:r>
            <a:endParaRPr lang="en-GB" dirty="0" smtClean="0"/>
          </a:p>
          <a:p>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22</a:t>
            </a:fld>
            <a:endParaRPr lang="en-GB"/>
          </a:p>
        </p:txBody>
      </p:sp>
    </p:spTree>
    <p:extLst>
      <p:ext uri="{BB962C8B-B14F-4D97-AF65-F5344CB8AC3E}">
        <p14:creationId xmlns:p14="http://schemas.microsoft.com/office/powerpoint/2010/main" val="166864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is what we ended up with.  We kept the tabs with dedicated resource type searches,</a:t>
            </a:r>
            <a:r>
              <a:rPr lang="en-GB" baseline="0" dirty="0" smtClean="0"/>
              <a:t> but clicking search takes you to the relevant system, pre-faceted for each item type. </a:t>
            </a:r>
            <a:r>
              <a:rPr lang="en-GB" dirty="0" smtClean="0"/>
              <a:t>We</a:t>
            </a:r>
            <a:r>
              <a:rPr lang="en-GB" baseline="0" dirty="0" smtClean="0"/>
              <a:t> were able to </a:t>
            </a:r>
            <a:r>
              <a:rPr lang="en-GB" sz="1200" kern="1200" baseline="0" dirty="0" smtClean="0">
                <a:solidFill>
                  <a:schemeClr val="tx1"/>
                </a:solidFill>
                <a:effectLst/>
                <a:latin typeface="+mn-lt"/>
                <a:ea typeface="+mn-ea"/>
                <a:cs typeface="+mn-cs"/>
              </a:rPr>
              <a:t>add s</a:t>
            </a:r>
            <a:r>
              <a:rPr lang="en-GB" sz="1200" kern="1200" dirty="0" smtClean="0">
                <a:solidFill>
                  <a:schemeClr val="tx1"/>
                </a:solidFill>
                <a:effectLst/>
                <a:latin typeface="+mn-lt"/>
                <a:ea typeface="+mn-ea"/>
                <a:cs typeface="+mn-cs"/>
              </a:rPr>
              <a:t>tyle sheets and top level navigation to two of the systems, further work needs to be done on the remaining four.</a:t>
            </a:r>
            <a:endParaRPr lang="en-GB" dirty="0" smtClean="0"/>
          </a:p>
          <a:p>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23</a:t>
            </a:fld>
            <a:endParaRPr lang="en-GB"/>
          </a:p>
        </p:txBody>
      </p:sp>
    </p:spTree>
    <p:extLst>
      <p:ext uri="{BB962C8B-B14F-4D97-AF65-F5344CB8AC3E}">
        <p14:creationId xmlns:p14="http://schemas.microsoft.com/office/powerpoint/2010/main" val="4174831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But we still had to sort out the rest of the webpages.  We created a working</a:t>
            </a:r>
            <a:r>
              <a:rPr lang="en-GB" baseline="0" dirty="0" smtClean="0"/>
              <a:t> group, with a member from each team, and divvied up the website between us.</a:t>
            </a:r>
            <a:endParaRPr lang="en-GB" dirty="0" smtClean="0"/>
          </a:p>
          <a:p>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24</a:t>
            </a:fld>
            <a:endParaRPr lang="en-GB"/>
          </a:p>
        </p:txBody>
      </p:sp>
    </p:spTree>
    <p:extLst>
      <p:ext uri="{BB962C8B-B14F-4D97-AF65-F5344CB8AC3E}">
        <p14:creationId xmlns:p14="http://schemas.microsoft.com/office/powerpoint/2010/main" val="32905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an unusual</a:t>
            </a:r>
            <a:r>
              <a:rPr lang="en-GB" baseline="0" dirty="0" smtClean="0"/>
              <a:t> setup.  The Hive, our library, is the first integrated public and academic library in Europe. Public books are shelved alongside University stock, and we have one library management system, with separate tenancies for the public and University catalogues.  We also have a discovery layer for our online resources, which are of course restricted to University users.  The Hive’s website is aimed at the public, University users have always been routed elsewhere for searching resources and also accessing support. And it’s not just a library, it is also the home of Worcestershire Archive and Archaeology, and local council customer services. </a:t>
            </a:r>
          </a:p>
          <a:p>
            <a:endParaRPr lang="en-GB" baseline="0" dirty="0" smtClean="0"/>
          </a:p>
          <a:p>
            <a:r>
              <a:rPr lang="en-GB" baseline="0" dirty="0" smtClean="0"/>
              <a:t>Our department at the time was called Information and Learning Services, ILS for short.  This was a converged service with ICT, and in 2014, ICT became a separate entity.  </a:t>
            </a:r>
          </a:p>
          <a:p>
            <a:endParaRPr lang="en-GB" baseline="0" dirty="0" smtClean="0"/>
          </a:p>
          <a:p>
            <a:r>
              <a:rPr lang="en-GB" baseline="0" dirty="0" smtClean="0"/>
              <a:t>For a little while we had no name.  I joined the University in 2015, in the middle of this existential crisis.  It seemed the perfect opportunity to improve our online user experience by understanding who we are.</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2</a:t>
            </a:fld>
            <a:endParaRPr lang="en-GB"/>
          </a:p>
        </p:txBody>
      </p:sp>
    </p:spTree>
    <p:extLst>
      <p:ext uri="{BB962C8B-B14F-4D97-AF65-F5344CB8AC3E}">
        <p14:creationId xmlns:p14="http://schemas.microsoft.com/office/powerpoint/2010/main" val="1390002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coordinator, it was my job to discuss each page with</a:t>
            </a:r>
            <a:r>
              <a:rPr lang="en-GB" baseline="0" dirty="0" smtClean="0"/>
              <a:t> the lead to make sure it met best practice guidelines.  The lead would then delegate pages to the relevant people.</a:t>
            </a:r>
          </a:p>
          <a:p>
            <a:endParaRPr lang="en-GB" baseline="0" dirty="0" smtClean="0"/>
          </a:p>
          <a:p>
            <a:r>
              <a:rPr lang="en-GB" baseline="0" dirty="0" smtClean="0"/>
              <a:t>At the same time, we arranged for writing for the web training to be delivered by some of our academics.  Anyone who would be involved in maintaining a page had to attend.</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25</a:t>
            </a:fld>
            <a:endParaRPr lang="en-GB"/>
          </a:p>
        </p:txBody>
      </p:sp>
    </p:spTree>
    <p:extLst>
      <p:ext uri="{BB962C8B-B14F-4D97-AF65-F5344CB8AC3E}">
        <p14:creationId xmlns:p14="http://schemas.microsoft.com/office/powerpoint/2010/main" val="2235976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Through </a:t>
            </a:r>
            <a:r>
              <a:rPr lang="en-GB" baseline="0" dirty="0" smtClean="0"/>
              <a:t>conversation, we were able to define ourselves as Library Services.  We were finally able to articulate what our users needed and offer services that support them.  By calling ourselves Library Services, we could communicate ourselves as a set of services that operates in and out of The Hive.  We also decided to brand our website as worc.ac.uk/library, rather than libguides.worc.ac.uk, again for clarity.</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26</a:t>
            </a:fld>
            <a:endParaRPr lang="en-GB"/>
          </a:p>
        </p:txBody>
      </p:sp>
    </p:spTree>
    <p:extLst>
      <p:ext uri="{BB962C8B-B14F-4D97-AF65-F5344CB8AC3E}">
        <p14:creationId xmlns:p14="http://schemas.microsoft.com/office/powerpoint/2010/main" val="361136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Creating</a:t>
            </a:r>
            <a:r>
              <a:rPr lang="en-GB" baseline="0" dirty="0" smtClean="0"/>
              <a:t> content for the webpages was the most challenging aspect for the department.  It meant a radical change in thinking about how best to present information, and we got some complaints, such as ‘this is dumbing down’, ‘ I want to sound more scholarly’.  Again, this is where having lots of one on one conversations were helpful to making everyone feel comfortable – as much as possible.  In addition to lots of conversations, </a:t>
            </a:r>
            <a:r>
              <a:rPr lang="en-GB" dirty="0" smtClean="0"/>
              <a:t>I also put</a:t>
            </a:r>
            <a:r>
              <a:rPr lang="en-GB" baseline="0" dirty="0" smtClean="0"/>
              <a:t> together best practice documents and examples on editing for the web, which helped everyone to understand the benefits of writing this way.</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27</a:t>
            </a:fld>
            <a:endParaRPr lang="en-GB"/>
          </a:p>
        </p:txBody>
      </p:sp>
    </p:spTree>
    <p:extLst>
      <p:ext uri="{BB962C8B-B14F-4D97-AF65-F5344CB8AC3E}">
        <p14:creationId xmlns:p14="http://schemas.microsoft.com/office/powerpoint/2010/main" val="1623580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then put together a content form template, which each author would complete for each page.  These pages were then reviewed by a lead from the working group, with a final check by me.</a:t>
            </a:r>
          </a:p>
          <a:p>
            <a:endParaRPr lang="en-GB" baseline="0" dirty="0" smtClean="0"/>
          </a:p>
        </p:txBody>
      </p:sp>
      <p:sp>
        <p:nvSpPr>
          <p:cNvPr id="4" name="Slide Number Placeholder 3"/>
          <p:cNvSpPr>
            <a:spLocks noGrp="1"/>
          </p:cNvSpPr>
          <p:nvPr>
            <p:ph type="sldNum" sz="quarter" idx="10"/>
          </p:nvPr>
        </p:nvSpPr>
        <p:spPr/>
        <p:txBody>
          <a:bodyPr/>
          <a:lstStyle/>
          <a:p>
            <a:fld id="{34937C66-E730-4BA7-A109-D85D0D81D2E7}" type="slidenum">
              <a:rPr lang="en-GB" smtClean="0"/>
              <a:t>28</a:t>
            </a:fld>
            <a:endParaRPr lang="en-GB"/>
          </a:p>
        </p:txBody>
      </p:sp>
    </p:spTree>
    <p:extLst>
      <p:ext uri="{BB962C8B-B14F-4D97-AF65-F5344CB8AC3E}">
        <p14:creationId xmlns:p14="http://schemas.microsoft.com/office/powerpoint/2010/main" val="3741403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Alongside all of this activity in the department, I was working with ICT to get the website actually created.  We decided to use </a:t>
            </a:r>
            <a:r>
              <a:rPr lang="en-GB" baseline="0" dirty="0" err="1" smtClean="0"/>
              <a:t>LibGuides</a:t>
            </a:r>
            <a:r>
              <a:rPr lang="en-GB" baseline="0" dirty="0" smtClean="0"/>
              <a:t> because it had several really helpful features, such as a database a-z that updated in real time, and also, library services staff were comfortable using it.</a:t>
            </a:r>
            <a:endParaRPr lang="en-GB" dirty="0" smtClean="0"/>
          </a:p>
          <a:p>
            <a:endParaRPr lang="en-GB" dirty="0" smtClean="0"/>
          </a:p>
          <a:p>
            <a:r>
              <a:rPr lang="en-GB" dirty="0" smtClean="0"/>
              <a:t>These</a:t>
            </a:r>
            <a:r>
              <a:rPr lang="en-GB" baseline="0" dirty="0" smtClean="0"/>
              <a:t> are the mock ups that informed the final design.  </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29</a:t>
            </a:fld>
            <a:endParaRPr lang="en-GB"/>
          </a:p>
        </p:txBody>
      </p:sp>
    </p:spTree>
    <p:extLst>
      <p:ext uri="{BB962C8B-B14F-4D97-AF65-F5344CB8AC3E}">
        <p14:creationId xmlns:p14="http://schemas.microsoft.com/office/powerpoint/2010/main" val="4132645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And this is one of the templates, we created four in total on </a:t>
            </a:r>
            <a:r>
              <a:rPr lang="en-GB" baseline="0" dirty="0" err="1" smtClean="0"/>
              <a:t>LibGuides</a:t>
            </a:r>
            <a:r>
              <a:rPr lang="en-GB" baseline="0" dirty="0" smtClean="0"/>
              <a:t>, which we uploaded to a private set of pages alongside step-by-step instructions on how to upload.</a:t>
            </a:r>
            <a:endParaRPr lang="en-GB" dirty="0" smtClean="0"/>
          </a:p>
          <a:p>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30</a:t>
            </a:fld>
            <a:endParaRPr lang="en-GB"/>
          </a:p>
        </p:txBody>
      </p:sp>
    </p:spTree>
    <p:extLst>
      <p:ext uri="{BB962C8B-B14F-4D97-AF65-F5344CB8AC3E}">
        <p14:creationId xmlns:p14="http://schemas.microsoft.com/office/powerpoint/2010/main" val="3991026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a:t>
            </a:r>
            <a:r>
              <a:rPr lang="en-GB" baseline="0" dirty="0" smtClean="0"/>
              <a:t> all the content had been added, we started user testing.  Each user would go through a series of tasks and score the ease and clarity of each while a member of the working group noted their reactions.</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31</a:t>
            </a:fld>
            <a:endParaRPr lang="en-GB"/>
          </a:p>
        </p:txBody>
      </p:sp>
    </p:spTree>
    <p:extLst>
      <p:ext uri="{BB962C8B-B14F-4D97-AF65-F5344CB8AC3E}">
        <p14:creationId xmlns:p14="http://schemas.microsoft.com/office/powerpoint/2010/main" val="3717177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gathered</a:t>
            </a:r>
            <a:r>
              <a:rPr lang="en-GB" baseline="0" dirty="0" smtClean="0"/>
              <a:t> the scores and comments and made adjustments.</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32</a:t>
            </a:fld>
            <a:endParaRPr lang="en-GB"/>
          </a:p>
        </p:txBody>
      </p:sp>
    </p:spTree>
    <p:extLst>
      <p:ext uri="{BB962C8B-B14F-4D97-AF65-F5344CB8AC3E}">
        <p14:creationId xmlns:p14="http://schemas.microsoft.com/office/powerpoint/2010/main" val="1201696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a:t>
            </a:r>
            <a:r>
              <a:rPr lang="en-GB" baseline="0" dirty="0" smtClean="0"/>
              <a:t> we were live after 5 months </a:t>
            </a:r>
            <a:r>
              <a:rPr lang="en-GB" baseline="0" smtClean="0"/>
              <a:t>of work </a:t>
            </a:r>
            <a:r>
              <a:rPr lang="en-GB" baseline="0" dirty="0" smtClean="0"/>
              <a:t>– but we weren’t done with user testing.  A pop up invited feedback, and we had 174 responses, 87-97% of which were positive.  Again, we reviewed all comments and made changes.</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33</a:t>
            </a:fld>
            <a:endParaRPr lang="en-GB"/>
          </a:p>
        </p:txBody>
      </p:sp>
    </p:spTree>
    <p:extLst>
      <p:ext uri="{BB962C8B-B14F-4D97-AF65-F5344CB8AC3E}">
        <p14:creationId xmlns:p14="http://schemas.microsoft.com/office/powerpoint/2010/main" val="3532513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also ran several promotions, from an all staff email to a tea and cake afternoon.  </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34</a:t>
            </a:fld>
            <a:endParaRPr lang="en-GB"/>
          </a:p>
        </p:txBody>
      </p:sp>
    </p:spTree>
    <p:extLst>
      <p:ext uri="{BB962C8B-B14F-4D97-AF65-F5344CB8AC3E}">
        <p14:creationId xmlns:p14="http://schemas.microsoft.com/office/powerpoint/2010/main" val="191981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Who are we –</a:t>
            </a:r>
            <a:r>
              <a:rPr lang="en-GB" baseline="0" dirty="0" smtClean="0"/>
              <a:t> we couldn’t</a:t>
            </a:r>
            <a:r>
              <a:rPr lang="en-GB" dirty="0" smtClean="0"/>
              <a:t> answer this question without</a:t>
            </a:r>
            <a:r>
              <a:rPr lang="en-GB" baseline="0" dirty="0" smtClean="0"/>
              <a:t> looking at… </a:t>
            </a:r>
            <a:r>
              <a:rPr lang="en-GB" dirty="0" smtClean="0"/>
              <a:t>What we do.  And we couldn’t answer this question without knowing…</a:t>
            </a:r>
          </a:p>
          <a:p>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3</a:t>
            </a:fld>
            <a:endParaRPr lang="en-GB"/>
          </a:p>
        </p:txBody>
      </p:sp>
    </p:spTree>
    <p:extLst>
      <p:ext uri="{BB962C8B-B14F-4D97-AF65-F5344CB8AC3E}">
        <p14:creationId xmlns:p14="http://schemas.microsoft.com/office/powerpoint/2010/main" val="71294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the outcome?  We attracted 204% more page views vs the previous academic year.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Usage of our large journal packages increased overall by an average of 44%, without any major changes to their titles. Subject</a:t>
            </a:r>
            <a:r>
              <a:rPr lang="en-GB" sz="1200" kern="1200" baseline="0" dirty="0" smtClean="0">
                <a:solidFill>
                  <a:schemeClr val="tx1"/>
                </a:solidFill>
                <a:effectLst/>
                <a:latin typeface="+mn-lt"/>
                <a:ea typeface="+mn-ea"/>
                <a:cs typeface="+mn-cs"/>
              </a:rPr>
              <a:t> guides </a:t>
            </a:r>
            <a:r>
              <a:rPr lang="en-GB" sz="1200" kern="1200" dirty="0" smtClean="0">
                <a:solidFill>
                  <a:schemeClr val="tx1"/>
                </a:solidFill>
                <a:effectLst/>
                <a:latin typeface="+mn-lt"/>
                <a:ea typeface="+mn-ea"/>
                <a:cs typeface="+mn-cs"/>
              </a:rPr>
              <a:t>page views increased approximately 35%.</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new website has also been credited with contributing to an increase of 3% to the University’s NSS score for library resources.</a:t>
            </a:r>
          </a:p>
        </p:txBody>
      </p:sp>
      <p:sp>
        <p:nvSpPr>
          <p:cNvPr id="4" name="Slide Number Placeholder 3"/>
          <p:cNvSpPr>
            <a:spLocks noGrp="1"/>
          </p:cNvSpPr>
          <p:nvPr>
            <p:ph type="sldNum" sz="quarter" idx="10"/>
          </p:nvPr>
        </p:nvSpPr>
        <p:spPr/>
        <p:txBody>
          <a:bodyPr/>
          <a:lstStyle/>
          <a:p>
            <a:fld id="{34937C66-E730-4BA7-A109-D85D0D81D2E7}" type="slidenum">
              <a:rPr lang="en-GB" smtClean="0"/>
              <a:t>35</a:t>
            </a:fld>
            <a:endParaRPr lang="en-GB"/>
          </a:p>
        </p:txBody>
      </p:sp>
    </p:spTree>
    <p:extLst>
      <p:ext uri="{BB962C8B-B14F-4D97-AF65-F5344CB8AC3E}">
        <p14:creationId xmlns:p14="http://schemas.microsoft.com/office/powerpoint/2010/main" val="3422907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Who are we –</a:t>
            </a:r>
            <a:r>
              <a:rPr lang="en-GB" baseline="0" dirty="0" smtClean="0"/>
              <a:t> we couldn’t</a:t>
            </a:r>
            <a:r>
              <a:rPr lang="en-GB" dirty="0" smtClean="0"/>
              <a:t> answer this question without</a:t>
            </a:r>
            <a:r>
              <a:rPr lang="en-GB" baseline="0" dirty="0" smtClean="0"/>
              <a:t> looking at… </a:t>
            </a:r>
            <a:r>
              <a:rPr lang="en-GB" dirty="0" smtClean="0"/>
              <a:t>What we do.  And we couldn’t answer this question without knowing…</a:t>
            </a:r>
          </a:p>
          <a:p>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4</a:t>
            </a:fld>
            <a:endParaRPr lang="en-GB"/>
          </a:p>
        </p:txBody>
      </p:sp>
    </p:spTree>
    <p:extLst>
      <p:ext uri="{BB962C8B-B14F-4D97-AF65-F5344CB8AC3E}">
        <p14:creationId xmlns:p14="http://schemas.microsoft.com/office/powerpoint/2010/main" val="70511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What our users need.  So we put</a:t>
            </a:r>
            <a:r>
              <a:rPr lang="en-GB" baseline="0" dirty="0" smtClean="0"/>
              <a:t> a number of students from different institutes in a room, and asked them how they would find information that we considered core to our service.</a:t>
            </a:r>
            <a:endParaRPr lang="en-GB" dirty="0" smtClean="0"/>
          </a:p>
          <a:p>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5</a:t>
            </a:fld>
            <a:endParaRPr lang="en-GB"/>
          </a:p>
        </p:txBody>
      </p:sp>
    </p:spTree>
    <p:extLst>
      <p:ext uri="{BB962C8B-B14F-4D97-AF65-F5344CB8AC3E}">
        <p14:creationId xmlns:p14="http://schemas.microsoft.com/office/powerpoint/2010/main" val="50546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had five landing pages – ILS, The Hive, catalogue, discovery layer and </a:t>
            </a:r>
            <a:r>
              <a:rPr lang="en-GB" dirty="0" err="1" smtClean="0"/>
              <a:t>libguides</a:t>
            </a:r>
            <a:r>
              <a:rPr lang="en-GB" dirty="0" smtClean="0"/>
              <a:t>.</a:t>
            </a:r>
            <a:r>
              <a:rPr lang="en-GB" baseline="0" dirty="0" smtClean="0"/>
              <a:t>  Understandably, students were confused.</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6</a:t>
            </a:fld>
            <a:endParaRPr lang="en-GB"/>
          </a:p>
        </p:txBody>
      </p:sp>
    </p:spTree>
    <p:extLst>
      <p:ext uri="{BB962C8B-B14F-4D97-AF65-F5344CB8AC3E}">
        <p14:creationId xmlns:p14="http://schemas.microsoft.com/office/powerpoint/2010/main" val="122378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overall picture – unlike our web presence – was clear.  An overhaul was desperately needed.  </a:t>
            </a:r>
            <a:r>
              <a:rPr lang="en-GB" dirty="0" smtClean="0"/>
              <a:t>So we put together wireframes, based on our favourite academic</a:t>
            </a:r>
            <a:r>
              <a:rPr lang="en-GB" baseline="0" dirty="0" smtClean="0"/>
              <a:t> library websites (Manchester, Cornell, Canterbury Christ Church) </a:t>
            </a:r>
            <a:r>
              <a:rPr lang="en-GB" dirty="0" smtClean="0"/>
              <a:t>and asked for comments.</a:t>
            </a:r>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7</a:t>
            </a:fld>
            <a:endParaRPr lang="en-GB"/>
          </a:p>
        </p:txBody>
      </p:sp>
    </p:spTree>
    <p:extLst>
      <p:ext uri="{BB962C8B-B14F-4D97-AF65-F5344CB8AC3E}">
        <p14:creationId xmlns:p14="http://schemas.microsoft.com/office/powerpoint/2010/main" val="414359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Firstly, a single landing page,</a:t>
            </a:r>
            <a:r>
              <a:rPr lang="en-GB" baseline="0" dirty="0" smtClean="0"/>
              <a:t> with consistent navigation and visual identity.</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8</a:t>
            </a:fld>
            <a:endParaRPr lang="en-GB"/>
          </a:p>
        </p:txBody>
      </p:sp>
    </p:spTree>
    <p:extLst>
      <p:ext uri="{BB962C8B-B14F-4D97-AF65-F5344CB8AC3E}">
        <p14:creationId xmlns:p14="http://schemas.microsoft.com/office/powerpoint/2010/main" val="3689070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of our services would</a:t>
            </a:r>
            <a:r>
              <a:rPr lang="en-GB" baseline="0" dirty="0" smtClean="0"/>
              <a:t> be accessible from the menu, with wording that made sense to the user, rather than following the departmental structure.</a:t>
            </a:r>
            <a:endParaRPr lang="en-GB" dirty="0"/>
          </a:p>
        </p:txBody>
      </p:sp>
      <p:sp>
        <p:nvSpPr>
          <p:cNvPr id="4" name="Slide Number Placeholder 3"/>
          <p:cNvSpPr>
            <a:spLocks noGrp="1"/>
          </p:cNvSpPr>
          <p:nvPr>
            <p:ph type="sldNum" sz="quarter" idx="10"/>
          </p:nvPr>
        </p:nvSpPr>
        <p:spPr/>
        <p:txBody>
          <a:bodyPr/>
          <a:lstStyle/>
          <a:p>
            <a:fld id="{34937C66-E730-4BA7-A109-D85D0D81D2E7}" type="slidenum">
              <a:rPr lang="en-GB" smtClean="0"/>
              <a:t>9</a:t>
            </a:fld>
            <a:endParaRPr lang="en-GB"/>
          </a:p>
        </p:txBody>
      </p:sp>
    </p:spTree>
    <p:extLst>
      <p:ext uri="{BB962C8B-B14F-4D97-AF65-F5344CB8AC3E}">
        <p14:creationId xmlns:p14="http://schemas.microsoft.com/office/powerpoint/2010/main" val="293511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CDF342-6833-48E8-BEA8-C41A61132C78}"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2DBE7-9A74-4619-9ABA-5484D07A1CA2}" type="slidenum">
              <a:rPr lang="en-GB" smtClean="0"/>
              <a:t>‹#›</a:t>
            </a:fld>
            <a:endParaRPr lang="en-GB"/>
          </a:p>
        </p:txBody>
      </p:sp>
    </p:spTree>
    <p:extLst>
      <p:ext uri="{BB962C8B-B14F-4D97-AF65-F5344CB8AC3E}">
        <p14:creationId xmlns:p14="http://schemas.microsoft.com/office/powerpoint/2010/main" val="286817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CDF342-6833-48E8-BEA8-C41A61132C78}"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2DBE7-9A74-4619-9ABA-5484D07A1CA2}" type="slidenum">
              <a:rPr lang="en-GB" smtClean="0"/>
              <a:t>‹#›</a:t>
            </a:fld>
            <a:endParaRPr lang="en-GB"/>
          </a:p>
        </p:txBody>
      </p:sp>
    </p:spTree>
    <p:extLst>
      <p:ext uri="{BB962C8B-B14F-4D97-AF65-F5344CB8AC3E}">
        <p14:creationId xmlns:p14="http://schemas.microsoft.com/office/powerpoint/2010/main" val="58974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CDF342-6833-48E8-BEA8-C41A61132C78}"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2DBE7-9A74-4619-9ABA-5484D07A1CA2}" type="slidenum">
              <a:rPr lang="en-GB" smtClean="0"/>
              <a:t>‹#›</a:t>
            </a:fld>
            <a:endParaRPr lang="en-GB"/>
          </a:p>
        </p:txBody>
      </p:sp>
    </p:spTree>
    <p:extLst>
      <p:ext uri="{BB962C8B-B14F-4D97-AF65-F5344CB8AC3E}">
        <p14:creationId xmlns:p14="http://schemas.microsoft.com/office/powerpoint/2010/main" val="401108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CDF342-6833-48E8-BEA8-C41A61132C78}"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2DBE7-9A74-4619-9ABA-5484D07A1CA2}" type="slidenum">
              <a:rPr lang="en-GB" smtClean="0"/>
              <a:t>‹#›</a:t>
            </a:fld>
            <a:endParaRPr lang="en-GB"/>
          </a:p>
        </p:txBody>
      </p:sp>
    </p:spTree>
    <p:extLst>
      <p:ext uri="{BB962C8B-B14F-4D97-AF65-F5344CB8AC3E}">
        <p14:creationId xmlns:p14="http://schemas.microsoft.com/office/powerpoint/2010/main" val="87841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CDF342-6833-48E8-BEA8-C41A61132C78}"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82DBE7-9A74-4619-9ABA-5484D07A1CA2}" type="slidenum">
              <a:rPr lang="en-GB" smtClean="0"/>
              <a:t>‹#›</a:t>
            </a:fld>
            <a:endParaRPr lang="en-GB"/>
          </a:p>
        </p:txBody>
      </p:sp>
    </p:spTree>
    <p:extLst>
      <p:ext uri="{BB962C8B-B14F-4D97-AF65-F5344CB8AC3E}">
        <p14:creationId xmlns:p14="http://schemas.microsoft.com/office/powerpoint/2010/main" val="1061630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CDF342-6833-48E8-BEA8-C41A61132C78}"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82DBE7-9A74-4619-9ABA-5484D07A1CA2}" type="slidenum">
              <a:rPr lang="en-GB" smtClean="0"/>
              <a:t>‹#›</a:t>
            </a:fld>
            <a:endParaRPr lang="en-GB"/>
          </a:p>
        </p:txBody>
      </p:sp>
    </p:spTree>
    <p:extLst>
      <p:ext uri="{BB962C8B-B14F-4D97-AF65-F5344CB8AC3E}">
        <p14:creationId xmlns:p14="http://schemas.microsoft.com/office/powerpoint/2010/main" val="234078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CDF342-6833-48E8-BEA8-C41A61132C78}" type="datetimeFigureOut">
              <a:rPr lang="en-GB" smtClean="0"/>
              <a:t>16/11/2017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82DBE7-9A74-4619-9ABA-5484D07A1CA2}" type="slidenum">
              <a:rPr lang="en-GB" smtClean="0"/>
              <a:t>‹#›</a:t>
            </a:fld>
            <a:endParaRPr lang="en-GB"/>
          </a:p>
        </p:txBody>
      </p:sp>
    </p:spTree>
    <p:extLst>
      <p:ext uri="{BB962C8B-B14F-4D97-AF65-F5344CB8AC3E}">
        <p14:creationId xmlns:p14="http://schemas.microsoft.com/office/powerpoint/2010/main" val="381660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CDF342-6833-48E8-BEA8-C41A61132C78}" type="datetimeFigureOut">
              <a:rPr lang="en-GB" smtClean="0"/>
              <a:t>16/11/2017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82DBE7-9A74-4619-9ABA-5484D07A1CA2}" type="slidenum">
              <a:rPr lang="en-GB" smtClean="0"/>
              <a:t>‹#›</a:t>
            </a:fld>
            <a:endParaRPr lang="en-GB"/>
          </a:p>
        </p:txBody>
      </p:sp>
    </p:spTree>
    <p:extLst>
      <p:ext uri="{BB962C8B-B14F-4D97-AF65-F5344CB8AC3E}">
        <p14:creationId xmlns:p14="http://schemas.microsoft.com/office/powerpoint/2010/main" val="112146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DF342-6833-48E8-BEA8-C41A61132C78}" type="datetimeFigureOut">
              <a:rPr lang="en-GB" smtClean="0"/>
              <a:t>16/11/2017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82DBE7-9A74-4619-9ABA-5484D07A1CA2}" type="slidenum">
              <a:rPr lang="en-GB" smtClean="0"/>
              <a:t>‹#›</a:t>
            </a:fld>
            <a:endParaRPr lang="en-GB"/>
          </a:p>
        </p:txBody>
      </p:sp>
    </p:spTree>
    <p:extLst>
      <p:ext uri="{BB962C8B-B14F-4D97-AF65-F5344CB8AC3E}">
        <p14:creationId xmlns:p14="http://schemas.microsoft.com/office/powerpoint/2010/main" val="392604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DF342-6833-48E8-BEA8-C41A61132C78}"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82DBE7-9A74-4619-9ABA-5484D07A1CA2}" type="slidenum">
              <a:rPr lang="en-GB" smtClean="0"/>
              <a:t>‹#›</a:t>
            </a:fld>
            <a:endParaRPr lang="en-GB"/>
          </a:p>
        </p:txBody>
      </p:sp>
    </p:spTree>
    <p:extLst>
      <p:ext uri="{BB962C8B-B14F-4D97-AF65-F5344CB8AC3E}">
        <p14:creationId xmlns:p14="http://schemas.microsoft.com/office/powerpoint/2010/main" val="41873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DF342-6833-48E8-BEA8-C41A61132C78}"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82DBE7-9A74-4619-9ABA-5484D07A1CA2}" type="slidenum">
              <a:rPr lang="en-GB" smtClean="0"/>
              <a:t>‹#›</a:t>
            </a:fld>
            <a:endParaRPr lang="en-GB"/>
          </a:p>
        </p:txBody>
      </p:sp>
    </p:spTree>
    <p:extLst>
      <p:ext uri="{BB962C8B-B14F-4D97-AF65-F5344CB8AC3E}">
        <p14:creationId xmlns:p14="http://schemas.microsoft.com/office/powerpoint/2010/main" val="291367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DF342-6833-48E8-BEA8-C41A61132C78}" type="datetimeFigureOut">
              <a:rPr lang="en-GB" smtClean="0"/>
              <a:t>16/11/2017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2DBE7-9A74-4619-9ABA-5484D07A1CA2}" type="slidenum">
              <a:rPr lang="en-GB" smtClean="0"/>
              <a:t>‹#›</a:t>
            </a:fld>
            <a:endParaRPr lang="en-GB"/>
          </a:p>
        </p:txBody>
      </p:sp>
    </p:spTree>
    <p:extLst>
      <p:ext uri="{BB962C8B-B14F-4D97-AF65-F5344CB8AC3E}">
        <p14:creationId xmlns:p14="http://schemas.microsoft.com/office/powerpoint/2010/main" val="160307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library.worc.ac.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738" y="4106315"/>
            <a:ext cx="8278523" cy="2751685"/>
          </a:xfrm>
          <a:prstGeom prst="rect">
            <a:avLst/>
          </a:prstGeom>
        </p:spPr>
      </p:pic>
      <p:sp>
        <p:nvSpPr>
          <p:cNvPr id="2" name="TextBox 1"/>
          <p:cNvSpPr txBox="1"/>
          <p:nvPr/>
        </p:nvSpPr>
        <p:spPr>
          <a:xfrm>
            <a:off x="0" y="621997"/>
            <a:ext cx="12192000" cy="2308324"/>
          </a:xfrm>
          <a:prstGeom prst="rect">
            <a:avLst/>
          </a:prstGeom>
          <a:noFill/>
        </p:spPr>
        <p:txBody>
          <a:bodyPr wrap="square" rtlCol="0">
            <a:spAutoFit/>
          </a:bodyPr>
          <a:lstStyle/>
          <a:p>
            <a:pPr algn="ctr"/>
            <a:r>
              <a:rPr lang="en-GB" sz="4800" dirty="0" smtClean="0">
                <a:solidFill>
                  <a:schemeClr val="bg1"/>
                </a:solidFill>
                <a:latin typeface="Arial Black" panose="020B0A04020102020204" pitchFamily="34" charset="0"/>
              </a:rPr>
              <a:t>Improving the user experience for University of Worcester library users</a:t>
            </a:r>
          </a:p>
        </p:txBody>
      </p:sp>
      <p:sp>
        <p:nvSpPr>
          <p:cNvPr id="5" name="TextBox 4"/>
          <p:cNvSpPr txBox="1"/>
          <p:nvPr/>
        </p:nvSpPr>
        <p:spPr>
          <a:xfrm>
            <a:off x="325820" y="2850011"/>
            <a:ext cx="11540358" cy="954107"/>
          </a:xfrm>
          <a:prstGeom prst="rect">
            <a:avLst/>
          </a:prstGeom>
          <a:noFill/>
        </p:spPr>
        <p:txBody>
          <a:bodyPr wrap="square" rtlCol="0">
            <a:spAutoFit/>
          </a:bodyPr>
          <a:lstStyle/>
          <a:p>
            <a:pPr algn="r"/>
            <a:r>
              <a:rPr lang="en-GB" sz="2800" dirty="0" smtClean="0">
                <a:solidFill>
                  <a:schemeClr val="bg1"/>
                </a:solidFill>
                <a:latin typeface="Arial" panose="020B0604020202020204" pitchFamily="34" charset="0"/>
                <a:cs typeface="Arial" panose="020B0604020202020204" pitchFamily="34" charset="0"/>
              </a:rPr>
              <a:t>Ruth Graham</a:t>
            </a:r>
          </a:p>
          <a:p>
            <a:pPr algn="r"/>
            <a:r>
              <a:rPr lang="en-GB" sz="2800" dirty="0">
                <a:solidFill>
                  <a:schemeClr val="bg1"/>
                </a:solidFill>
                <a:latin typeface="Arial" panose="020B0604020202020204" pitchFamily="34" charset="0"/>
                <a:cs typeface="Arial" panose="020B0604020202020204" pitchFamily="34" charset="0"/>
              </a:rPr>
              <a:t>r</a:t>
            </a:r>
            <a:r>
              <a:rPr lang="en-GB" sz="2800" dirty="0" smtClean="0">
                <a:solidFill>
                  <a:schemeClr val="bg1"/>
                </a:solidFill>
                <a:latin typeface="Arial" panose="020B0604020202020204" pitchFamily="34" charset="0"/>
                <a:cs typeface="Arial" panose="020B0604020202020204" pitchFamily="34" charset="0"/>
              </a:rPr>
              <a:t>uth.graham@worc.ac.uk</a:t>
            </a:r>
          </a:p>
        </p:txBody>
      </p:sp>
    </p:spTree>
    <p:extLst>
      <p:ext uri="{BB962C8B-B14F-4D97-AF65-F5344CB8AC3E}">
        <p14:creationId xmlns:p14="http://schemas.microsoft.com/office/powerpoint/2010/main" val="2521746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9286" t="15696" r="19156" b="21723"/>
          <a:stretch/>
        </p:blipFill>
        <p:spPr>
          <a:xfrm>
            <a:off x="1626917" y="2"/>
            <a:ext cx="8432403" cy="6857998"/>
          </a:xfrm>
          <a:prstGeom prst="rect">
            <a:avLst/>
          </a:prstGeom>
        </p:spPr>
      </p:pic>
    </p:spTree>
    <p:extLst>
      <p:ext uri="{BB962C8B-B14F-4D97-AF65-F5344CB8AC3E}">
        <p14:creationId xmlns:p14="http://schemas.microsoft.com/office/powerpoint/2010/main" val="1903514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752" t="15087" r="3085" b="14783"/>
          <a:stretch/>
        </p:blipFill>
        <p:spPr>
          <a:xfrm>
            <a:off x="213756" y="1"/>
            <a:ext cx="11602192" cy="6840188"/>
          </a:xfrm>
          <a:prstGeom prst="rect">
            <a:avLst/>
          </a:prstGeom>
        </p:spPr>
      </p:pic>
    </p:spTree>
    <p:extLst>
      <p:ext uri="{BB962C8B-B14F-4D97-AF65-F5344CB8AC3E}">
        <p14:creationId xmlns:p14="http://schemas.microsoft.com/office/powerpoint/2010/main" val="1522383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51" t="14966" r="3377" b="14782"/>
          <a:stretch/>
        </p:blipFill>
        <p:spPr>
          <a:xfrm>
            <a:off x="225631" y="0"/>
            <a:ext cx="11554692" cy="6852064"/>
          </a:xfrm>
          <a:prstGeom prst="rect">
            <a:avLst/>
          </a:prstGeom>
        </p:spPr>
      </p:pic>
    </p:spTree>
    <p:extLst>
      <p:ext uri="{BB962C8B-B14F-4D97-AF65-F5344CB8AC3E}">
        <p14:creationId xmlns:p14="http://schemas.microsoft.com/office/powerpoint/2010/main" val="3607757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949" t="15331" r="3377" b="14661"/>
          <a:stretch/>
        </p:blipFill>
        <p:spPr>
          <a:xfrm>
            <a:off x="237505" y="0"/>
            <a:ext cx="11542817" cy="6828313"/>
          </a:xfrm>
          <a:prstGeom prst="rect">
            <a:avLst/>
          </a:prstGeom>
        </p:spPr>
      </p:pic>
    </p:spTree>
    <p:extLst>
      <p:ext uri="{BB962C8B-B14F-4D97-AF65-F5344CB8AC3E}">
        <p14:creationId xmlns:p14="http://schemas.microsoft.com/office/powerpoint/2010/main" val="3975052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50" t="23428" r="2891" b="5651"/>
          <a:stretch/>
        </p:blipFill>
        <p:spPr>
          <a:xfrm>
            <a:off x="225631" y="-23752"/>
            <a:ext cx="11614068" cy="6917377"/>
          </a:xfrm>
          <a:prstGeom prst="rect">
            <a:avLst/>
          </a:prstGeom>
        </p:spPr>
      </p:pic>
    </p:spTree>
    <p:extLst>
      <p:ext uri="{BB962C8B-B14F-4D97-AF65-F5344CB8AC3E}">
        <p14:creationId xmlns:p14="http://schemas.microsoft.com/office/powerpoint/2010/main" val="200762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948" t="14844" r="3474" b="14661"/>
          <a:stretch/>
        </p:blipFill>
        <p:spPr>
          <a:xfrm>
            <a:off x="237506" y="-11875"/>
            <a:ext cx="11530941" cy="6875813"/>
          </a:xfrm>
          <a:prstGeom prst="rect">
            <a:avLst/>
          </a:prstGeom>
        </p:spPr>
      </p:pic>
    </p:spTree>
    <p:extLst>
      <p:ext uri="{BB962C8B-B14F-4D97-AF65-F5344CB8AC3E}">
        <p14:creationId xmlns:p14="http://schemas.microsoft.com/office/powerpoint/2010/main" val="752165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752" t="15087" r="3085" b="14540"/>
          <a:stretch/>
        </p:blipFill>
        <p:spPr>
          <a:xfrm>
            <a:off x="213756" y="1"/>
            <a:ext cx="11602192" cy="6863937"/>
          </a:xfrm>
          <a:prstGeom prst="rect">
            <a:avLst/>
          </a:prstGeom>
        </p:spPr>
      </p:pic>
    </p:spTree>
    <p:extLst>
      <p:ext uri="{BB962C8B-B14F-4D97-AF65-F5344CB8AC3E}">
        <p14:creationId xmlns:p14="http://schemas.microsoft.com/office/powerpoint/2010/main" val="2232432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559" t="14844" r="2987" b="14661"/>
          <a:stretch/>
        </p:blipFill>
        <p:spPr>
          <a:xfrm>
            <a:off x="190004" y="0"/>
            <a:ext cx="11637819" cy="6875813"/>
          </a:xfrm>
          <a:prstGeom prst="rect">
            <a:avLst/>
          </a:prstGeom>
        </p:spPr>
      </p:pic>
    </p:spTree>
    <p:extLst>
      <p:ext uri="{BB962C8B-B14F-4D97-AF65-F5344CB8AC3E}">
        <p14:creationId xmlns:p14="http://schemas.microsoft.com/office/powerpoint/2010/main" val="485726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52" t="14844" r="3085" b="14905"/>
          <a:stretch/>
        </p:blipFill>
        <p:spPr>
          <a:xfrm>
            <a:off x="213756" y="0"/>
            <a:ext cx="11602192" cy="6852062"/>
          </a:xfrm>
          <a:prstGeom prst="rect">
            <a:avLst/>
          </a:prstGeom>
        </p:spPr>
      </p:pic>
    </p:spTree>
    <p:extLst>
      <p:ext uri="{BB962C8B-B14F-4D97-AF65-F5344CB8AC3E}">
        <p14:creationId xmlns:p14="http://schemas.microsoft.com/office/powerpoint/2010/main" val="3595078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53" t="15087" r="3182" b="15026"/>
          <a:stretch/>
        </p:blipFill>
        <p:spPr>
          <a:xfrm>
            <a:off x="213756" y="0"/>
            <a:ext cx="11590317" cy="6816437"/>
          </a:xfrm>
          <a:prstGeom prst="rect">
            <a:avLst/>
          </a:prstGeom>
        </p:spPr>
      </p:pic>
    </p:spTree>
    <p:extLst>
      <p:ext uri="{BB962C8B-B14F-4D97-AF65-F5344CB8AC3E}">
        <p14:creationId xmlns:p14="http://schemas.microsoft.com/office/powerpoint/2010/main" val="1675595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737" y="4106315"/>
            <a:ext cx="8278523" cy="2751685"/>
          </a:xfrm>
          <a:prstGeom prst="rect">
            <a:avLst/>
          </a:prstGeom>
        </p:spPr>
      </p:pic>
      <p:sp>
        <p:nvSpPr>
          <p:cNvPr id="2" name="TextBox 1"/>
          <p:cNvSpPr txBox="1"/>
          <p:nvPr/>
        </p:nvSpPr>
        <p:spPr>
          <a:xfrm>
            <a:off x="2516456" y="1015419"/>
            <a:ext cx="1665027" cy="830997"/>
          </a:xfrm>
          <a:prstGeom prst="rect">
            <a:avLst/>
          </a:prstGeom>
          <a:noFill/>
        </p:spPr>
        <p:txBody>
          <a:bodyPr wrap="square" rtlCol="0">
            <a:spAutoFit/>
          </a:bodyPr>
          <a:lstStyle/>
          <a:p>
            <a:pPr algn="ctr"/>
            <a:r>
              <a:rPr lang="en-GB" sz="2400" dirty="0" smtClean="0">
                <a:solidFill>
                  <a:schemeClr val="bg1"/>
                </a:solidFill>
                <a:latin typeface="Arial Black" panose="020B0A04020102020204" pitchFamily="34" charset="0"/>
              </a:rPr>
              <a:t>The Hive opens</a:t>
            </a:r>
            <a:endParaRPr lang="en-GB" sz="2400" dirty="0">
              <a:solidFill>
                <a:schemeClr val="bg1"/>
              </a:solidFill>
              <a:latin typeface="Arial Black" panose="020B0A04020102020204" pitchFamily="34" charset="0"/>
            </a:endParaRPr>
          </a:p>
        </p:txBody>
      </p:sp>
      <p:sp>
        <p:nvSpPr>
          <p:cNvPr id="3" name="Rectangle 2"/>
          <p:cNvSpPr/>
          <p:nvPr/>
        </p:nvSpPr>
        <p:spPr>
          <a:xfrm>
            <a:off x="5322761" y="828182"/>
            <a:ext cx="1622938" cy="1200329"/>
          </a:xfrm>
          <a:prstGeom prst="rect">
            <a:avLst/>
          </a:prstGeom>
        </p:spPr>
        <p:txBody>
          <a:bodyPr wrap="square">
            <a:spAutoFit/>
          </a:bodyPr>
          <a:lstStyle/>
          <a:p>
            <a:pPr algn="ctr"/>
            <a:r>
              <a:rPr lang="en-GB" sz="2400" dirty="0" smtClean="0">
                <a:solidFill>
                  <a:schemeClr val="bg1"/>
                </a:solidFill>
                <a:latin typeface="Arial Black" panose="020B0A04020102020204" pitchFamily="34" charset="0"/>
              </a:rPr>
              <a:t>ICT splits from ILS</a:t>
            </a:r>
            <a:endParaRPr lang="en-GB" sz="2400" dirty="0">
              <a:solidFill>
                <a:schemeClr val="bg1"/>
              </a:solidFill>
              <a:latin typeface="Arial Black" panose="020B0A04020102020204" pitchFamily="34" charset="0"/>
            </a:endParaRPr>
          </a:p>
        </p:txBody>
      </p:sp>
      <p:sp>
        <p:nvSpPr>
          <p:cNvPr id="5" name="Rectangle 4"/>
          <p:cNvSpPr/>
          <p:nvPr/>
        </p:nvSpPr>
        <p:spPr>
          <a:xfrm>
            <a:off x="7845596" y="410943"/>
            <a:ext cx="2148281" cy="1938992"/>
          </a:xfrm>
          <a:prstGeom prst="rect">
            <a:avLst/>
          </a:prstGeom>
        </p:spPr>
        <p:txBody>
          <a:bodyPr wrap="square">
            <a:spAutoFit/>
          </a:bodyPr>
          <a:lstStyle/>
          <a:p>
            <a:pPr algn="ctr"/>
            <a:r>
              <a:rPr lang="en-GB" sz="2400" dirty="0" smtClean="0">
                <a:solidFill>
                  <a:schemeClr val="bg1"/>
                </a:solidFill>
                <a:latin typeface="Arial Black" panose="020B0A04020102020204" pitchFamily="34" charset="0"/>
              </a:rPr>
              <a:t>The department formerly known as ILS</a:t>
            </a:r>
            <a:endParaRPr lang="en-GB" sz="2400" dirty="0">
              <a:solidFill>
                <a:schemeClr val="bg1"/>
              </a:solidFill>
              <a:latin typeface="Arial Black" panose="020B0A04020102020204" pitchFamily="34" charset="0"/>
            </a:endParaRPr>
          </a:p>
        </p:txBody>
      </p:sp>
      <p:sp>
        <p:nvSpPr>
          <p:cNvPr id="7" name="Rectangle 6"/>
          <p:cNvSpPr/>
          <p:nvPr/>
        </p:nvSpPr>
        <p:spPr>
          <a:xfrm>
            <a:off x="2913593" y="2967335"/>
            <a:ext cx="870751" cy="461665"/>
          </a:xfrm>
          <a:prstGeom prst="rect">
            <a:avLst/>
          </a:prstGeom>
        </p:spPr>
        <p:txBody>
          <a:bodyPr wrap="none">
            <a:spAutoFit/>
          </a:bodyPr>
          <a:lstStyle/>
          <a:p>
            <a:pPr algn="ctr"/>
            <a:r>
              <a:rPr lang="en-GB" sz="2400" dirty="0" smtClean="0">
                <a:solidFill>
                  <a:schemeClr val="bg1"/>
                </a:solidFill>
                <a:latin typeface="Arial" panose="020B0604020202020204" pitchFamily="34" charset="0"/>
                <a:cs typeface="Arial" panose="020B0604020202020204" pitchFamily="34" charset="0"/>
              </a:rPr>
              <a:t>2012</a:t>
            </a:r>
            <a:endParaRPr lang="en-GB" sz="24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5698854" y="2967334"/>
            <a:ext cx="870752" cy="461665"/>
          </a:xfrm>
          <a:prstGeom prst="rect">
            <a:avLst/>
          </a:prstGeom>
        </p:spPr>
        <p:txBody>
          <a:bodyPr wrap="none">
            <a:spAutoFit/>
          </a:bodyPr>
          <a:lstStyle/>
          <a:p>
            <a:pPr algn="ctr"/>
            <a:r>
              <a:rPr lang="en-GB" sz="2400" dirty="0" smtClean="0">
                <a:solidFill>
                  <a:schemeClr val="bg1"/>
                </a:solidFill>
                <a:latin typeface="Arial" panose="020B0604020202020204" pitchFamily="34" charset="0"/>
                <a:cs typeface="Arial" panose="020B0604020202020204" pitchFamily="34" charset="0"/>
              </a:rPr>
              <a:t>2014</a:t>
            </a:r>
            <a:endParaRPr lang="en-GB" sz="2400"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8473549" y="2967333"/>
            <a:ext cx="870751" cy="461665"/>
          </a:xfrm>
          <a:prstGeom prst="rect">
            <a:avLst/>
          </a:prstGeom>
        </p:spPr>
        <p:txBody>
          <a:bodyPr wrap="none">
            <a:spAutoFit/>
          </a:bodyPr>
          <a:lstStyle/>
          <a:p>
            <a:pPr algn="ctr"/>
            <a:r>
              <a:rPr lang="en-GB" sz="2400" dirty="0" smtClean="0">
                <a:solidFill>
                  <a:schemeClr val="bg1"/>
                </a:solidFill>
                <a:latin typeface="Arial" panose="020B0604020202020204" pitchFamily="34" charset="0"/>
                <a:cs typeface="Arial" panose="020B0604020202020204" pitchFamily="34" charset="0"/>
              </a:rPr>
              <a:t>2015</a:t>
            </a:r>
            <a:endParaRPr lang="en-GB" sz="2400" dirty="0">
              <a:solidFill>
                <a:schemeClr val="bg1"/>
              </a:solidFill>
              <a:latin typeface="Arial" panose="020B0604020202020204" pitchFamily="34" charset="0"/>
              <a:cs typeface="Arial" panose="020B0604020202020204" pitchFamily="34" charset="0"/>
            </a:endParaRPr>
          </a:p>
        </p:txBody>
      </p:sp>
      <p:grpSp>
        <p:nvGrpSpPr>
          <p:cNvPr id="17" name="Group 16"/>
          <p:cNvGrpSpPr/>
          <p:nvPr/>
        </p:nvGrpSpPr>
        <p:grpSpPr>
          <a:xfrm>
            <a:off x="2516456" y="2450767"/>
            <a:ext cx="7159086" cy="405932"/>
            <a:chOff x="2377558" y="2650718"/>
            <a:chExt cx="7159086" cy="405932"/>
          </a:xfrm>
        </p:grpSpPr>
        <p:cxnSp>
          <p:nvCxnSpPr>
            <p:cNvPr id="12" name="Straight Connector 11"/>
            <p:cNvCxnSpPr/>
            <p:nvPr/>
          </p:nvCxnSpPr>
          <p:spPr>
            <a:xfrm>
              <a:off x="2377558" y="2852382"/>
              <a:ext cx="715908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99268" y="2653322"/>
              <a:ext cx="0" cy="4033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95332" y="2650718"/>
              <a:ext cx="0" cy="4033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80839" y="2650718"/>
              <a:ext cx="0" cy="4033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227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56" t="14966" r="3182" b="14782"/>
          <a:stretch/>
        </p:blipFill>
        <p:spPr>
          <a:xfrm>
            <a:off x="201880" y="0"/>
            <a:ext cx="11602193" cy="6852064"/>
          </a:xfrm>
          <a:prstGeom prst="rect">
            <a:avLst/>
          </a:prstGeom>
        </p:spPr>
      </p:pic>
    </p:spTree>
    <p:extLst>
      <p:ext uri="{BB962C8B-B14F-4D97-AF65-F5344CB8AC3E}">
        <p14:creationId xmlns:p14="http://schemas.microsoft.com/office/powerpoint/2010/main" val="832785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753" t="15940" r="3280" b="14905"/>
          <a:stretch/>
        </p:blipFill>
        <p:spPr>
          <a:xfrm>
            <a:off x="213756" y="3"/>
            <a:ext cx="11578441" cy="6745184"/>
          </a:xfrm>
          <a:prstGeom prst="rect">
            <a:avLst/>
          </a:prstGeom>
        </p:spPr>
      </p:pic>
    </p:spTree>
    <p:extLst>
      <p:ext uri="{BB962C8B-B14F-4D97-AF65-F5344CB8AC3E}">
        <p14:creationId xmlns:p14="http://schemas.microsoft.com/office/powerpoint/2010/main" val="263155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0994"/>
          <a:stretch/>
        </p:blipFill>
        <p:spPr>
          <a:xfrm>
            <a:off x="2422892" y="561838"/>
            <a:ext cx="7346216" cy="6104021"/>
          </a:xfrm>
          <a:prstGeom prst="rect">
            <a:avLst/>
          </a:prstGeom>
        </p:spPr>
      </p:pic>
      <p:sp>
        <p:nvSpPr>
          <p:cNvPr id="3" name="TextBox 2"/>
          <p:cNvSpPr txBox="1"/>
          <p:nvPr/>
        </p:nvSpPr>
        <p:spPr>
          <a:xfrm>
            <a:off x="2872070" y="192506"/>
            <a:ext cx="7346216" cy="369332"/>
          </a:xfrm>
          <a:prstGeom prst="rect">
            <a:avLst/>
          </a:prstGeom>
          <a:noFill/>
        </p:spPr>
        <p:txBody>
          <a:bodyPr wrap="square" rtlCol="0">
            <a:spAutoFit/>
          </a:bodyPr>
          <a:lstStyle/>
          <a:p>
            <a:r>
              <a:rPr lang="en-GB" dirty="0" smtClean="0">
                <a:solidFill>
                  <a:schemeClr val="bg1"/>
                </a:solidFill>
                <a:latin typeface="Arial Black" panose="020B0A04020102020204" pitchFamily="34" charset="0"/>
                <a:cs typeface="Arial" panose="020B0604020202020204" pitchFamily="34" charset="0"/>
              </a:rPr>
              <a:t>Sources                      Systems                Library Search</a:t>
            </a:r>
            <a:endParaRPr lang="en-GB"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221057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50261" r="1532" b="21166"/>
          <a:stretch/>
        </p:blipFill>
        <p:spPr>
          <a:xfrm>
            <a:off x="0" y="2076450"/>
            <a:ext cx="12227076" cy="2838450"/>
          </a:xfrm>
          <a:prstGeom prst="rect">
            <a:avLst/>
          </a:prstGeom>
        </p:spPr>
      </p:pic>
    </p:spTree>
    <p:extLst>
      <p:ext uri="{BB962C8B-B14F-4D97-AF65-F5344CB8AC3E}">
        <p14:creationId xmlns:p14="http://schemas.microsoft.com/office/powerpoint/2010/main" val="1891496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399" y="0"/>
            <a:ext cx="9778181" cy="6858000"/>
            <a:chOff x="1295399" y="0"/>
            <a:chExt cx="9778181" cy="6858000"/>
          </a:xfrm>
        </p:grpSpPr>
        <p:pic>
          <p:nvPicPr>
            <p:cNvPr id="6" name="Picture 5"/>
            <p:cNvPicPr>
              <a:picLocks noChangeAspect="1"/>
            </p:cNvPicPr>
            <p:nvPr/>
          </p:nvPicPr>
          <p:blipFill rotWithShape="1">
            <a:blip r:embed="rId3"/>
            <a:srcRect t="8890" r="1778" b="5000"/>
            <a:stretch/>
          </p:blipFill>
          <p:spPr>
            <a:xfrm>
              <a:off x="1295399" y="0"/>
              <a:ext cx="9778181" cy="6858000"/>
            </a:xfrm>
            <a:prstGeom prst="rect">
              <a:avLst/>
            </a:prstGeom>
          </p:spPr>
        </p:pic>
        <p:sp>
          <p:nvSpPr>
            <p:cNvPr id="2" name="Rectangle 1"/>
            <p:cNvSpPr/>
            <p:nvPr/>
          </p:nvSpPr>
          <p:spPr>
            <a:xfrm>
              <a:off x="3742660" y="361507"/>
              <a:ext cx="4540103" cy="414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a:srcRect l="55200" t="14186" r="33372" b="81386"/>
            <a:stretch/>
          </p:blipFill>
          <p:spPr>
            <a:xfrm>
              <a:off x="5594381" y="392518"/>
              <a:ext cx="1137684" cy="352647"/>
            </a:xfrm>
            <a:prstGeom prst="rect">
              <a:avLst/>
            </a:prstGeom>
          </p:spPr>
        </p:pic>
      </p:grpSp>
    </p:spTree>
    <p:extLst>
      <p:ext uri="{BB962C8B-B14F-4D97-AF65-F5344CB8AC3E}">
        <p14:creationId xmlns:p14="http://schemas.microsoft.com/office/powerpoint/2010/main" val="3873624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8611" r="1778" b="5555"/>
          <a:stretch/>
        </p:blipFill>
        <p:spPr>
          <a:xfrm>
            <a:off x="1162049" y="0"/>
            <a:ext cx="9809825" cy="6858000"/>
          </a:xfrm>
          <a:prstGeom prst="rect">
            <a:avLst/>
          </a:prstGeom>
        </p:spPr>
      </p:pic>
    </p:spTree>
    <p:extLst>
      <p:ext uri="{BB962C8B-B14F-4D97-AF65-F5344CB8AC3E}">
        <p14:creationId xmlns:p14="http://schemas.microsoft.com/office/powerpoint/2010/main" val="2840863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738" y="4106315"/>
            <a:ext cx="8278523" cy="2751685"/>
          </a:xfrm>
          <a:prstGeom prst="rect">
            <a:avLst/>
          </a:prstGeom>
        </p:spPr>
      </p:pic>
      <p:sp>
        <p:nvSpPr>
          <p:cNvPr id="2" name="TextBox 1"/>
          <p:cNvSpPr txBox="1"/>
          <p:nvPr/>
        </p:nvSpPr>
        <p:spPr>
          <a:xfrm>
            <a:off x="-1" y="621997"/>
            <a:ext cx="12192000" cy="2862322"/>
          </a:xfrm>
          <a:prstGeom prst="rect">
            <a:avLst/>
          </a:prstGeom>
          <a:noFill/>
        </p:spPr>
        <p:txBody>
          <a:bodyPr wrap="square" rtlCol="0">
            <a:spAutoFit/>
          </a:bodyPr>
          <a:lstStyle/>
          <a:p>
            <a:pPr algn="ctr"/>
            <a:r>
              <a:rPr lang="en-US" sz="3600" dirty="0" smtClean="0">
                <a:solidFill>
                  <a:schemeClr val="bg1"/>
                </a:solidFill>
                <a:latin typeface="Arial Black" panose="020B0A04020102020204" pitchFamily="34" charset="0"/>
              </a:rPr>
              <a:t>Library Services supports University of Worcester students, staff and the local community on &amp; off campus and in The Hive.  The Hive is a joint university and public library with Worcestershire County Council.</a:t>
            </a:r>
            <a:endParaRPr lang="en-GB" sz="3600" dirty="0" smtClean="0">
              <a:solidFill>
                <a:schemeClr val="bg1"/>
              </a:solidFill>
              <a:latin typeface="Arial Black" panose="020B0A04020102020204" pitchFamily="34" charset="0"/>
            </a:endParaRPr>
          </a:p>
        </p:txBody>
      </p:sp>
    </p:spTree>
    <p:extLst>
      <p:ext uri="{BB962C8B-B14F-4D97-AF65-F5344CB8AC3E}">
        <p14:creationId xmlns:p14="http://schemas.microsoft.com/office/powerpoint/2010/main" val="3402391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1499" y="331076"/>
            <a:ext cx="10522524" cy="5678905"/>
            <a:chOff x="590782" y="0"/>
            <a:chExt cx="10522524" cy="5678905"/>
          </a:xfrm>
        </p:grpSpPr>
        <p:grpSp>
          <p:nvGrpSpPr>
            <p:cNvPr id="5" name="Group 4"/>
            <p:cNvGrpSpPr/>
            <p:nvPr/>
          </p:nvGrpSpPr>
          <p:grpSpPr>
            <a:xfrm>
              <a:off x="1084028" y="0"/>
              <a:ext cx="10029278" cy="5678905"/>
              <a:chOff x="1636293" y="1376478"/>
              <a:chExt cx="7828549" cy="4277444"/>
            </a:xfrm>
          </p:grpSpPr>
          <p:pic>
            <p:nvPicPr>
              <p:cNvPr id="3" name="Picture 2"/>
              <p:cNvPicPr>
                <a:picLocks noChangeAspect="1"/>
              </p:cNvPicPr>
              <p:nvPr/>
            </p:nvPicPr>
            <p:blipFill rotWithShape="1">
              <a:blip r:embed="rId3"/>
              <a:srcRect l="28666" t="48815" r="25860" b="33870"/>
              <a:stretch/>
            </p:blipFill>
            <p:spPr>
              <a:xfrm>
                <a:off x="1636293" y="1851472"/>
                <a:ext cx="3898232" cy="1187486"/>
              </a:xfrm>
              <a:prstGeom prst="rect">
                <a:avLst/>
              </a:prstGeom>
            </p:spPr>
          </p:pic>
          <p:pic>
            <p:nvPicPr>
              <p:cNvPr id="4" name="Picture 3"/>
              <p:cNvPicPr>
                <a:picLocks noChangeAspect="1"/>
              </p:cNvPicPr>
              <p:nvPr/>
            </p:nvPicPr>
            <p:blipFill rotWithShape="1">
              <a:blip r:embed="rId4"/>
              <a:srcRect l="27731" t="13800" r="26421" b="23827"/>
              <a:stretch/>
            </p:blipFill>
            <p:spPr>
              <a:xfrm>
                <a:off x="5534525" y="1376478"/>
                <a:ext cx="3930317" cy="4277444"/>
              </a:xfrm>
              <a:prstGeom prst="rect">
                <a:avLst/>
              </a:prstGeom>
            </p:spPr>
          </p:pic>
        </p:grpSp>
        <p:pic>
          <p:nvPicPr>
            <p:cNvPr id="6" name="Picture 5"/>
            <p:cNvPicPr>
              <a:picLocks noChangeAspect="1"/>
            </p:cNvPicPr>
            <p:nvPr/>
          </p:nvPicPr>
          <p:blipFill rotWithShape="1">
            <a:blip r:embed="rId4"/>
            <a:srcRect l="27731" t="76923" r="26421" b="10877"/>
            <a:stretch/>
          </p:blipFill>
          <p:spPr>
            <a:xfrm>
              <a:off x="590782" y="2207175"/>
              <a:ext cx="5035191" cy="1110778"/>
            </a:xfrm>
            <a:prstGeom prst="rect">
              <a:avLst/>
            </a:prstGeom>
          </p:spPr>
        </p:pic>
      </p:grpSp>
    </p:spTree>
    <p:extLst>
      <p:ext uri="{BB962C8B-B14F-4D97-AF65-F5344CB8AC3E}">
        <p14:creationId xmlns:p14="http://schemas.microsoft.com/office/powerpoint/2010/main" val="895241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5111" t="21052" r="24549" b="9474"/>
          <a:stretch/>
        </p:blipFill>
        <p:spPr>
          <a:xfrm>
            <a:off x="2871537" y="0"/>
            <a:ext cx="6211452" cy="6858000"/>
          </a:xfrm>
          <a:prstGeom prst="rect">
            <a:avLst/>
          </a:prstGeom>
        </p:spPr>
      </p:pic>
    </p:spTree>
    <p:extLst>
      <p:ext uri="{BB962C8B-B14F-4D97-AF65-F5344CB8AC3E}">
        <p14:creationId xmlns:p14="http://schemas.microsoft.com/office/powerpoint/2010/main" val="4085867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362" t="7720" r="25860" b="11769"/>
          <a:stretch/>
        </p:blipFill>
        <p:spPr>
          <a:xfrm>
            <a:off x="1058775" y="144378"/>
            <a:ext cx="5095608" cy="6593306"/>
          </a:xfrm>
          <a:prstGeom prst="rect">
            <a:avLst/>
          </a:prstGeom>
        </p:spPr>
      </p:pic>
      <p:pic>
        <p:nvPicPr>
          <p:cNvPr id="3" name="Picture 2"/>
          <p:cNvPicPr>
            <a:picLocks noChangeAspect="1"/>
          </p:cNvPicPr>
          <p:nvPr/>
        </p:nvPicPr>
        <p:blipFill rotWithShape="1">
          <a:blip r:embed="rId4"/>
          <a:srcRect l="24363" t="8187" r="25989" b="14386"/>
          <a:stretch/>
        </p:blipFill>
        <p:spPr>
          <a:xfrm>
            <a:off x="6160162" y="172452"/>
            <a:ext cx="5069311" cy="6324599"/>
          </a:xfrm>
          <a:prstGeom prst="rect">
            <a:avLst/>
          </a:prstGeom>
        </p:spPr>
      </p:pic>
    </p:spTree>
    <p:extLst>
      <p:ext uri="{BB962C8B-B14F-4D97-AF65-F5344CB8AC3E}">
        <p14:creationId xmlns:p14="http://schemas.microsoft.com/office/powerpoint/2010/main" val="907941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737" y="4106315"/>
            <a:ext cx="8278523" cy="2751685"/>
          </a:xfrm>
          <a:prstGeom prst="rect">
            <a:avLst/>
          </a:prstGeom>
        </p:spPr>
      </p:pic>
      <p:sp>
        <p:nvSpPr>
          <p:cNvPr id="15" name="Rectangle 14"/>
          <p:cNvSpPr/>
          <p:nvPr/>
        </p:nvSpPr>
        <p:spPr>
          <a:xfrm>
            <a:off x="1491916" y="160421"/>
            <a:ext cx="9256295" cy="1064974"/>
          </a:xfrm>
          <a:prstGeom prst="rect">
            <a:avLst/>
          </a:prstGeom>
          <a:solidFill>
            <a:srgbClr val="56565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347533" y="2862699"/>
            <a:ext cx="9256295" cy="1064974"/>
          </a:xfrm>
          <a:prstGeom prst="rect">
            <a:avLst/>
          </a:prstGeom>
          <a:solidFill>
            <a:srgbClr val="56565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 y="1452993"/>
            <a:ext cx="12192000" cy="1200329"/>
          </a:xfrm>
          <a:prstGeom prst="rect">
            <a:avLst/>
          </a:prstGeom>
          <a:noFill/>
        </p:spPr>
        <p:txBody>
          <a:bodyPr wrap="square" rtlCol="0">
            <a:spAutoFit/>
          </a:bodyPr>
          <a:lstStyle/>
          <a:p>
            <a:pPr algn="ctr"/>
            <a:r>
              <a:rPr lang="en-GB" sz="7200" dirty="0" smtClean="0">
                <a:solidFill>
                  <a:schemeClr val="bg1"/>
                </a:solidFill>
                <a:latin typeface="Arial Black" panose="020B0A04020102020204" pitchFamily="34" charset="0"/>
              </a:rPr>
              <a:t>Who are we?</a:t>
            </a:r>
            <a:endParaRPr lang="en-GB" sz="7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51268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500"/>
                                        <p:tgtEl>
                                          <p:spTgt spid="20"/>
                                        </p:tgtEl>
                                      </p:cBhvr>
                                    </p:animEffect>
                                  </p:childTnLst>
                                </p:cTn>
                              </p:par>
                              <p:par>
                                <p:cTn id="11" presetID="10" presetClass="entr" presetSubtype="0" fill="hold" grpId="0" nodeType="withEffect">
                                  <p:stCondLst>
                                    <p:cond delay="18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1930" r="1532" b="5965"/>
          <a:stretch/>
        </p:blipFill>
        <p:spPr>
          <a:xfrm>
            <a:off x="1007645" y="0"/>
            <a:ext cx="10280892" cy="6858000"/>
          </a:xfrm>
          <a:prstGeom prst="rect">
            <a:avLst/>
          </a:prstGeom>
        </p:spPr>
      </p:pic>
    </p:spTree>
    <p:extLst>
      <p:ext uri="{BB962C8B-B14F-4D97-AF65-F5344CB8AC3E}">
        <p14:creationId xmlns:p14="http://schemas.microsoft.com/office/powerpoint/2010/main" val="3367076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43790" y="0"/>
            <a:ext cx="9408017" cy="6858000"/>
            <a:chOff x="1443790" y="0"/>
            <a:chExt cx="9408017" cy="6858000"/>
          </a:xfrm>
        </p:grpSpPr>
        <p:pic>
          <p:nvPicPr>
            <p:cNvPr id="2" name="Picture 1"/>
            <p:cNvPicPr>
              <a:picLocks noChangeAspect="1"/>
            </p:cNvPicPr>
            <p:nvPr/>
          </p:nvPicPr>
          <p:blipFill rotWithShape="1">
            <a:blip r:embed="rId3"/>
            <a:srcRect l="4152" t="12398" r="4713" b="4562"/>
            <a:stretch/>
          </p:blipFill>
          <p:spPr>
            <a:xfrm>
              <a:off x="1443790" y="0"/>
              <a:ext cx="9408017" cy="6858000"/>
            </a:xfrm>
            <a:prstGeom prst="rect">
              <a:avLst/>
            </a:prstGeom>
          </p:spPr>
        </p:pic>
        <p:sp>
          <p:nvSpPr>
            <p:cNvPr id="3" name="Rectangle 2"/>
            <p:cNvSpPr/>
            <p:nvPr/>
          </p:nvSpPr>
          <p:spPr>
            <a:xfrm>
              <a:off x="4267200" y="3295650"/>
              <a:ext cx="394335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23947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093" t="14035" r="14202" b="27017"/>
          <a:stretch/>
        </p:blipFill>
        <p:spPr>
          <a:xfrm>
            <a:off x="1" y="0"/>
            <a:ext cx="12172950" cy="6858000"/>
          </a:xfrm>
          <a:prstGeom prst="rect">
            <a:avLst/>
          </a:prstGeom>
        </p:spPr>
      </p:pic>
    </p:spTree>
    <p:extLst>
      <p:ext uri="{BB962C8B-B14F-4D97-AF65-F5344CB8AC3E}">
        <p14:creationId xmlns:p14="http://schemas.microsoft.com/office/powerpoint/2010/main" val="2613147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738" y="4106315"/>
            <a:ext cx="8278523" cy="2751685"/>
          </a:xfrm>
          <a:prstGeom prst="rect">
            <a:avLst/>
          </a:prstGeom>
        </p:spPr>
      </p:pic>
      <p:sp>
        <p:nvSpPr>
          <p:cNvPr id="5" name="Text Box 1"/>
          <p:cNvSpPr txBox="1"/>
          <p:nvPr/>
        </p:nvSpPr>
        <p:spPr>
          <a:xfrm>
            <a:off x="4036610" y="1341047"/>
            <a:ext cx="2955290" cy="871855"/>
          </a:xfrm>
          <a:prstGeom prst="wedgeRoundRectCallout">
            <a:avLst>
              <a:gd name="adj1" fmla="val -20833"/>
              <a:gd name="adj2" fmla="val 82165"/>
              <a:gd name="adj3" fmla="val 16667"/>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800" dirty="0">
                <a:solidFill>
                  <a:srgbClr val="969696"/>
                </a:solidFill>
                <a:effectLst/>
                <a:latin typeface="Arial Black" panose="020B0A04020102020204" pitchFamily="34" charset="0"/>
                <a:ea typeface="Calibri" panose="020F0502020204030204" pitchFamily="34" charset="0"/>
                <a:cs typeface="Arial" panose="020B0604020202020204" pitchFamily="34" charset="0"/>
              </a:rPr>
              <a:t>Huge improvement, easier to navigate</a:t>
            </a:r>
            <a:endParaRPr lang="en-GB" sz="1800" dirty="0">
              <a:solidFill>
                <a:srgbClr val="5A5A5A"/>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7" name="Text Box 2"/>
          <p:cNvSpPr txBox="1"/>
          <p:nvPr/>
        </p:nvSpPr>
        <p:spPr>
          <a:xfrm>
            <a:off x="4636814" y="149051"/>
            <a:ext cx="3496945" cy="775970"/>
          </a:xfrm>
          <a:prstGeom prst="wedgeRoundRectCallout">
            <a:avLst>
              <a:gd name="adj1" fmla="val -20833"/>
              <a:gd name="adj2" fmla="val 82140"/>
              <a:gd name="adj3" fmla="val 16667"/>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800">
                <a:solidFill>
                  <a:srgbClr val="969696"/>
                </a:solidFill>
                <a:effectLst/>
                <a:latin typeface="Arial Black" panose="020B0A04020102020204" pitchFamily="34" charset="0"/>
                <a:ea typeface="Calibri" panose="020F0502020204030204" pitchFamily="34" charset="0"/>
                <a:cs typeface="Arial" panose="020B0604020202020204" pitchFamily="34" charset="0"/>
              </a:rPr>
              <a:t>Much better, much clearer, more information</a:t>
            </a:r>
            <a:endParaRPr lang="en-GB" sz="1800">
              <a:solidFill>
                <a:srgbClr val="5A5A5A"/>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8" name="Text Box 3"/>
          <p:cNvSpPr txBox="1"/>
          <p:nvPr/>
        </p:nvSpPr>
        <p:spPr>
          <a:xfrm>
            <a:off x="344895" y="3008833"/>
            <a:ext cx="3496945" cy="1041400"/>
          </a:xfrm>
          <a:prstGeom prst="wedgeRoundRectCallout">
            <a:avLst>
              <a:gd name="adj1" fmla="val -20833"/>
              <a:gd name="adj2" fmla="val 75305"/>
              <a:gd name="adj3" fmla="val 16667"/>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800" dirty="0">
                <a:solidFill>
                  <a:srgbClr val="969696"/>
                </a:solidFill>
                <a:effectLst/>
                <a:latin typeface="Arial Black" panose="020B0A04020102020204" pitchFamily="34" charset="0"/>
                <a:ea typeface="Calibri" panose="020F0502020204030204" pitchFamily="34" charset="0"/>
                <a:cs typeface="Arial" panose="020B0604020202020204" pitchFamily="34" charset="0"/>
              </a:rPr>
              <a:t>Good to have it all in one place. Really like it. Really good.</a:t>
            </a:r>
            <a:endParaRPr lang="en-GB" sz="1800" dirty="0">
              <a:solidFill>
                <a:srgbClr val="5A5A5A"/>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9" name="Text Box 5"/>
          <p:cNvSpPr txBox="1"/>
          <p:nvPr/>
        </p:nvSpPr>
        <p:spPr>
          <a:xfrm>
            <a:off x="7240738" y="1697282"/>
            <a:ext cx="2252178" cy="1031240"/>
          </a:xfrm>
          <a:prstGeom prst="wedgeRoundRectCallout">
            <a:avLst>
              <a:gd name="adj1" fmla="val -20833"/>
              <a:gd name="adj2" fmla="val 75626"/>
              <a:gd name="adj3" fmla="val 16667"/>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800" dirty="0">
                <a:solidFill>
                  <a:srgbClr val="969696"/>
                </a:solidFill>
                <a:effectLst/>
                <a:latin typeface="Arial Black" panose="020B0A04020102020204" pitchFamily="34" charset="0"/>
                <a:ea typeface="Calibri" panose="020F0502020204030204" pitchFamily="34" charset="0"/>
                <a:cs typeface="Arial" panose="020B0604020202020204" pitchFamily="34" charset="0"/>
              </a:rPr>
              <a:t>Looks slicker, more clear and user friendly</a:t>
            </a:r>
            <a:endParaRPr lang="en-GB" sz="1800" dirty="0">
              <a:solidFill>
                <a:srgbClr val="5A5A5A"/>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11" name="Text Box 19"/>
          <p:cNvSpPr txBox="1"/>
          <p:nvPr/>
        </p:nvSpPr>
        <p:spPr>
          <a:xfrm>
            <a:off x="509219" y="153888"/>
            <a:ext cx="3380105" cy="2201401"/>
          </a:xfrm>
          <a:prstGeom prst="wedgeRoundRectCallout">
            <a:avLst>
              <a:gd name="adj1" fmla="val -20477"/>
              <a:gd name="adj2" fmla="val 62492"/>
              <a:gd name="adj3" fmla="val 16667"/>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dirty="0">
                <a:solidFill>
                  <a:srgbClr val="969696"/>
                </a:solidFill>
                <a:latin typeface="Arial Black" panose="020B0A04020102020204" pitchFamily="34" charset="0"/>
                <a:ea typeface="Calibri" panose="020F0502020204030204" pitchFamily="34" charset="0"/>
                <a:cs typeface="Arial" panose="020B0604020202020204" pitchFamily="34" charset="0"/>
              </a:rPr>
              <a:t>The library team have been fantastic in their support as well as the great layout of the site. It makes it very easy to get on with using the services for research!</a:t>
            </a:r>
            <a:endParaRPr lang="en-GB" sz="1800" dirty="0">
              <a:solidFill>
                <a:srgbClr val="5A5A5A"/>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12" name="Text Box 20"/>
          <p:cNvSpPr txBox="1"/>
          <p:nvPr/>
        </p:nvSpPr>
        <p:spPr>
          <a:xfrm>
            <a:off x="9970212" y="1612749"/>
            <a:ext cx="1929129" cy="1031240"/>
          </a:xfrm>
          <a:prstGeom prst="wedgeRoundRectCallout">
            <a:avLst>
              <a:gd name="adj1" fmla="val -19564"/>
              <a:gd name="adj2" fmla="val 73778"/>
              <a:gd name="adj3" fmla="val 16667"/>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800">
                <a:solidFill>
                  <a:srgbClr val="969696"/>
                </a:solidFill>
                <a:effectLst/>
                <a:latin typeface="Arial Black" panose="020B0A04020102020204" pitchFamily="34" charset="0"/>
                <a:ea typeface="Calibri" panose="020F0502020204030204" pitchFamily="34" charset="0"/>
                <a:cs typeface="Arial" panose="020B0604020202020204" pitchFamily="34" charset="0"/>
              </a:rPr>
              <a:t>Less links to get to things</a:t>
            </a:r>
            <a:endParaRPr lang="en-GB" sz="1800">
              <a:solidFill>
                <a:srgbClr val="5A5A5A"/>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13" name="Text Box 21"/>
          <p:cNvSpPr txBox="1"/>
          <p:nvPr/>
        </p:nvSpPr>
        <p:spPr>
          <a:xfrm>
            <a:off x="8545208" y="3062362"/>
            <a:ext cx="3380105" cy="871855"/>
          </a:xfrm>
          <a:prstGeom prst="wedgeRoundRectCallout">
            <a:avLst>
              <a:gd name="adj1" fmla="val -21397"/>
              <a:gd name="adj2" fmla="val 79980"/>
              <a:gd name="adj3" fmla="val 16667"/>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800">
                <a:solidFill>
                  <a:srgbClr val="969696"/>
                </a:solidFill>
                <a:effectLst/>
                <a:latin typeface="Arial Black" panose="020B0A04020102020204" pitchFamily="34" charset="0"/>
                <a:ea typeface="Calibri" panose="020F0502020204030204" pitchFamily="34" charset="0"/>
                <a:cs typeface="Arial" panose="020B0604020202020204" pitchFamily="34" charset="0"/>
              </a:rPr>
              <a:t>I love using the library services</a:t>
            </a:r>
            <a:endParaRPr lang="en-GB" sz="1800">
              <a:solidFill>
                <a:srgbClr val="5A5A5A"/>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14" name="Text Box 22"/>
          <p:cNvSpPr txBox="1"/>
          <p:nvPr/>
        </p:nvSpPr>
        <p:spPr>
          <a:xfrm>
            <a:off x="4503471" y="3156356"/>
            <a:ext cx="3380105" cy="871855"/>
          </a:xfrm>
          <a:prstGeom prst="wedgeRoundRectCallout">
            <a:avLst>
              <a:gd name="adj1" fmla="val -21397"/>
              <a:gd name="adj2" fmla="val 84350"/>
              <a:gd name="adj3" fmla="val 16667"/>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800">
                <a:solidFill>
                  <a:srgbClr val="969696"/>
                </a:solidFill>
                <a:effectLst/>
                <a:latin typeface="Arial Black" panose="020B0A04020102020204" pitchFamily="34" charset="0"/>
                <a:ea typeface="Calibri" panose="020F0502020204030204" pitchFamily="34" charset="0"/>
                <a:cs typeface="Arial" panose="020B0604020202020204" pitchFamily="34" charset="0"/>
              </a:rPr>
              <a:t>I think you have thought of everything</a:t>
            </a:r>
            <a:endParaRPr lang="en-GB" sz="1800">
              <a:solidFill>
                <a:srgbClr val="5A5A5A"/>
              </a:solidFill>
              <a:effectLst/>
              <a:latin typeface="Arial Black" panose="020B0A04020102020204" pitchFamily="34" charset="0"/>
              <a:ea typeface="Calibri" panose="020F0502020204030204" pitchFamily="34" charset="0"/>
              <a:cs typeface="Arial" panose="020B0604020202020204" pitchFamily="34" charset="0"/>
            </a:endParaRPr>
          </a:p>
        </p:txBody>
      </p:sp>
      <p:sp>
        <p:nvSpPr>
          <p:cNvPr id="15" name="Text Box 24"/>
          <p:cNvSpPr txBox="1"/>
          <p:nvPr/>
        </p:nvSpPr>
        <p:spPr>
          <a:xfrm>
            <a:off x="8472827" y="439296"/>
            <a:ext cx="3380105" cy="871855"/>
          </a:xfrm>
          <a:prstGeom prst="wedgeRoundRectCallout">
            <a:avLst>
              <a:gd name="adj1" fmla="val -20833"/>
              <a:gd name="adj2" fmla="val 79980"/>
              <a:gd name="adj3" fmla="val 16667"/>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800">
                <a:solidFill>
                  <a:srgbClr val="969696"/>
                </a:solidFill>
                <a:effectLst/>
                <a:latin typeface="Arial Black" panose="020B0A04020102020204" pitchFamily="34" charset="0"/>
                <a:ea typeface="Calibri" panose="020F0502020204030204" pitchFamily="34" charset="0"/>
                <a:cs typeface="Arial" panose="020B0604020202020204" pitchFamily="34" charset="0"/>
              </a:rPr>
              <a:t>I think it is great! :)</a:t>
            </a:r>
            <a:endParaRPr lang="en-GB" sz="1800">
              <a:solidFill>
                <a:srgbClr val="5A5A5A"/>
              </a:solidFill>
              <a:effectLst/>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1025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730" y="0"/>
            <a:ext cx="9729886" cy="6858000"/>
          </a:xfrm>
          <a:prstGeom prst="rect">
            <a:avLst/>
          </a:prstGeom>
        </p:spPr>
      </p:pic>
    </p:spTree>
    <p:extLst>
      <p:ext uri="{BB962C8B-B14F-4D97-AF65-F5344CB8AC3E}">
        <p14:creationId xmlns:p14="http://schemas.microsoft.com/office/powerpoint/2010/main" val="2188711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444" t="18056" r="22667" b="14324"/>
          <a:stretch/>
        </p:blipFill>
        <p:spPr>
          <a:xfrm>
            <a:off x="1885949" y="247650"/>
            <a:ext cx="8512459" cy="6496050"/>
          </a:xfrm>
          <a:prstGeom prst="rect">
            <a:avLst/>
          </a:prstGeom>
        </p:spPr>
      </p:pic>
    </p:spTree>
    <p:extLst>
      <p:ext uri="{BB962C8B-B14F-4D97-AF65-F5344CB8AC3E}">
        <p14:creationId xmlns:p14="http://schemas.microsoft.com/office/powerpoint/2010/main" val="1155477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a:srcRect l="7288" t="15385" r="1466" b="5495"/>
          <a:stretch/>
        </p:blipFill>
        <p:spPr>
          <a:xfrm>
            <a:off x="0" y="472965"/>
            <a:ext cx="12192000" cy="5943600"/>
          </a:xfrm>
          <a:prstGeom prst="rect">
            <a:avLst/>
          </a:prstGeom>
        </p:spPr>
      </p:pic>
    </p:spTree>
    <p:extLst>
      <p:ext uri="{BB962C8B-B14F-4D97-AF65-F5344CB8AC3E}">
        <p14:creationId xmlns:p14="http://schemas.microsoft.com/office/powerpoint/2010/main" val="213448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737" y="4106315"/>
            <a:ext cx="8278523" cy="2751685"/>
          </a:xfrm>
          <a:prstGeom prst="rect">
            <a:avLst/>
          </a:prstGeom>
        </p:spPr>
      </p:pic>
      <p:pic>
        <p:nvPicPr>
          <p:cNvPr id="2" name="Picture 1"/>
          <p:cNvPicPr>
            <a:picLocks noChangeAspect="1"/>
          </p:cNvPicPr>
          <p:nvPr/>
        </p:nvPicPr>
        <p:blipFill rotWithShape="1">
          <a:blip r:embed="rId4"/>
          <a:srcRect t="44155"/>
          <a:stretch/>
        </p:blipFill>
        <p:spPr>
          <a:xfrm>
            <a:off x="0" y="2928541"/>
            <a:ext cx="12192000" cy="1075762"/>
          </a:xfrm>
          <a:prstGeom prst="rect">
            <a:avLst/>
          </a:prstGeom>
        </p:spPr>
      </p:pic>
      <p:pic>
        <p:nvPicPr>
          <p:cNvPr id="8" name="Picture 7"/>
          <p:cNvPicPr>
            <a:picLocks noChangeAspect="1"/>
          </p:cNvPicPr>
          <p:nvPr/>
        </p:nvPicPr>
        <p:blipFill rotWithShape="1">
          <a:blip r:embed="rId4"/>
          <a:srcRect b="55845"/>
          <a:stretch/>
        </p:blipFill>
        <p:spPr>
          <a:xfrm>
            <a:off x="-4" y="194235"/>
            <a:ext cx="12192000" cy="850574"/>
          </a:xfrm>
          <a:prstGeom prst="rect">
            <a:avLst/>
          </a:prstGeom>
        </p:spPr>
      </p:pic>
      <p:sp>
        <p:nvSpPr>
          <p:cNvPr id="12" name="TextBox 11"/>
          <p:cNvSpPr txBox="1"/>
          <p:nvPr/>
        </p:nvSpPr>
        <p:spPr>
          <a:xfrm>
            <a:off x="-2" y="1452993"/>
            <a:ext cx="12192000" cy="1200329"/>
          </a:xfrm>
          <a:prstGeom prst="rect">
            <a:avLst/>
          </a:prstGeom>
          <a:noFill/>
        </p:spPr>
        <p:txBody>
          <a:bodyPr wrap="square" rtlCol="0">
            <a:spAutoFit/>
          </a:bodyPr>
          <a:lstStyle/>
          <a:p>
            <a:pPr algn="ctr"/>
            <a:r>
              <a:rPr lang="en-GB" sz="7200" dirty="0" smtClean="0">
                <a:solidFill>
                  <a:schemeClr val="bg1"/>
                </a:solidFill>
                <a:latin typeface="Arial Black" panose="020B0A04020102020204" pitchFamily="34" charset="0"/>
              </a:rPr>
              <a:t>What do we do?</a:t>
            </a:r>
            <a:endParaRPr lang="en-GB" sz="7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116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350"/>
                                  </p:stCondLst>
                                  <p:childTnLst>
                                    <p:animMotion origin="layout" path="M 0 -7.40741E-7 L 0 -0.13518 " pathEditMode="relative" rAng="0" ptsTypes="AA">
                                      <p:cBhvr>
                                        <p:cTn id="6" dur="1250" fill="hold"/>
                                        <p:tgtEl>
                                          <p:spTgt spid="8"/>
                                        </p:tgtEl>
                                        <p:attrNameLst>
                                          <p:attrName>ppt_x</p:attrName>
                                          <p:attrName>ppt_y</p:attrName>
                                        </p:attrNameLst>
                                      </p:cBhvr>
                                      <p:rCtr x="0" y="-6759"/>
                                    </p:animMotion>
                                  </p:childTnLst>
                                </p:cTn>
                              </p:par>
                              <p:par>
                                <p:cTn id="7" presetID="42" presetClass="path" presetSubtype="0" accel="50000" decel="50000" fill="hold" nodeType="withEffect">
                                  <p:stCondLst>
                                    <p:cond delay="350"/>
                                  </p:stCondLst>
                                  <p:childTnLst>
                                    <p:animMotion origin="layout" path="M 0 1.48148E-6 L 0 0.12639 " pathEditMode="relative" rAng="0" ptsTypes="AA">
                                      <p:cBhvr>
                                        <p:cTn id="8" dur="1250" fill="hold"/>
                                        <p:tgtEl>
                                          <p:spTgt spid="2"/>
                                        </p:tgtEl>
                                        <p:attrNameLst>
                                          <p:attrName>ppt_x</p:attrName>
                                          <p:attrName>ppt_y</p:attrName>
                                        </p:attrNameLst>
                                      </p:cBhvr>
                                      <p:rCtr x="0" y="6319"/>
                                    </p:animMotion>
                                  </p:childTnLst>
                                </p:cTn>
                              </p:par>
                              <p:par>
                                <p:cTn id="9" presetID="10" presetClass="entr" presetSubtype="0" fill="hold" grpId="0" nodeType="withEffect">
                                  <p:stCondLst>
                                    <p:cond delay="18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737" y="4106315"/>
            <a:ext cx="8278523" cy="2751685"/>
          </a:xfrm>
          <a:prstGeom prst="rect">
            <a:avLst/>
          </a:prstGeom>
        </p:spPr>
      </p:pic>
      <p:pic>
        <p:nvPicPr>
          <p:cNvPr id="2" name="Picture 1"/>
          <p:cNvPicPr>
            <a:picLocks noChangeAspect="1"/>
          </p:cNvPicPr>
          <p:nvPr/>
        </p:nvPicPr>
        <p:blipFill rotWithShape="1">
          <a:blip r:embed="rId4"/>
          <a:srcRect t="44155"/>
          <a:stretch/>
        </p:blipFill>
        <p:spPr>
          <a:xfrm>
            <a:off x="0" y="2938489"/>
            <a:ext cx="12192000" cy="1075762"/>
          </a:xfrm>
          <a:prstGeom prst="rect">
            <a:avLst/>
          </a:prstGeom>
        </p:spPr>
      </p:pic>
      <p:pic>
        <p:nvPicPr>
          <p:cNvPr id="7" name="Picture 6"/>
          <p:cNvPicPr>
            <a:picLocks noChangeAspect="1"/>
          </p:cNvPicPr>
          <p:nvPr/>
        </p:nvPicPr>
        <p:blipFill rotWithShape="1">
          <a:blip r:embed="rId4"/>
          <a:srcRect b="55845"/>
          <a:stretch/>
        </p:blipFill>
        <p:spPr>
          <a:xfrm>
            <a:off x="-4" y="301210"/>
            <a:ext cx="12192000" cy="850574"/>
          </a:xfrm>
          <a:prstGeom prst="rect">
            <a:avLst/>
          </a:prstGeom>
        </p:spPr>
      </p:pic>
      <p:sp>
        <p:nvSpPr>
          <p:cNvPr id="3" name="Rectangle 2"/>
          <p:cNvSpPr/>
          <p:nvPr/>
        </p:nvSpPr>
        <p:spPr>
          <a:xfrm>
            <a:off x="2197768" y="301210"/>
            <a:ext cx="8037492" cy="1151783"/>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350168" y="2663806"/>
            <a:ext cx="8037492" cy="1151783"/>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491916" y="160421"/>
            <a:ext cx="9256295" cy="1064974"/>
          </a:xfrm>
          <a:prstGeom prst="rect">
            <a:avLst/>
          </a:prstGeom>
          <a:solidFill>
            <a:srgbClr val="56565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347533" y="2862699"/>
            <a:ext cx="9256295" cy="1064974"/>
          </a:xfrm>
          <a:prstGeom prst="rect">
            <a:avLst/>
          </a:prstGeom>
          <a:solidFill>
            <a:srgbClr val="56565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rotWithShape="1">
          <a:blip r:embed="rId5"/>
          <a:srcRect t="46189"/>
          <a:stretch/>
        </p:blipFill>
        <p:spPr>
          <a:xfrm>
            <a:off x="6824" y="2932323"/>
            <a:ext cx="12192000" cy="1036583"/>
          </a:xfrm>
          <a:prstGeom prst="rect">
            <a:avLst/>
          </a:prstGeom>
        </p:spPr>
      </p:pic>
      <p:pic>
        <p:nvPicPr>
          <p:cNvPr id="25" name="Picture 24"/>
          <p:cNvPicPr>
            <a:picLocks noChangeAspect="1"/>
          </p:cNvPicPr>
          <p:nvPr/>
        </p:nvPicPr>
        <p:blipFill rotWithShape="1">
          <a:blip r:embed="rId5"/>
          <a:srcRect b="53909"/>
          <a:stretch/>
        </p:blipFill>
        <p:spPr>
          <a:xfrm>
            <a:off x="32080" y="153567"/>
            <a:ext cx="12192000" cy="887855"/>
          </a:xfrm>
          <a:prstGeom prst="rect">
            <a:avLst/>
          </a:prstGeom>
        </p:spPr>
      </p:pic>
      <p:sp>
        <p:nvSpPr>
          <p:cNvPr id="26" name="TextBox 25"/>
          <p:cNvSpPr txBox="1"/>
          <p:nvPr/>
        </p:nvSpPr>
        <p:spPr>
          <a:xfrm>
            <a:off x="-2" y="1452993"/>
            <a:ext cx="12192000" cy="1138773"/>
          </a:xfrm>
          <a:prstGeom prst="rect">
            <a:avLst/>
          </a:prstGeom>
          <a:noFill/>
        </p:spPr>
        <p:txBody>
          <a:bodyPr wrap="square" rtlCol="0">
            <a:spAutoFit/>
          </a:bodyPr>
          <a:lstStyle/>
          <a:p>
            <a:pPr algn="ctr"/>
            <a:r>
              <a:rPr lang="en-GB" sz="6800" dirty="0" smtClean="0">
                <a:solidFill>
                  <a:schemeClr val="bg1"/>
                </a:solidFill>
                <a:latin typeface="Arial Black" panose="020B0A04020102020204" pitchFamily="34" charset="0"/>
              </a:rPr>
              <a:t>What do our users need?</a:t>
            </a:r>
            <a:endParaRPr lang="en-GB" sz="6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62802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childTnLst>
                                </p:cTn>
                              </p:par>
                              <p:par>
                                <p:cTn id="8" presetID="10" presetClass="entr" presetSubtype="0" fill="hold" grpId="0" nodeType="withEffect">
                                  <p:stCondLst>
                                    <p:cond delay="1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250"/>
                                        <p:tgtEl>
                                          <p:spTgt spid="3"/>
                                        </p:tgtEl>
                                      </p:cBhvr>
                                    </p:animEffect>
                                  </p:childTnLst>
                                </p:cTn>
                              </p:par>
                              <p:par>
                                <p:cTn id="11" presetID="42" presetClass="path" presetSubtype="0" accel="50000" decel="50000" fill="hold" nodeType="withEffect">
                                  <p:stCondLst>
                                    <p:cond delay="200"/>
                                  </p:stCondLst>
                                  <p:childTnLst>
                                    <p:animMotion origin="layout" path="M -6.25E-7 3.33333E-6 L -6.25E-7 -0.13912 " pathEditMode="relative" rAng="0" ptsTypes="AA">
                                      <p:cBhvr>
                                        <p:cTn id="12" dur="1250" fill="hold"/>
                                        <p:tgtEl>
                                          <p:spTgt spid="25"/>
                                        </p:tgtEl>
                                        <p:attrNameLst>
                                          <p:attrName>ppt_x</p:attrName>
                                          <p:attrName>ppt_y</p:attrName>
                                        </p:attrNameLst>
                                      </p:cBhvr>
                                      <p:rCtr x="0" y="-6968"/>
                                    </p:animMotion>
                                  </p:childTnLst>
                                </p:cTn>
                              </p:par>
                              <p:par>
                                <p:cTn id="13" presetID="42" presetClass="path" presetSubtype="0" accel="50000" decel="50000" fill="hold" nodeType="withEffect">
                                  <p:stCondLst>
                                    <p:cond delay="200"/>
                                  </p:stCondLst>
                                  <p:childTnLst>
                                    <p:animMotion origin="layout" path="M -8.33333E-7 4.07407E-6 L -8.33333E-7 0.12801 " pathEditMode="relative" rAng="0" ptsTypes="AA">
                                      <p:cBhvr>
                                        <p:cTn id="14" dur="1250" fill="hold"/>
                                        <p:tgtEl>
                                          <p:spTgt spid="24"/>
                                        </p:tgtEl>
                                        <p:attrNameLst>
                                          <p:attrName>ppt_x</p:attrName>
                                          <p:attrName>ppt_y</p:attrName>
                                        </p:attrNameLst>
                                      </p:cBhvr>
                                      <p:rCtr x="0" y="6389"/>
                                    </p:animMotion>
                                  </p:childTnLst>
                                </p:cTn>
                              </p:par>
                              <p:par>
                                <p:cTn id="15" presetID="10" presetClass="entr" presetSubtype="0" fill="hold" grpId="0" nodeType="withEffect">
                                  <p:stCondLst>
                                    <p:cond delay="175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737" y="4106315"/>
            <a:ext cx="8278523" cy="2751685"/>
          </a:xfrm>
          <a:prstGeom prst="rect">
            <a:avLst/>
          </a:prstGeom>
        </p:spPr>
      </p:pic>
      <p:sp>
        <p:nvSpPr>
          <p:cNvPr id="7" name="TextBox 6"/>
          <p:cNvSpPr txBox="1"/>
          <p:nvPr/>
        </p:nvSpPr>
        <p:spPr>
          <a:xfrm>
            <a:off x="-2" y="468108"/>
            <a:ext cx="12192000" cy="3170099"/>
          </a:xfrm>
          <a:prstGeom prst="rect">
            <a:avLst/>
          </a:prstGeom>
          <a:noFill/>
        </p:spPr>
        <p:txBody>
          <a:bodyPr wrap="square" rtlCol="0">
            <a:spAutoFit/>
          </a:bodyPr>
          <a:lstStyle/>
          <a:p>
            <a:pPr algn="ctr"/>
            <a:r>
              <a:rPr lang="en-GB" sz="4000" dirty="0" smtClean="0">
                <a:solidFill>
                  <a:schemeClr val="bg1"/>
                </a:solidFill>
                <a:latin typeface="Arial Black" panose="020B0A04020102020204" pitchFamily="34" charset="0"/>
              </a:rPr>
              <a:t>Finding our services in the first place</a:t>
            </a:r>
          </a:p>
          <a:p>
            <a:pPr algn="ctr"/>
            <a:r>
              <a:rPr lang="en-GB" sz="4000" dirty="0" smtClean="0">
                <a:solidFill>
                  <a:schemeClr val="bg1"/>
                </a:solidFill>
                <a:latin typeface="Arial Black" panose="020B0A04020102020204" pitchFamily="34" charset="0"/>
                <a:cs typeface="Arial" panose="020B0604020202020204" pitchFamily="34" charset="0"/>
              </a:rPr>
              <a:t>The Hive and our services</a:t>
            </a:r>
          </a:p>
          <a:p>
            <a:pPr algn="ctr"/>
            <a:r>
              <a:rPr lang="en-GB" sz="4000" dirty="0" smtClean="0">
                <a:solidFill>
                  <a:schemeClr val="bg1"/>
                </a:solidFill>
                <a:latin typeface="Arial Black" panose="020B0A04020102020204" pitchFamily="34" charset="0"/>
                <a:cs typeface="Arial" panose="020B0604020202020204" pitchFamily="34" charset="0"/>
              </a:rPr>
              <a:t>Online resources</a:t>
            </a:r>
          </a:p>
          <a:p>
            <a:pPr algn="ctr"/>
            <a:r>
              <a:rPr lang="en-GB" sz="4000" dirty="0" smtClean="0">
                <a:solidFill>
                  <a:schemeClr val="bg1"/>
                </a:solidFill>
                <a:latin typeface="Arial Black" panose="020B0A04020102020204" pitchFamily="34" charset="0"/>
                <a:cs typeface="Arial" panose="020B0604020202020204" pitchFamily="34" charset="0"/>
              </a:rPr>
              <a:t>Research and subject specific information</a:t>
            </a:r>
          </a:p>
          <a:p>
            <a:pPr algn="ctr"/>
            <a:r>
              <a:rPr lang="en-GB" sz="4000" dirty="0" smtClean="0">
                <a:solidFill>
                  <a:schemeClr val="bg1"/>
                </a:solidFill>
                <a:latin typeface="Arial Black" panose="020B0A04020102020204" pitchFamily="34" charset="0"/>
                <a:cs typeface="Arial" panose="020B0604020202020204" pitchFamily="34" charset="0"/>
              </a:rPr>
              <a:t>Who to ask for help</a:t>
            </a:r>
            <a:endParaRPr lang="en-GB" sz="4000"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67250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737" y="4106315"/>
            <a:ext cx="8278523" cy="2751685"/>
          </a:xfrm>
          <a:prstGeom prst="rect">
            <a:avLst/>
          </a:prstGeom>
        </p:spPr>
      </p:pic>
      <p:sp>
        <p:nvSpPr>
          <p:cNvPr id="7" name="TextBox 6"/>
          <p:cNvSpPr txBox="1"/>
          <p:nvPr/>
        </p:nvSpPr>
        <p:spPr>
          <a:xfrm>
            <a:off x="-2" y="1120676"/>
            <a:ext cx="12192000" cy="2308324"/>
          </a:xfrm>
          <a:prstGeom prst="rect">
            <a:avLst/>
          </a:prstGeom>
          <a:noFill/>
        </p:spPr>
        <p:txBody>
          <a:bodyPr wrap="square" rtlCol="0">
            <a:spAutoFit/>
          </a:bodyPr>
          <a:lstStyle/>
          <a:p>
            <a:pPr algn="ctr">
              <a:lnSpc>
                <a:spcPct val="150000"/>
              </a:lnSpc>
            </a:pPr>
            <a:r>
              <a:rPr lang="en-GB" sz="3200" dirty="0" smtClean="0">
                <a:solidFill>
                  <a:schemeClr val="bg1"/>
                </a:solidFill>
                <a:latin typeface="Arial Black" panose="020B0A04020102020204" pitchFamily="34" charset="0"/>
                <a:cs typeface="Arial" panose="020B0604020202020204" pitchFamily="34" charset="0"/>
              </a:rPr>
              <a:t>DEATH BY SEARCH </a:t>
            </a:r>
            <a:r>
              <a:rPr lang="en-GB" sz="3200" dirty="0" smtClean="0">
                <a:solidFill>
                  <a:schemeClr val="bg1"/>
                </a:solidFill>
                <a:latin typeface="Arial" panose="020B0604020202020204" pitchFamily="34" charset="0"/>
                <a:cs typeface="Arial" panose="020B0604020202020204" pitchFamily="34" charset="0"/>
              </a:rPr>
              <a:t>glitches </a:t>
            </a:r>
            <a:r>
              <a:rPr lang="en-GB" sz="3200" dirty="0" smtClean="0">
                <a:solidFill>
                  <a:schemeClr val="bg1"/>
                </a:solidFill>
                <a:latin typeface="Arial Black" panose="020B0A04020102020204" pitchFamily="34" charset="0"/>
                <a:cs typeface="Arial" panose="020B0604020202020204" pitchFamily="34" charset="0"/>
              </a:rPr>
              <a:t>DOESN’T ALWAYS WORK </a:t>
            </a:r>
            <a:r>
              <a:rPr lang="en-GB" sz="3200" dirty="0" smtClean="0">
                <a:solidFill>
                  <a:schemeClr val="bg1"/>
                </a:solidFill>
                <a:latin typeface="Arial" panose="020B0604020202020204" pitchFamily="34" charset="0"/>
                <a:cs typeface="Arial" panose="020B0604020202020204" pitchFamily="34" charset="0"/>
              </a:rPr>
              <a:t>complicated </a:t>
            </a:r>
            <a:r>
              <a:rPr lang="en-GB" sz="3200" dirty="0" smtClean="0">
                <a:solidFill>
                  <a:schemeClr val="bg1"/>
                </a:solidFill>
                <a:latin typeface="Arial Black" panose="020B0A04020102020204" pitchFamily="34" charset="0"/>
                <a:cs typeface="Arial" panose="020B0604020202020204" pitchFamily="34" charset="0"/>
              </a:rPr>
              <a:t>BROKEN LINKS </a:t>
            </a:r>
            <a:r>
              <a:rPr lang="en-GB" sz="3200" dirty="0" smtClean="0">
                <a:solidFill>
                  <a:schemeClr val="bg1"/>
                </a:solidFill>
                <a:latin typeface="Arial" panose="020B0604020202020204" pitchFamily="34" charset="0"/>
                <a:cs typeface="Arial" panose="020B0604020202020204" pitchFamily="34" charset="0"/>
              </a:rPr>
              <a:t>can’t find anything </a:t>
            </a:r>
            <a:r>
              <a:rPr lang="en-GB" sz="3200" dirty="0" smtClean="0">
                <a:solidFill>
                  <a:schemeClr val="bg1"/>
                </a:solidFill>
                <a:latin typeface="Arial Black" panose="020B0A04020102020204" pitchFamily="34" charset="0"/>
                <a:cs typeface="Arial" panose="020B0604020202020204" pitchFamily="34" charset="0"/>
              </a:rPr>
              <a:t>CLUTTERED</a:t>
            </a:r>
            <a:r>
              <a:rPr lang="en-GB" sz="3200" dirty="0" smtClean="0">
                <a:solidFill>
                  <a:schemeClr val="bg1"/>
                </a:solidFill>
                <a:latin typeface="Arial" panose="020B0604020202020204" pitchFamily="34" charset="0"/>
                <a:cs typeface="Arial" panose="020B0604020202020204" pitchFamily="34" charset="0"/>
              </a:rPr>
              <a:t> </a:t>
            </a:r>
            <a:r>
              <a:rPr lang="en-GB" sz="3200" dirty="0" err="1" smtClean="0">
                <a:solidFill>
                  <a:schemeClr val="bg1"/>
                </a:solidFill>
                <a:latin typeface="Arial" panose="020B0604020202020204" pitchFamily="34" charset="0"/>
                <a:cs typeface="Arial" panose="020B0604020202020204" pitchFamily="34" charset="0"/>
              </a:rPr>
              <a:t>LibGuides</a:t>
            </a:r>
            <a:r>
              <a:rPr lang="en-GB" sz="3200" dirty="0" smtClean="0">
                <a:solidFill>
                  <a:schemeClr val="bg1"/>
                </a:solidFill>
                <a:latin typeface="Arial" panose="020B0604020202020204" pitchFamily="34" charset="0"/>
                <a:cs typeface="Arial" panose="020B0604020202020204" pitchFamily="34" charset="0"/>
              </a:rPr>
              <a:t> is new, isn’t it? </a:t>
            </a:r>
            <a:r>
              <a:rPr lang="en-GB" sz="3200" dirty="0" smtClean="0">
                <a:solidFill>
                  <a:schemeClr val="bg1"/>
                </a:solidFill>
                <a:latin typeface="Arial Black" panose="020B0A04020102020204" pitchFamily="34" charset="0"/>
                <a:cs typeface="Arial" panose="020B0604020202020204" pitchFamily="34" charset="0"/>
              </a:rPr>
              <a:t>WHERE’S THE LANDING PAGE? </a:t>
            </a:r>
            <a:endParaRPr lang="en-GB"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87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753" t="14723" r="3377" b="14904"/>
          <a:stretch/>
        </p:blipFill>
        <p:spPr>
          <a:xfrm>
            <a:off x="213756" y="-11875"/>
            <a:ext cx="11566566" cy="6863938"/>
          </a:xfrm>
          <a:prstGeom prst="rect">
            <a:avLst/>
          </a:prstGeom>
        </p:spPr>
      </p:pic>
    </p:spTree>
    <p:extLst>
      <p:ext uri="{BB962C8B-B14F-4D97-AF65-F5344CB8AC3E}">
        <p14:creationId xmlns:p14="http://schemas.microsoft.com/office/powerpoint/2010/main" val="1069370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5" t="14844" r="2695" b="16449"/>
          <a:stretch/>
        </p:blipFill>
        <p:spPr>
          <a:xfrm>
            <a:off x="0" y="0"/>
            <a:ext cx="12189855" cy="6899564"/>
          </a:xfrm>
          <a:prstGeom prst="rect">
            <a:avLst/>
          </a:prstGeom>
        </p:spPr>
      </p:pic>
    </p:spTree>
    <p:extLst>
      <p:ext uri="{BB962C8B-B14F-4D97-AF65-F5344CB8AC3E}">
        <p14:creationId xmlns:p14="http://schemas.microsoft.com/office/powerpoint/2010/main" val="1690696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3521</TotalTime>
  <Words>1647</Words>
  <Application>Microsoft Office PowerPoint</Application>
  <PresentationFormat>Widescreen</PresentationFormat>
  <Paragraphs>100</Paragraphs>
  <Slides>36</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Worcester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Graham</dc:creator>
  <cp:lastModifiedBy>Ruth Graham</cp:lastModifiedBy>
  <cp:revision>100</cp:revision>
  <dcterms:created xsi:type="dcterms:W3CDTF">2017-11-02T11:38:14Z</dcterms:created>
  <dcterms:modified xsi:type="dcterms:W3CDTF">2017-11-16T10:29:39Z</dcterms:modified>
</cp:coreProperties>
</file>