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69" r:id="rId3"/>
    <p:sldId id="268" r:id="rId4"/>
    <p:sldId id="270" r:id="rId5"/>
    <p:sldId id="271" r:id="rId6"/>
    <p:sldId id="272" r:id="rId7"/>
    <p:sldId id="273" r:id="rId8"/>
    <p:sldId id="274" r:id="rId9"/>
    <p:sldId id="275" r:id="rId10"/>
    <p:sldId id="276" r:id="rId11"/>
    <p:sldId id="277" r:id="rId12"/>
    <p:sldId id="278" r:id="rId13"/>
    <p:sldId id="279" r:id="rId14"/>
    <p:sldId id="280" r:id="rId15"/>
    <p:sldId id="264" r:id="rId16"/>
    <p:sldId id="265" r:id="rId17"/>
    <p:sldId id="260" r:id="rId18"/>
    <p:sldId id="261" r:id="rId19"/>
    <p:sldId id="257" r:id="rId20"/>
    <p:sldId id="259" r:id="rId21"/>
    <p:sldId id="262" r:id="rId22"/>
    <p:sldId id="266" r:id="rId23"/>
    <p:sldId id="263"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4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739548-3248-4BAC-89BD-24CE26D36426}"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GB"/>
        </a:p>
      </dgm:t>
    </dgm:pt>
    <dgm:pt modelId="{F46FFBDD-5843-489E-9A23-043482FBC56C}">
      <dgm:prSet phldrT="[Text]"/>
      <dgm:spPr>
        <a:solidFill>
          <a:schemeClr val="accent3">
            <a:lumMod val="60000"/>
            <a:lumOff val="40000"/>
          </a:schemeClr>
        </a:solidFill>
      </dgm:spPr>
      <dgm:t>
        <a:bodyPr/>
        <a:lstStyle/>
        <a:p>
          <a:r>
            <a:rPr lang="en-GB" dirty="0" smtClean="0">
              <a:solidFill>
                <a:schemeClr val="tx2"/>
              </a:solidFill>
            </a:rPr>
            <a:t>Home domain: </a:t>
          </a:r>
          <a:r>
            <a:rPr lang="en-GB" dirty="0" smtClean="0">
              <a:solidFill>
                <a:srgbClr val="FF0000"/>
              </a:solidFill>
            </a:rPr>
            <a:t>organising the day</a:t>
          </a:r>
          <a:endParaRPr lang="en-GB" dirty="0">
            <a:solidFill>
              <a:srgbClr val="FF0000"/>
            </a:solidFill>
          </a:endParaRPr>
        </a:p>
      </dgm:t>
    </dgm:pt>
    <dgm:pt modelId="{AD4D4FBC-F7E9-4656-BD3E-D7612196C4FA}" type="parTrans" cxnId="{9CF5DFBD-DF93-487D-AF95-8F24BDAFA24C}">
      <dgm:prSet/>
      <dgm:spPr/>
      <dgm:t>
        <a:bodyPr/>
        <a:lstStyle/>
        <a:p>
          <a:endParaRPr lang="en-GB"/>
        </a:p>
      </dgm:t>
    </dgm:pt>
    <dgm:pt modelId="{644DFD17-57E4-42C6-9789-3F69906D3039}" type="sibTrans" cxnId="{9CF5DFBD-DF93-487D-AF95-8F24BDAFA24C}">
      <dgm:prSet/>
      <dgm:spPr/>
      <dgm:t>
        <a:bodyPr/>
        <a:lstStyle/>
        <a:p>
          <a:endParaRPr lang="en-GB"/>
        </a:p>
      </dgm:t>
    </dgm:pt>
    <dgm:pt modelId="{B8D721A1-D7C6-4153-8941-292F95447069}">
      <dgm:prSet phldrT="[Text]"/>
      <dgm:spPr/>
      <dgm:t>
        <a:bodyPr/>
        <a:lstStyle/>
        <a:p>
          <a:r>
            <a:rPr lang="en-GB" b="1" dirty="0" smtClean="0">
              <a:solidFill>
                <a:schemeClr val="tx1"/>
              </a:solidFill>
            </a:rPr>
            <a:t>Alternative domain: </a:t>
          </a:r>
          <a:r>
            <a:rPr lang="en-GB" dirty="0" smtClean="0"/>
            <a:t>support for learning</a:t>
          </a:r>
          <a:endParaRPr lang="en-GB" dirty="0"/>
        </a:p>
      </dgm:t>
    </dgm:pt>
    <dgm:pt modelId="{473AE33F-8C2D-47EC-A05B-40300E41048F}" type="parTrans" cxnId="{02C683D4-214D-436F-88A0-7F8809A4CD1D}">
      <dgm:prSet/>
      <dgm:spPr/>
      <dgm:t>
        <a:bodyPr/>
        <a:lstStyle/>
        <a:p>
          <a:endParaRPr lang="en-GB"/>
        </a:p>
      </dgm:t>
    </dgm:pt>
    <dgm:pt modelId="{143DA84C-4063-427B-AF37-187E109C23B2}" type="sibTrans" cxnId="{02C683D4-214D-436F-88A0-7F8809A4CD1D}">
      <dgm:prSet/>
      <dgm:spPr/>
      <dgm:t>
        <a:bodyPr/>
        <a:lstStyle/>
        <a:p>
          <a:endParaRPr lang="en-GB"/>
        </a:p>
      </dgm:t>
    </dgm:pt>
    <dgm:pt modelId="{173A1C67-9CBC-4A53-A2F0-C50961F37CAC}">
      <dgm:prSet phldrT="[Text]"/>
      <dgm:spPr/>
      <dgm:t>
        <a:bodyPr/>
        <a:lstStyle/>
        <a:p>
          <a:r>
            <a:rPr lang="en-GB" b="1" dirty="0" smtClean="0">
              <a:solidFill>
                <a:schemeClr val="tx1"/>
              </a:solidFill>
            </a:rPr>
            <a:t>Alternative domain: </a:t>
          </a:r>
          <a:r>
            <a:rPr lang="en-GB" dirty="0" smtClean="0"/>
            <a:t>parental involvement</a:t>
          </a:r>
          <a:endParaRPr lang="en-GB" dirty="0"/>
        </a:p>
      </dgm:t>
    </dgm:pt>
    <dgm:pt modelId="{9A28855D-3A65-4B3E-AA62-2BFCF5065FE2}" type="parTrans" cxnId="{32B48779-F4BF-4E65-A161-84680EF276BF}">
      <dgm:prSet/>
      <dgm:spPr/>
      <dgm:t>
        <a:bodyPr/>
        <a:lstStyle/>
        <a:p>
          <a:endParaRPr lang="en-GB"/>
        </a:p>
      </dgm:t>
    </dgm:pt>
    <dgm:pt modelId="{D50AE822-2167-46FD-BE01-6A8A4FF299C8}" type="sibTrans" cxnId="{32B48779-F4BF-4E65-A161-84680EF276BF}">
      <dgm:prSet/>
      <dgm:spPr/>
      <dgm:t>
        <a:bodyPr/>
        <a:lstStyle/>
        <a:p>
          <a:endParaRPr lang="en-GB"/>
        </a:p>
      </dgm:t>
    </dgm:pt>
    <dgm:pt modelId="{C42E75ED-A765-4239-9981-09C2D08D5BE7}">
      <dgm:prSet phldrT="[Text]"/>
      <dgm:spPr/>
      <dgm:t>
        <a:bodyPr/>
        <a:lstStyle/>
        <a:p>
          <a:r>
            <a:rPr lang="en-GB" b="1" dirty="0" smtClean="0">
              <a:solidFill>
                <a:schemeClr val="tx1"/>
              </a:solidFill>
            </a:rPr>
            <a:t>Alternative domain: </a:t>
          </a:r>
          <a:r>
            <a:rPr lang="en-GB" dirty="0" smtClean="0"/>
            <a:t>design</a:t>
          </a:r>
          <a:endParaRPr lang="en-GB" dirty="0"/>
        </a:p>
      </dgm:t>
    </dgm:pt>
    <dgm:pt modelId="{DF9A1FAE-B973-40E2-BC5A-F961722CDBE0}" type="parTrans" cxnId="{5D71F06F-C332-46BA-AFC1-ACD83DD45A4B}">
      <dgm:prSet/>
      <dgm:spPr/>
      <dgm:t>
        <a:bodyPr/>
        <a:lstStyle/>
        <a:p>
          <a:endParaRPr lang="en-GB"/>
        </a:p>
      </dgm:t>
    </dgm:pt>
    <dgm:pt modelId="{F6870ECF-A11B-4D59-BBE8-8BC710DE53A8}" type="sibTrans" cxnId="{5D71F06F-C332-46BA-AFC1-ACD83DD45A4B}">
      <dgm:prSet/>
      <dgm:spPr/>
      <dgm:t>
        <a:bodyPr/>
        <a:lstStyle/>
        <a:p>
          <a:endParaRPr lang="en-GB"/>
        </a:p>
      </dgm:t>
    </dgm:pt>
    <dgm:pt modelId="{8C753A96-4AE7-493E-B21F-2C5AD86DB5BF}">
      <dgm:prSet phldrT="[Text]"/>
      <dgm:spPr/>
      <dgm:t>
        <a:bodyPr/>
        <a:lstStyle/>
        <a:p>
          <a:r>
            <a:rPr lang="en-GB" b="1" dirty="0" smtClean="0">
              <a:solidFill>
                <a:schemeClr val="tx1"/>
              </a:solidFill>
            </a:rPr>
            <a:t>Alternative domain: </a:t>
          </a:r>
          <a:r>
            <a:rPr lang="en-GB" dirty="0" smtClean="0"/>
            <a:t>authority of the teacher</a:t>
          </a:r>
          <a:endParaRPr lang="en-GB" dirty="0"/>
        </a:p>
      </dgm:t>
    </dgm:pt>
    <dgm:pt modelId="{58869B00-1B4A-4363-A4AB-E3B212B05448}" type="parTrans" cxnId="{628EF2B3-0C94-4176-9D19-88C20999A04A}">
      <dgm:prSet/>
      <dgm:spPr/>
      <dgm:t>
        <a:bodyPr/>
        <a:lstStyle/>
        <a:p>
          <a:endParaRPr lang="en-GB"/>
        </a:p>
      </dgm:t>
    </dgm:pt>
    <dgm:pt modelId="{5045C4EF-8EC1-45B4-8726-48ADA16012E0}" type="sibTrans" cxnId="{628EF2B3-0C94-4176-9D19-88C20999A04A}">
      <dgm:prSet/>
      <dgm:spPr/>
      <dgm:t>
        <a:bodyPr/>
        <a:lstStyle/>
        <a:p>
          <a:endParaRPr lang="en-GB"/>
        </a:p>
      </dgm:t>
    </dgm:pt>
    <dgm:pt modelId="{2B41B844-1618-4525-9A13-DB1ACB1D3F0F}" type="pres">
      <dgm:prSet presAssocID="{7E739548-3248-4BAC-89BD-24CE26D36426}" presName="Name0" presStyleCnt="0">
        <dgm:presLayoutVars>
          <dgm:chMax val="1"/>
          <dgm:chPref val="1"/>
          <dgm:dir/>
          <dgm:animOne val="branch"/>
          <dgm:animLvl val="lvl"/>
        </dgm:presLayoutVars>
      </dgm:prSet>
      <dgm:spPr/>
      <dgm:t>
        <a:bodyPr/>
        <a:lstStyle/>
        <a:p>
          <a:endParaRPr lang="en-GB"/>
        </a:p>
      </dgm:t>
    </dgm:pt>
    <dgm:pt modelId="{B11C81D3-A735-4816-A40A-E7F26362AFEC}" type="pres">
      <dgm:prSet presAssocID="{F46FFBDD-5843-489E-9A23-043482FBC56C}" presName="Parent" presStyleLbl="node0" presStyleIdx="0" presStyleCnt="1">
        <dgm:presLayoutVars>
          <dgm:chMax val="6"/>
          <dgm:chPref val="6"/>
        </dgm:presLayoutVars>
      </dgm:prSet>
      <dgm:spPr/>
      <dgm:t>
        <a:bodyPr/>
        <a:lstStyle/>
        <a:p>
          <a:endParaRPr lang="en-GB"/>
        </a:p>
      </dgm:t>
    </dgm:pt>
    <dgm:pt modelId="{D9E52458-F196-4C11-B9BE-F97FF534DE6B}" type="pres">
      <dgm:prSet presAssocID="{B8D721A1-D7C6-4153-8941-292F95447069}" presName="Accent1" presStyleCnt="0"/>
      <dgm:spPr/>
    </dgm:pt>
    <dgm:pt modelId="{3C749D21-4E72-4743-947B-D9635E683002}" type="pres">
      <dgm:prSet presAssocID="{B8D721A1-D7C6-4153-8941-292F95447069}" presName="Accent" presStyleLbl="bgShp" presStyleIdx="0" presStyleCnt="4"/>
      <dgm:spPr/>
    </dgm:pt>
    <dgm:pt modelId="{C1A4329E-53F0-4B61-B8E1-6250253FAFD7}" type="pres">
      <dgm:prSet presAssocID="{B8D721A1-D7C6-4153-8941-292F95447069}" presName="Child1" presStyleLbl="node1" presStyleIdx="0" presStyleCnt="4">
        <dgm:presLayoutVars>
          <dgm:chMax val="0"/>
          <dgm:chPref val="0"/>
          <dgm:bulletEnabled val="1"/>
        </dgm:presLayoutVars>
      </dgm:prSet>
      <dgm:spPr/>
      <dgm:t>
        <a:bodyPr/>
        <a:lstStyle/>
        <a:p>
          <a:endParaRPr lang="en-GB"/>
        </a:p>
      </dgm:t>
    </dgm:pt>
    <dgm:pt modelId="{39732D89-DB84-4416-A4DF-450CDED0E2B8}" type="pres">
      <dgm:prSet presAssocID="{173A1C67-9CBC-4A53-A2F0-C50961F37CAC}" presName="Accent2" presStyleCnt="0"/>
      <dgm:spPr/>
    </dgm:pt>
    <dgm:pt modelId="{70A6C3CB-8A9D-49D9-B420-8397E4FC53E1}" type="pres">
      <dgm:prSet presAssocID="{173A1C67-9CBC-4A53-A2F0-C50961F37CAC}" presName="Accent" presStyleLbl="bgShp" presStyleIdx="1" presStyleCnt="4"/>
      <dgm:spPr/>
    </dgm:pt>
    <dgm:pt modelId="{A94BC3EE-31DB-45A8-9E69-D1FF83C68772}" type="pres">
      <dgm:prSet presAssocID="{173A1C67-9CBC-4A53-A2F0-C50961F37CAC}" presName="Child2" presStyleLbl="node1" presStyleIdx="1" presStyleCnt="4">
        <dgm:presLayoutVars>
          <dgm:chMax val="0"/>
          <dgm:chPref val="0"/>
          <dgm:bulletEnabled val="1"/>
        </dgm:presLayoutVars>
      </dgm:prSet>
      <dgm:spPr/>
      <dgm:t>
        <a:bodyPr/>
        <a:lstStyle/>
        <a:p>
          <a:endParaRPr lang="en-GB"/>
        </a:p>
      </dgm:t>
    </dgm:pt>
    <dgm:pt modelId="{FD5B45B3-3BEB-4537-9D06-E7FEFEB9BE39}" type="pres">
      <dgm:prSet presAssocID="{C42E75ED-A765-4239-9981-09C2D08D5BE7}" presName="Accent3" presStyleCnt="0"/>
      <dgm:spPr/>
    </dgm:pt>
    <dgm:pt modelId="{610FBA48-3B63-4A41-BEF2-27236BDAE7D0}" type="pres">
      <dgm:prSet presAssocID="{C42E75ED-A765-4239-9981-09C2D08D5BE7}" presName="Accent" presStyleLbl="bgShp" presStyleIdx="2" presStyleCnt="4"/>
      <dgm:spPr/>
    </dgm:pt>
    <dgm:pt modelId="{1DC85F8D-4889-4966-B500-464D0D6F6608}" type="pres">
      <dgm:prSet presAssocID="{C42E75ED-A765-4239-9981-09C2D08D5BE7}" presName="Child3" presStyleLbl="node1" presStyleIdx="2" presStyleCnt="4">
        <dgm:presLayoutVars>
          <dgm:chMax val="0"/>
          <dgm:chPref val="0"/>
          <dgm:bulletEnabled val="1"/>
        </dgm:presLayoutVars>
      </dgm:prSet>
      <dgm:spPr/>
      <dgm:t>
        <a:bodyPr/>
        <a:lstStyle/>
        <a:p>
          <a:endParaRPr lang="en-GB"/>
        </a:p>
      </dgm:t>
    </dgm:pt>
    <dgm:pt modelId="{1286026B-1D74-46DE-BE54-5148F4F01FB8}" type="pres">
      <dgm:prSet presAssocID="{8C753A96-4AE7-493E-B21F-2C5AD86DB5BF}" presName="Accent4" presStyleCnt="0"/>
      <dgm:spPr/>
    </dgm:pt>
    <dgm:pt modelId="{D8970F4F-28E4-4D71-8E12-245BC39ED647}" type="pres">
      <dgm:prSet presAssocID="{8C753A96-4AE7-493E-B21F-2C5AD86DB5BF}" presName="Accent" presStyleLbl="bgShp" presStyleIdx="3" presStyleCnt="4"/>
      <dgm:spPr/>
    </dgm:pt>
    <dgm:pt modelId="{0CF26798-7D2B-4F13-8FFD-C129585A1567}" type="pres">
      <dgm:prSet presAssocID="{8C753A96-4AE7-493E-B21F-2C5AD86DB5BF}" presName="Child4" presStyleLbl="node1" presStyleIdx="3" presStyleCnt="4">
        <dgm:presLayoutVars>
          <dgm:chMax val="0"/>
          <dgm:chPref val="0"/>
          <dgm:bulletEnabled val="1"/>
        </dgm:presLayoutVars>
      </dgm:prSet>
      <dgm:spPr/>
      <dgm:t>
        <a:bodyPr/>
        <a:lstStyle/>
        <a:p>
          <a:endParaRPr lang="en-GB"/>
        </a:p>
      </dgm:t>
    </dgm:pt>
  </dgm:ptLst>
  <dgm:cxnLst>
    <dgm:cxn modelId="{76A8C0E2-3E53-4A21-96A9-73F3D85D7F7F}" type="presOf" srcId="{F46FFBDD-5843-489E-9A23-043482FBC56C}" destId="{B11C81D3-A735-4816-A40A-E7F26362AFEC}" srcOrd="0" destOrd="0" presId="urn:microsoft.com/office/officeart/2011/layout/HexagonRadial"/>
    <dgm:cxn modelId="{7949F59C-8C17-46D9-BE47-22030C7EBDAB}" type="presOf" srcId="{8C753A96-4AE7-493E-B21F-2C5AD86DB5BF}" destId="{0CF26798-7D2B-4F13-8FFD-C129585A1567}" srcOrd="0" destOrd="0" presId="urn:microsoft.com/office/officeart/2011/layout/HexagonRadial"/>
    <dgm:cxn modelId="{C49E049A-74D8-4A06-98EE-07E6A5FDFFC3}" type="presOf" srcId="{C42E75ED-A765-4239-9981-09C2D08D5BE7}" destId="{1DC85F8D-4889-4966-B500-464D0D6F6608}" srcOrd="0" destOrd="0" presId="urn:microsoft.com/office/officeart/2011/layout/HexagonRadial"/>
    <dgm:cxn modelId="{5D71F06F-C332-46BA-AFC1-ACD83DD45A4B}" srcId="{F46FFBDD-5843-489E-9A23-043482FBC56C}" destId="{C42E75ED-A765-4239-9981-09C2D08D5BE7}" srcOrd="2" destOrd="0" parTransId="{DF9A1FAE-B973-40E2-BC5A-F961722CDBE0}" sibTransId="{F6870ECF-A11B-4D59-BBE8-8BC710DE53A8}"/>
    <dgm:cxn modelId="{8043F4F1-FC7D-4972-8642-63E0BAFCAF7A}" type="presOf" srcId="{B8D721A1-D7C6-4153-8941-292F95447069}" destId="{C1A4329E-53F0-4B61-B8E1-6250253FAFD7}" srcOrd="0" destOrd="0" presId="urn:microsoft.com/office/officeart/2011/layout/HexagonRadial"/>
    <dgm:cxn modelId="{9CF5DFBD-DF93-487D-AF95-8F24BDAFA24C}" srcId="{7E739548-3248-4BAC-89BD-24CE26D36426}" destId="{F46FFBDD-5843-489E-9A23-043482FBC56C}" srcOrd="0" destOrd="0" parTransId="{AD4D4FBC-F7E9-4656-BD3E-D7612196C4FA}" sibTransId="{644DFD17-57E4-42C6-9789-3F69906D3039}"/>
    <dgm:cxn modelId="{72F925C6-C711-4394-9475-BC9A41052D56}" type="presOf" srcId="{173A1C67-9CBC-4A53-A2F0-C50961F37CAC}" destId="{A94BC3EE-31DB-45A8-9E69-D1FF83C68772}" srcOrd="0" destOrd="0" presId="urn:microsoft.com/office/officeart/2011/layout/HexagonRadial"/>
    <dgm:cxn modelId="{02C683D4-214D-436F-88A0-7F8809A4CD1D}" srcId="{F46FFBDD-5843-489E-9A23-043482FBC56C}" destId="{B8D721A1-D7C6-4153-8941-292F95447069}" srcOrd="0" destOrd="0" parTransId="{473AE33F-8C2D-47EC-A05B-40300E41048F}" sibTransId="{143DA84C-4063-427B-AF37-187E109C23B2}"/>
    <dgm:cxn modelId="{628EF2B3-0C94-4176-9D19-88C20999A04A}" srcId="{F46FFBDD-5843-489E-9A23-043482FBC56C}" destId="{8C753A96-4AE7-493E-B21F-2C5AD86DB5BF}" srcOrd="3" destOrd="0" parTransId="{58869B00-1B4A-4363-A4AB-E3B212B05448}" sibTransId="{5045C4EF-8EC1-45B4-8726-48ADA16012E0}"/>
    <dgm:cxn modelId="{32B48779-F4BF-4E65-A161-84680EF276BF}" srcId="{F46FFBDD-5843-489E-9A23-043482FBC56C}" destId="{173A1C67-9CBC-4A53-A2F0-C50961F37CAC}" srcOrd="1" destOrd="0" parTransId="{9A28855D-3A65-4B3E-AA62-2BFCF5065FE2}" sibTransId="{D50AE822-2167-46FD-BE01-6A8A4FF299C8}"/>
    <dgm:cxn modelId="{23FE3D1E-55CD-418A-A2BF-5BC37E63EF92}" type="presOf" srcId="{7E739548-3248-4BAC-89BD-24CE26D36426}" destId="{2B41B844-1618-4525-9A13-DB1ACB1D3F0F}" srcOrd="0" destOrd="0" presId="urn:microsoft.com/office/officeart/2011/layout/HexagonRadial"/>
    <dgm:cxn modelId="{3D5297C0-C2D7-45C5-9BE3-36E4778D558D}" type="presParOf" srcId="{2B41B844-1618-4525-9A13-DB1ACB1D3F0F}" destId="{B11C81D3-A735-4816-A40A-E7F26362AFEC}" srcOrd="0" destOrd="0" presId="urn:microsoft.com/office/officeart/2011/layout/HexagonRadial"/>
    <dgm:cxn modelId="{E3C7B8D0-8882-4D12-B826-58B04D3F8A3E}" type="presParOf" srcId="{2B41B844-1618-4525-9A13-DB1ACB1D3F0F}" destId="{D9E52458-F196-4C11-B9BE-F97FF534DE6B}" srcOrd="1" destOrd="0" presId="urn:microsoft.com/office/officeart/2011/layout/HexagonRadial"/>
    <dgm:cxn modelId="{54FCB3BE-1BE0-4133-960A-1DCE16174E40}" type="presParOf" srcId="{D9E52458-F196-4C11-B9BE-F97FF534DE6B}" destId="{3C749D21-4E72-4743-947B-D9635E683002}" srcOrd="0" destOrd="0" presId="urn:microsoft.com/office/officeart/2011/layout/HexagonRadial"/>
    <dgm:cxn modelId="{464527B9-AA5B-4335-86D7-6A42C683F364}" type="presParOf" srcId="{2B41B844-1618-4525-9A13-DB1ACB1D3F0F}" destId="{C1A4329E-53F0-4B61-B8E1-6250253FAFD7}" srcOrd="2" destOrd="0" presId="urn:microsoft.com/office/officeart/2011/layout/HexagonRadial"/>
    <dgm:cxn modelId="{F90B63BA-363A-4BDD-B832-F6C4E4B7FBAF}" type="presParOf" srcId="{2B41B844-1618-4525-9A13-DB1ACB1D3F0F}" destId="{39732D89-DB84-4416-A4DF-450CDED0E2B8}" srcOrd="3" destOrd="0" presId="urn:microsoft.com/office/officeart/2011/layout/HexagonRadial"/>
    <dgm:cxn modelId="{5D73C09F-67D3-4352-9A63-2A0F938AFB46}" type="presParOf" srcId="{39732D89-DB84-4416-A4DF-450CDED0E2B8}" destId="{70A6C3CB-8A9D-49D9-B420-8397E4FC53E1}" srcOrd="0" destOrd="0" presId="urn:microsoft.com/office/officeart/2011/layout/HexagonRadial"/>
    <dgm:cxn modelId="{6A6FF9F3-172C-4341-BA65-78F279ED2027}" type="presParOf" srcId="{2B41B844-1618-4525-9A13-DB1ACB1D3F0F}" destId="{A94BC3EE-31DB-45A8-9E69-D1FF83C68772}" srcOrd="4" destOrd="0" presId="urn:microsoft.com/office/officeart/2011/layout/HexagonRadial"/>
    <dgm:cxn modelId="{4B45C2C5-5569-4625-B37E-33CCB519911B}" type="presParOf" srcId="{2B41B844-1618-4525-9A13-DB1ACB1D3F0F}" destId="{FD5B45B3-3BEB-4537-9D06-E7FEFEB9BE39}" srcOrd="5" destOrd="0" presId="urn:microsoft.com/office/officeart/2011/layout/HexagonRadial"/>
    <dgm:cxn modelId="{0BE9E75A-32AE-469C-AF6C-C17241BF32AE}" type="presParOf" srcId="{FD5B45B3-3BEB-4537-9D06-E7FEFEB9BE39}" destId="{610FBA48-3B63-4A41-BEF2-27236BDAE7D0}" srcOrd="0" destOrd="0" presId="urn:microsoft.com/office/officeart/2011/layout/HexagonRadial"/>
    <dgm:cxn modelId="{17436CBC-E1B2-44B8-86EC-53A34B33A906}" type="presParOf" srcId="{2B41B844-1618-4525-9A13-DB1ACB1D3F0F}" destId="{1DC85F8D-4889-4966-B500-464D0D6F6608}" srcOrd="6" destOrd="0" presId="urn:microsoft.com/office/officeart/2011/layout/HexagonRadial"/>
    <dgm:cxn modelId="{F2ED34A5-F9A8-47A3-A987-4D8F76B35844}" type="presParOf" srcId="{2B41B844-1618-4525-9A13-DB1ACB1D3F0F}" destId="{1286026B-1D74-46DE-BE54-5148F4F01FB8}" srcOrd="7" destOrd="0" presId="urn:microsoft.com/office/officeart/2011/layout/HexagonRadial"/>
    <dgm:cxn modelId="{6BDBFA71-A69F-4B18-9FBF-3A8E30627931}" type="presParOf" srcId="{1286026B-1D74-46DE-BE54-5148F4F01FB8}" destId="{D8970F4F-28E4-4D71-8E12-245BC39ED647}" srcOrd="0" destOrd="0" presId="urn:microsoft.com/office/officeart/2011/layout/HexagonRadial"/>
    <dgm:cxn modelId="{EB994810-7546-4764-AE6D-5ED53108C067}" type="presParOf" srcId="{2B41B844-1618-4525-9A13-DB1ACB1D3F0F}" destId="{0CF26798-7D2B-4F13-8FFD-C129585A1567}" srcOrd="8"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739548-3248-4BAC-89BD-24CE26D36426}"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GB"/>
        </a:p>
      </dgm:t>
    </dgm:pt>
    <dgm:pt modelId="{F46FFBDD-5843-489E-9A23-043482FBC56C}">
      <dgm:prSet phldrT="[Text]"/>
      <dgm:spPr>
        <a:solidFill>
          <a:schemeClr val="accent3">
            <a:lumMod val="60000"/>
            <a:lumOff val="40000"/>
          </a:schemeClr>
        </a:solidFill>
      </dgm:spPr>
      <dgm:t>
        <a:bodyPr/>
        <a:lstStyle/>
        <a:p>
          <a:r>
            <a:rPr lang="en-GB" b="1" dirty="0" smtClean="0">
              <a:solidFill>
                <a:schemeClr val="tx2"/>
              </a:solidFill>
            </a:rPr>
            <a:t>Home domain: </a:t>
          </a:r>
          <a:r>
            <a:rPr lang="en-GB" dirty="0" smtClean="0">
              <a:solidFill>
                <a:srgbClr val="FF0000"/>
              </a:solidFill>
            </a:rPr>
            <a:t>organising the day</a:t>
          </a:r>
          <a:endParaRPr lang="en-GB" dirty="0">
            <a:solidFill>
              <a:srgbClr val="FF0000"/>
            </a:solidFill>
          </a:endParaRPr>
        </a:p>
      </dgm:t>
    </dgm:pt>
    <dgm:pt modelId="{AD4D4FBC-F7E9-4656-BD3E-D7612196C4FA}" type="parTrans" cxnId="{9CF5DFBD-DF93-487D-AF95-8F24BDAFA24C}">
      <dgm:prSet/>
      <dgm:spPr/>
      <dgm:t>
        <a:bodyPr/>
        <a:lstStyle/>
        <a:p>
          <a:endParaRPr lang="en-GB"/>
        </a:p>
      </dgm:t>
    </dgm:pt>
    <dgm:pt modelId="{644DFD17-57E4-42C6-9789-3F69906D3039}" type="sibTrans" cxnId="{9CF5DFBD-DF93-487D-AF95-8F24BDAFA24C}">
      <dgm:prSet/>
      <dgm:spPr/>
      <dgm:t>
        <a:bodyPr/>
        <a:lstStyle/>
        <a:p>
          <a:endParaRPr lang="en-GB"/>
        </a:p>
      </dgm:t>
    </dgm:pt>
    <dgm:pt modelId="{B8D721A1-D7C6-4153-8941-292F95447069}">
      <dgm:prSet phldrT="[Text]"/>
      <dgm:spPr/>
      <dgm:t>
        <a:bodyPr/>
        <a:lstStyle/>
        <a:p>
          <a:r>
            <a:rPr lang="en-GB" b="1" dirty="0" smtClean="0">
              <a:solidFill>
                <a:schemeClr val="tx1"/>
              </a:solidFill>
            </a:rPr>
            <a:t>Alternative domain: </a:t>
          </a:r>
          <a:r>
            <a:rPr lang="en-GB" dirty="0" smtClean="0">
              <a:solidFill>
                <a:schemeClr val="bg1"/>
              </a:solidFill>
            </a:rPr>
            <a:t>support for learning</a:t>
          </a:r>
          <a:endParaRPr lang="en-GB" dirty="0">
            <a:solidFill>
              <a:schemeClr val="bg1"/>
            </a:solidFill>
          </a:endParaRPr>
        </a:p>
      </dgm:t>
    </dgm:pt>
    <dgm:pt modelId="{473AE33F-8C2D-47EC-A05B-40300E41048F}" type="parTrans" cxnId="{02C683D4-214D-436F-88A0-7F8809A4CD1D}">
      <dgm:prSet/>
      <dgm:spPr/>
      <dgm:t>
        <a:bodyPr/>
        <a:lstStyle/>
        <a:p>
          <a:endParaRPr lang="en-GB"/>
        </a:p>
      </dgm:t>
    </dgm:pt>
    <dgm:pt modelId="{143DA84C-4063-427B-AF37-187E109C23B2}" type="sibTrans" cxnId="{02C683D4-214D-436F-88A0-7F8809A4CD1D}">
      <dgm:prSet/>
      <dgm:spPr/>
      <dgm:t>
        <a:bodyPr/>
        <a:lstStyle/>
        <a:p>
          <a:endParaRPr lang="en-GB"/>
        </a:p>
      </dgm:t>
    </dgm:pt>
    <dgm:pt modelId="{173A1C67-9CBC-4A53-A2F0-C50961F37CAC}">
      <dgm:prSet phldrT="[Text]"/>
      <dgm:spPr/>
      <dgm:t>
        <a:bodyPr/>
        <a:lstStyle/>
        <a:p>
          <a:r>
            <a:rPr lang="en-GB" b="1" dirty="0" smtClean="0">
              <a:solidFill>
                <a:schemeClr val="tx1"/>
              </a:solidFill>
            </a:rPr>
            <a:t>Alternative domain: </a:t>
          </a:r>
          <a:r>
            <a:rPr lang="en-GB" dirty="0" smtClean="0"/>
            <a:t>parental involvement</a:t>
          </a:r>
          <a:endParaRPr lang="en-GB" dirty="0"/>
        </a:p>
      </dgm:t>
    </dgm:pt>
    <dgm:pt modelId="{9A28855D-3A65-4B3E-AA62-2BFCF5065FE2}" type="parTrans" cxnId="{32B48779-F4BF-4E65-A161-84680EF276BF}">
      <dgm:prSet/>
      <dgm:spPr/>
      <dgm:t>
        <a:bodyPr/>
        <a:lstStyle/>
        <a:p>
          <a:endParaRPr lang="en-GB"/>
        </a:p>
      </dgm:t>
    </dgm:pt>
    <dgm:pt modelId="{D50AE822-2167-46FD-BE01-6A8A4FF299C8}" type="sibTrans" cxnId="{32B48779-F4BF-4E65-A161-84680EF276BF}">
      <dgm:prSet/>
      <dgm:spPr/>
      <dgm:t>
        <a:bodyPr/>
        <a:lstStyle/>
        <a:p>
          <a:endParaRPr lang="en-GB"/>
        </a:p>
      </dgm:t>
    </dgm:pt>
    <dgm:pt modelId="{C42E75ED-A765-4239-9981-09C2D08D5BE7}">
      <dgm:prSet phldrT="[Text]"/>
      <dgm:spPr/>
      <dgm:t>
        <a:bodyPr/>
        <a:lstStyle/>
        <a:p>
          <a:r>
            <a:rPr lang="en-GB" b="1" dirty="0" smtClean="0">
              <a:solidFill>
                <a:schemeClr val="tx1"/>
              </a:solidFill>
            </a:rPr>
            <a:t>Alternative domain: </a:t>
          </a:r>
          <a:r>
            <a:rPr lang="en-GB" dirty="0" smtClean="0"/>
            <a:t>design</a:t>
          </a:r>
          <a:endParaRPr lang="en-GB" dirty="0"/>
        </a:p>
      </dgm:t>
    </dgm:pt>
    <dgm:pt modelId="{DF9A1FAE-B973-40E2-BC5A-F961722CDBE0}" type="parTrans" cxnId="{5D71F06F-C332-46BA-AFC1-ACD83DD45A4B}">
      <dgm:prSet/>
      <dgm:spPr/>
      <dgm:t>
        <a:bodyPr/>
        <a:lstStyle/>
        <a:p>
          <a:endParaRPr lang="en-GB"/>
        </a:p>
      </dgm:t>
    </dgm:pt>
    <dgm:pt modelId="{F6870ECF-A11B-4D59-BBE8-8BC710DE53A8}" type="sibTrans" cxnId="{5D71F06F-C332-46BA-AFC1-ACD83DD45A4B}">
      <dgm:prSet/>
      <dgm:spPr/>
      <dgm:t>
        <a:bodyPr/>
        <a:lstStyle/>
        <a:p>
          <a:endParaRPr lang="en-GB"/>
        </a:p>
      </dgm:t>
    </dgm:pt>
    <dgm:pt modelId="{8C753A96-4AE7-493E-B21F-2C5AD86DB5BF}">
      <dgm:prSet phldrT="[Text]"/>
      <dgm:spPr/>
      <dgm:t>
        <a:bodyPr/>
        <a:lstStyle/>
        <a:p>
          <a:r>
            <a:rPr lang="en-GB" b="1" dirty="0" smtClean="0">
              <a:solidFill>
                <a:schemeClr val="tx1"/>
              </a:solidFill>
            </a:rPr>
            <a:t>Alternative domain: </a:t>
          </a:r>
          <a:r>
            <a:rPr lang="en-GB" dirty="0" smtClean="0"/>
            <a:t>authority of the teacher</a:t>
          </a:r>
          <a:endParaRPr lang="en-GB" dirty="0"/>
        </a:p>
      </dgm:t>
    </dgm:pt>
    <dgm:pt modelId="{58869B00-1B4A-4363-A4AB-E3B212B05448}" type="parTrans" cxnId="{628EF2B3-0C94-4176-9D19-88C20999A04A}">
      <dgm:prSet/>
      <dgm:spPr/>
      <dgm:t>
        <a:bodyPr/>
        <a:lstStyle/>
        <a:p>
          <a:endParaRPr lang="en-GB"/>
        </a:p>
      </dgm:t>
    </dgm:pt>
    <dgm:pt modelId="{5045C4EF-8EC1-45B4-8726-48ADA16012E0}" type="sibTrans" cxnId="{628EF2B3-0C94-4176-9D19-88C20999A04A}">
      <dgm:prSet/>
      <dgm:spPr/>
      <dgm:t>
        <a:bodyPr/>
        <a:lstStyle/>
        <a:p>
          <a:endParaRPr lang="en-GB"/>
        </a:p>
      </dgm:t>
    </dgm:pt>
    <dgm:pt modelId="{2B41B844-1618-4525-9A13-DB1ACB1D3F0F}" type="pres">
      <dgm:prSet presAssocID="{7E739548-3248-4BAC-89BD-24CE26D36426}" presName="Name0" presStyleCnt="0">
        <dgm:presLayoutVars>
          <dgm:chMax val="1"/>
          <dgm:chPref val="1"/>
          <dgm:dir/>
          <dgm:animOne val="branch"/>
          <dgm:animLvl val="lvl"/>
        </dgm:presLayoutVars>
      </dgm:prSet>
      <dgm:spPr/>
      <dgm:t>
        <a:bodyPr/>
        <a:lstStyle/>
        <a:p>
          <a:endParaRPr lang="en-GB"/>
        </a:p>
      </dgm:t>
    </dgm:pt>
    <dgm:pt modelId="{B11C81D3-A735-4816-A40A-E7F26362AFEC}" type="pres">
      <dgm:prSet presAssocID="{F46FFBDD-5843-489E-9A23-043482FBC56C}" presName="Parent" presStyleLbl="node0" presStyleIdx="0" presStyleCnt="1">
        <dgm:presLayoutVars>
          <dgm:chMax val="6"/>
          <dgm:chPref val="6"/>
        </dgm:presLayoutVars>
      </dgm:prSet>
      <dgm:spPr/>
      <dgm:t>
        <a:bodyPr/>
        <a:lstStyle/>
        <a:p>
          <a:endParaRPr lang="en-GB"/>
        </a:p>
      </dgm:t>
    </dgm:pt>
    <dgm:pt modelId="{D9E52458-F196-4C11-B9BE-F97FF534DE6B}" type="pres">
      <dgm:prSet presAssocID="{B8D721A1-D7C6-4153-8941-292F95447069}" presName="Accent1" presStyleCnt="0"/>
      <dgm:spPr/>
    </dgm:pt>
    <dgm:pt modelId="{3C749D21-4E72-4743-947B-D9635E683002}" type="pres">
      <dgm:prSet presAssocID="{B8D721A1-D7C6-4153-8941-292F95447069}" presName="Accent" presStyleLbl="bgShp" presStyleIdx="0" presStyleCnt="4"/>
      <dgm:spPr/>
    </dgm:pt>
    <dgm:pt modelId="{C1A4329E-53F0-4B61-B8E1-6250253FAFD7}" type="pres">
      <dgm:prSet presAssocID="{B8D721A1-D7C6-4153-8941-292F95447069}" presName="Child1" presStyleLbl="node1" presStyleIdx="0" presStyleCnt="4">
        <dgm:presLayoutVars>
          <dgm:chMax val="0"/>
          <dgm:chPref val="0"/>
          <dgm:bulletEnabled val="1"/>
        </dgm:presLayoutVars>
      </dgm:prSet>
      <dgm:spPr/>
      <dgm:t>
        <a:bodyPr/>
        <a:lstStyle/>
        <a:p>
          <a:endParaRPr lang="en-GB"/>
        </a:p>
      </dgm:t>
    </dgm:pt>
    <dgm:pt modelId="{39732D89-DB84-4416-A4DF-450CDED0E2B8}" type="pres">
      <dgm:prSet presAssocID="{173A1C67-9CBC-4A53-A2F0-C50961F37CAC}" presName="Accent2" presStyleCnt="0"/>
      <dgm:spPr/>
    </dgm:pt>
    <dgm:pt modelId="{70A6C3CB-8A9D-49D9-B420-8397E4FC53E1}" type="pres">
      <dgm:prSet presAssocID="{173A1C67-9CBC-4A53-A2F0-C50961F37CAC}" presName="Accent" presStyleLbl="bgShp" presStyleIdx="1" presStyleCnt="4"/>
      <dgm:spPr/>
    </dgm:pt>
    <dgm:pt modelId="{A94BC3EE-31DB-45A8-9E69-D1FF83C68772}" type="pres">
      <dgm:prSet presAssocID="{173A1C67-9CBC-4A53-A2F0-C50961F37CAC}" presName="Child2" presStyleLbl="node1" presStyleIdx="1" presStyleCnt="4">
        <dgm:presLayoutVars>
          <dgm:chMax val="0"/>
          <dgm:chPref val="0"/>
          <dgm:bulletEnabled val="1"/>
        </dgm:presLayoutVars>
      </dgm:prSet>
      <dgm:spPr/>
      <dgm:t>
        <a:bodyPr/>
        <a:lstStyle/>
        <a:p>
          <a:endParaRPr lang="en-GB"/>
        </a:p>
      </dgm:t>
    </dgm:pt>
    <dgm:pt modelId="{FD5B45B3-3BEB-4537-9D06-E7FEFEB9BE39}" type="pres">
      <dgm:prSet presAssocID="{C42E75ED-A765-4239-9981-09C2D08D5BE7}" presName="Accent3" presStyleCnt="0"/>
      <dgm:spPr/>
    </dgm:pt>
    <dgm:pt modelId="{610FBA48-3B63-4A41-BEF2-27236BDAE7D0}" type="pres">
      <dgm:prSet presAssocID="{C42E75ED-A765-4239-9981-09C2D08D5BE7}" presName="Accent" presStyleLbl="bgShp" presStyleIdx="2" presStyleCnt="4"/>
      <dgm:spPr/>
    </dgm:pt>
    <dgm:pt modelId="{1DC85F8D-4889-4966-B500-464D0D6F6608}" type="pres">
      <dgm:prSet presAssocID="{C42E75ED-A765-4239-9981-09C2D08D5BE7}" presName="Child3" presStyleLbl="node1" presStyleIdx="2" presStyleCnt="4">
        <dgm:presLayoutVars>
          <dgm:chMax val="0"/>
          <dgm:chPref val="0"/>
          <dgm:bulletEnabled val="1"/>
        </dgm:presLayoutVars>
      </dgm:prSet>
      <dgm:spPr/>
      <dgm:t>
        <a:bodyPr/>
        <a:lstStyle/>
        <a:p>
          <a:endParaRPr lang="en-GB"/>
        </a:p>
      </dgm:t>
    </dgm:pt>
    <dgm:pt modelId="{1286026B-1D74-46DE-BE54-5148F4F01FB8}" type="pres">
      <dgm:prSet presAssocID="{8C753A96-4AE7-493E-B21F-2C5AD86DB5BF}" presName="Accent4" presStyleCnt="0"/>
      <dgm:spPr/>
    </dgm:pt>
    <dgm:pt modelId="{D8970F4F-28E4-4D71-8E12-245BC39ED647}" type="pres">
      <dgm:prSet presAssocID="{8C753A96-4AE7-493E-B21F-2C5AD86DB5BF}" presName="Accent" presStyleLbl="bgShp" presStyleIdx="3" presStyleCnt="4"/>
      <dgm:spPr/>
    </dgm:pt>
    <dgm:pt modelId="{0CF26798-7D2B-4F13-8FFD-C129585A1567}" type="pres">
      <dgm:prSet presAssocID="{8C753A96-4AE7-493E-B21F-2C5AD86DB5BF}" presName="Child4" presStyleLbl="node1" presStyleIdx="3" presStyleCnt="4">
        <dgm:presLayoutVars>
          <dgm:chMax val="0"/>
          <dgm:chPref val="0"/>
          <dgm:bulletEnabled val="1"/>
        </dgm:presLayoutVars>
      </dgm:prSet>
      <dgm:spPr/>
      <dgm:t>
        <a:bodyPr/>
        <a:lstStyle/>
        <a:p>
          <a:endParaRPr lang="en-GB"/>
        </a:p>
      </dgm:t>
    </dgm:pt>
  </dgm:ptLst>
  <dgm:cxnLst>
    <dgm:cxn modelId="{E7D0027B-6C5E-4938-93AF-7E0B0A483DB1}" type="presOf" srcId="{8C753A96-4AE7-493E-B21F-2C5AD86DB5BF}" destId="{0CF26798-7D2B-4F13-8FFD-C129585A1567}" srcOrd="0" destOrd="0" presId="urn:microsoft.com/office/officeart/2011/layout/HexagonRadial"/>
    <dgm:cxn modelId="{50407649-747F-404B-84F6-58C0AB9C587C}" type="presOf" srcId="{7E739548-3248-4BAC-89BD-24CE26D36426}" destId="{2B41B844-1618-4525-9A13-DB1ACB1D3F0F}" srcOrd="0" destOrd="0" presId="urn:microsoft.com/office/officeart/2011/layout/HexagonRadial"/>
    <dgm:cxn modelId="{5BE298E3-21A4-4326-B0D1-F9844B93C3CF}" type="presOf" srcId="{B8D721A1-D7C6-4153-8941-292F95447069}" destId="{C1A4329E-53F0-4B61-B8E1-6250253FAFD7}" srcOrd="0" destOrd="0" presId="urn:microsoft.com/office/officeart/2011/layout/HexagonRadial"/>
    <dgm:cxn modelId="{48A05047-956C-47F4-B4E9-F1AEE00F2918}" type="presOf" srcId="{C42E75ED-A765-4239-9981-09C2D08D5BE7}" destId="{1DC85F8D-4889-4966-B500-464D0D6F6608}" srcOrd="0" destOrd="0" presId="urn:microsoft.com/office/officeart/2011/layout/HexagonRadial"/>
    <dgm:cxn modelId="{4B914D70-4B2A-406D-8011-46DE3F5E2F73}" type="presOf" srcId="{173A1C67-9CBC-4A53-A2F0-C50961F37CAC}" destId="{A94BC3EE-31DB-45A8-9E69-D1FF83C68772}" srcOrd="0" destOrd="0" presId="urn:microsoft.com/office/officeart/2011/layout/HexagonRadial"/>
    <dgm:cxn modelId="{5D71F06F-C332-46BA-AFC1-ACD83DD45A4B}" srcId="{F46FFBDD-5843-489E-9A23-043482FBC56C}" destId="{C42E75ED-A765-4239-9981-09C2D08D5BE7}" srcOrd="2" destOrd="0" parTransId="{DF9A1FAE-B973-40E2-BC5A-F961722CDBE0}" sibTransId="{F6870ECF-A11B-4D59-BBE8-8BC710DE53A8}"/>
    <dgm:cxn modelId="{F0FD748E-7626-441D-BDE3-2C060563394B}" type="presOf" srcId="{F46FFBDD-5843-489E-9A23-043482FBC56C}" destId="{B11C81D3-A735-4816-A40A-E7F26362AFEC}" srcOrd="0" destOrd="0" presId="urn:microsoft.com/office/officeart/2011/layout/HexagonRadial"/>
    <dgm:cxn modelId="{9CF5DFBD-DF93-487D-AF95-8F24BDAFA24C}" srcId="{7E739548-3248-4BAC-89BD-24CE26D36426}" destId="{F46FFBDD-5843-489E-9A23-043482FBC56C}" srcOrd="0" destOrd="0" parTransId="{AD4D4FBC-F7E9-4656-BD3E-D7612196C4FA}" sibTransId="{644DFD17-57E4-42C6-9789-3F69906D3039}"/>
    <dgm:cxn modelId="{628EF2B3-0C94-4176-9D19-88C20999A04A}" srcId="{F46FFBDD-5843-489E-9A23-043482FBC56C}" destId="{8C753A96-4AE7-493E-B21F-2C5AD86DB5BF}" srcOrd="3" destOrd="0" parTransId="{58869B00-1B4A-4363-A4AB-E3B212B05448}" sibTransId="{5045C4EF-8EC1-45B4-8726-48ADA16012E0}"/>
    <dgm:cxn modelId="{02C683D4-214D-436F-88A0-7F8809A4CD1D}" srcId="{F46FFBDD-5843-489E-9A23-043482FBC56C}" destId="{B8D721A1-D7C6-4153-8941-292F95447069}" srcOrd="0" destOrd="0" parTransId="{473AE33F-8C2D-47EC-A05B-40300E41048F}" sibTransId="{143DA84C-4063-427B-AF37-187E109C23B2}"/>
    <dgm:cxn modelId="{32B48779-F4BF-4E65-A161-84680EF276BF}" srcId="{F46FFBDD-5843-489E-9A23-043482FBC56C}" destId="{173A1C67-9CBC-4A53-A2F0-C50961F37CAC}" srcOrd="1" destOrd="0" parTransId="{9A28855D-3A65-4B3E-AA62-2BFCF5065FE2}" sibTransId="{D50AE822-2167-46FD-BE01-6A8A4FF299C8}"/>
    <dgm:cxn modelId="{21FC29CE-69F9-42C4-8700-15B15D548CA9}" type="presParOf" srcId="{2B41B844-1618-4525-9A13-DB1ACB1D3F0F}" destId="{B11C81D3-A735-4816-A40A-E7F26362AFEC}" srcOrd="0" destOrd="0" presId="urn:microsoft.com/office/officeart/2011/layout/HexagonRadial"/>
    <dgm:cxn modelId="{C9641899-9473-473D-9419-493197F9CF1B}" type="presParOf" srcId="{2B41B844-1618-4525-9A13-DB1ACB1D3F0F}" destId="{D9E52458-F196-4C11-B9BE-F97FF534DE6B}" srcOrd="1" destOrd="0" presId="urn:microsoft.com/office/officeart/2011/layout/HexagonRadial"/>
    <dgm:cxn modelId="{20978E39-160A-4529-ACE0-1B18EF5DBD6E}" type="presParOf" srcId="{D9E52458-F196-4C11-B9BE-F97FF534DE6B}" destId="{3C749D21-4E72-4743-947B-D9635E683002}" srcOrd="0" destOrd="0" presId="urn:microsoft.com/office/officeart/2011/layout/HexagonRadial"/>
    <dgm:cxn modelId="{66D7E904-C0C5-49B5-B6B5-C6417101CDBB}" type="presParOf" srcId="{2B41B844-1618-4525-9A13-DB1ACB1D3F0F}" destId="{C1A4329E-53F0-4B61-B8E1-6250253FAFD7}" srcOrd="2" destOrd="0" presId="urn:microsoft.com/office/officeart/2011/layout/HexagonRadial"/>
    <dgm:cxn modelId="{D71E1B56-0D4C-4199-90CD-FE2C5A92C213}" type="presParOf" srcId="{2B41B844-1618-4525-9A13-DB1ACB1D3F0F}" destId="{39732D89-DB84-4416-A4DF-450CDED0E2B8}" srcOrd="3" destOrd="0" presId="urn:microsoft.com/office/officeart/2011/layout/HexagonRadial"/>
    <dgm:cxn modelId="{65CFA81D-4D2E-4D6C-A162-DA8C508BD270}" type="presParOf" srcId="{39732D89-DB84-4416-A4DF-450CDED0E2B8}" destId="{70A6C3CB-8A9D-49D9-B420-8397E4FC53E1}" srcOrd="0" destOrd="0" presId="urn:microsoft.com/office/officeart/2011/layout/HexagonRadial"/>
    <dgm:cxn modelId="{583B460E-1A91-4DA9-B1BD-4DB815265147}" type="presParOf" srcId="{2B41B844-1618-4525-9A13-DB1ACB1D3F0F}" destId="{A94BC3EE-31DB-45A8-9E69-D1FF83C68772}" srcOrd="4" destOrd="0" presId="urn:microsoft.com/office/officeart/2011/layout/HexagonRadial"/>
    <dgm:cxn modelId="{510D8C93-E497-4F73-A74A-7613EC2878F9}" type="presParOf" srcId="{2B41B844-1618-4525-9A13-DB1ACB1D3F0F}" destId="{FD5B45B3-3BEB-4537-9D06-E7FEFEB9BE39}" srcOrd="5" destOrd="0" presId="urn:microsoft.com/office/officeart/2011/layout/HexagonRadial"/>
    <dgm:cxn modelId="{44DFB123-F433-4A12-BAF0-8FDAB0E63A09}" type="presParOf" srcId="{FD5B45B3-3BEB-4537-9D06-E7FEFEB9BE39}" destId="{610FBA48-3B63-4A41-BEF2-27236BDAE7D0}" srcOrd="0" destOrd="0" presId="urn:microsoft.com/office/officeart/2011/layout/HexagonRadial"/>
    <dgm:cxn modelId="{272C3F4D-CC4D-478C-8160-FA4BDA84C23B}" type="presParOf" srcId="{2B41B844-1618-4525-9A13-DB1ACB1D3F0F}" destId="{1DC85F8D-4889-4966-B500-464D0D6F6608}" srcOrd="6" destOrd="0" presId="urn:microsoft.com/office/officeart/2011/layout/HexagonRadial"/>
    <dgm:cxn modelId="{D1892F46-4207-4124-8AA1-7AA67F95C504}" type="presParOf" srcId="{2B41B844-1618-4525-9A13-DB1ACB1D3F0F}" destId="{1286026B-1D74-46DE-BE54-5148F4F01FB8}" srcOrd="7" destOrd="0" presId="urn:microsoft.com/office/officeart/2011/layout/HexagonRadial"/>
    <dgm:cxn modelId="{DBC5E9E4-CE0D-4B51-B45C-2FC293739144}" type="presParOf" srcId="{1286026B-1D74-46DE-BE54-5148F4F01FB8}" destId="{D8970F4F-28E4-4D71-8E12-245BC39ED647}" srcOrd="0" destOrd="0" presId="urn:microsoft.com/office/officeart/2011/layout/HexagonRadial"/>
    <dgm:cxn modelId="{A288BD02-A8CE-469C-8F07-6DAF6AA65618}" type="presParOf" srcId="{2B41B844-1618-4525-9A13-DB1ACB1D3F0F}" destId="{0CF26798-7D2B-4F13-8FFD-C129585A1567}" srcOrd="8"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867B7-C1B1-429F-9749-5A1261E3942D}" type="datetimeFigureOut">
              <a:rPr lang="en-GB" smtClean="0"/>
              <a:t>26/06/2015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075011-1F1A-4D62-ACA5-5469A0A94530}" type="slidenum">
              <a:rPr lang="en-GB" smtClean="0"/>
              <a:t>‹#›</a:t>
            </a:fld>
            <a:endParaRPr lang="en-GB"/>
          </a:p>
        </p:txBody>
      </p:sp>
    </p:spTree>
    <p:extLst>
      <p:ext uri="{BB962C8B-B14F-4D97-AF65-F5344CB8AC3E}">
        <p14:creationId xmlns:p14="http://schemas.microsoft.com/office/powerpoint/2010/main" val="54710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1/ I didn’t notice the coats and bags until these were pointed out to me</a:t>
            </a:r>
          </a:p>
          <a:p>
            <a:pPr eaLnBrk="1" hangingPunct="1">
              <a:spcBef>
                <a:spcPct val="0"/>
              </a:spcBef>
            </a:pPr>
            <a:r>
              <a:rPr lang="en-GB" smtClean="0"/>
              <a:t>2/ The student teacher was unaware of the pictorial timeline/timetable. When attention was focused on it she explained, not very convincingly, that there was no room at the front of the class so it had to go there!</a:t>
            </a:r>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7F2FD8F9-0C0E-4E6D-BF2C-A61DDD09B95C}" type="slidenum">
              <a:rPr lang="en-GB" smtClean="0">
                <a:latin typeface="Calibri" pitchFamily="34" charset="0"/>
              </a:rPr>
              <a:pPr fontAlgn="base">
                <a:spcBef>
                  <a:spcPct val="0"/>
                </a:spcBef>
                <a:spcAft>
                  <a:spcPct val="0"/>
                </a:spcAft>
                <a:defRPr/>
              </a:pPr>
              <a:t>9</a:t>
            </a:fld>
            <a:endParaRPr lang="en-GB"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 - Size of timeline may suggest the rigidity of the organisation of the day  and the power of the teacher when changing what happens</a:t>
            </a:r>
          </a:p>
          <a:p>
            <a:r>
              <a:rPr lang="en-GB" sz="1200" dirty="0" smtClean="0"/>
              <a:t>during the day</a:t>
            </a:r>
          </a:p>
          <a:p>
            <a:r>
              <a:rPr lang="en-GB" sz="1200" dirty="0" smtClean="0"/>
              <a:t> - The nature of the images may suggest: the character  of the activity </a:t>
            </a:r>
            <a:endParaRPr lang="en-GB" dirty="0"/>
          </a:p>
        </p:txBody>
      </p:sp>
      <p:sp>
        <p:nvSpPr>
          <p:cNvPr id="4" name="Slide Number Placeholder 3"/>
          <p:cNvSpPr>
            <a:spLocks noGrp="1"/>
          </p:cNvSpPr>
          <p:nvPr>
            <p:ph type="sldNum" sz="quarter" idx="10"/>
          </p:nvPr>
        </p:nvSpPr>
        <p:spPr/>
        <p:txBody>
          <a:bodyPr/>
          <a:lstStyle/>
          <a:p>
            <a:fld id="{D30AD517-88A8-41A0-A3B8-634B6B6563EC}" type="slidenum">
              <a:rPr lang="en-GB" smtClean="0"/>
              <a:t>10</a:t>
            </a:fld>
            <a:endParaRPr lang="en-GB"/>
          </a:p>
        </p:txBody>
      </p:sp>
    </p:spTree>
    <p:extLst>
      <p:ext uri="{BB962C8B-B14F-4D97-AF65-F5344CB8AC3E}">
        <p14:creationId xmlns:p14="http://schemas.microsoft.com/office/powerpoint/2010/main" val="1728266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a:t>
            </a:r>
            <a:r>
              <a:rPr lang="en-GB" baseline="0" dirty="0" smtClean="0"/>
              <a:t>: constructivist perspective on classroom displays as resources </a:t>
            </a:r>
            <a:r>
              <a:rPr lang="en-GB" baseline="0" smtClean="0"/>
              <a:t>for learning</a:t>
            </a:r>
            <a:endParaRPr lang="en-GB"/>
          </a:p>
        </p:txBody>
      </p:sp>
      <p:sp>
        <p:nvSpPr>
          <p:cNvPr id="4" name="Slide Number Placeholder 3"/>
          <p:cNvSpPr>
            <a:spLocks noGrp="1"/>
          </p:cNvSpPr>
          <p:nvPr>
            <p:ph type="sldNum" sz="quarter" idx="10"/>
          </p:nvPr>
        </p:nvSpPr>
        <p:spPr/>
        <p:txBody>
          <a:bodyPr/>
          <a:lstStyle/>
          <a:p>
            <a:fld id="{D30AD517-88A8-41A0-A3B8-634B6B6563EC}" type="slidenum">
              <a:rPr lang="en-GB" smtClean="0"/>
              <a:t>13</a:t>
            </a:fld>
            <a:endParaRPr lang="en-GB"/>
          </a:p>
        </p:txBody>
      </p:sp>
    </p:spTree>
    <p:extLst>
      <p:ext uri="{BB962C8B-B14F-4D97-AF65-F5344CB8AC3E}">
        <p14:creationId xmlns:p14="http://schemas.microsoft.com/office/powerpoint/2010/main" val="2576357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Harman, G. (2008) Zeroing in on Evocative Objects. </a:t>
            </a:r>
            <a:r>
              <a:rPr lang="en-GB" sz="1200" i="1" kern="1200" dirty="0" smtClean="0">
                <a:solidFill>
                  <a:schemeClr val="tx1"/>
                </a:solidFill>
                <a:effectLst/>
                <a:latin typeface="+mn-lt"/>
                <a:ea typeface="+mn-ea"/>
                <a:cs typeface="+mn-cs"/>
              </a:rPr>
              <a:t>Human Studies,</a:t>
            </a:r>
            <a:r>
              <a:rPr lang="en-GB" sz="1200" kern="1200" dirty="0" smtClean="0">
                <a:solidFill>
                  <a:schemeClr val="tx1"/>
                </a:solidFill>
                <a:effectLst/>
                <a:latin typeface="+mn-lt"/>
                <a:ea typeface="+mn-ea"/>
                <a:cs typeface="+mn-cs"/>
              </a:rPr>
              <a:t> 31</a:t>
            </a:r>
            <a:r>
              <a:rPr lang="en-GB" sz="1200" b="1"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443-457.</a:t>
            </a:r>
          </a:p>
          <a:p>
            <a:endParaRPr lang="en-GB" dirty="0"/>
          </a:p>
        </p:txBody>
      </p:sp>
      <p:sp>
        <p:nvSpPr>
          <p:cNvPr id="4" name="Slide Number Placeholder 3"/>
          <p:cNvSpPr>
            <a:spLocks noGrp="1"/>
          </p:cNvSpPr>
          <p:nvPr>
            <p:ph type="sldNum" sz="quarter" idx="10"/>
          </p:nvPr>
        </p:nvSpPr>
        <p:spPr/>
        <p:txBody>
          <a:bodyPr/>
          <a:lstStyle/>
          <a:p>
            <a:fld id="{DA075011-1F1A-4D62-ACA5-5469A0A94530}" type="slidenum">
              <a:rPr lang="en-GB" smtClean="0"/>
              <a:t>19</a:t>
            </a:fld>
            <a:endParaRPr lang="en-GB"/>
          </a:p>
        </p:txBody>
      </p:sp>
    </p:spTree>
    <p:extLst>
      <p:ext uri="{BB962C8B-B14F-4D97-AF65-F5344CB8AC3E}">
        <p14:creationId xmlns:p14="http://schemas.microsoft.com/office/powerpoint/2010/main" val="2592537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245E94-59B4-4C48-AAF8-7370256E6477}"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45E94-59B4-4C48-AAF8-7370256E6477}"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45E94-59B4-4C48-AAF8-7370256E6477}"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45E94-59B4-4C48-AAF8-7370256E6477}"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45E94-59B4-4C48-AAF8-7370256E6477}"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245E94-59B4-4C48-AAF8-7370256E6477}" type="datetimeFigureOut">
              <a:rPr lang="en-GB" smtClean="0"/>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245E94-59B4-4C48-AAF8-7370256E6477}" type="datetimeFigureOut">
              <a:rPr lang="en-GB" smtClean="0"/>
              <a:t>26/06/2015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245E94-59B4-4C48-AAF8-7370256E6477}" type="datetimeFigureOut">
              <a:rPr lang="en-GB" smtClean="0"/>
              <a:t>26/06/2015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45E94-59B4-4C48-AAF8-7370256E6477}" type="datetimeFigureOut">
              <a:rPr lang="en-GB" smtClean="0"/>
              <a:t>26/06/2015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45E94-59B4-4C48-AAF8-7370256E6477}" type="datetimeFigureOut">
              <a:rPr lang="en-GB" smtClean="0"/>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AC0C73-4FE7-4A0D-9D17-1E5D03E5A34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45E94-59B4-4C48-AAF8-7370256E6477}" type="datetimeFigureOut">
              <a:rPr lang="en-GB" smtClean="0"/>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AC0C73-4FE7-4A0D-9D17-1E5D03E5A343}" type="slidenum">
              <a:rPr lang="en-GB" smtClean="0"/>
              <a:t>‹#›</a:t>
            </a:fld>
            <a:endParaRPr lang="en-GB"/>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51245E94-59B4-4C48-AAF8-7370256E6477}" type="datetimeFigureOut">
              <a:rPr lang="en-GB" smtClean="0"/>
              <a:t>26/06/2015</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12AC0C73-4FE7-4A0D-9D17-1E5D03E5A343}" type="slidenum">
              <a:rPr lang="en-GB" smtClean="0"/>
              <a:t>‹#›</a:t>
            </a:fld>
            <a:endParaRPr lang="en-GB"/>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yle.org/eyle_virtualtour/eyle_virtualtour_hom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b="1" dirty="0"/>
              <a:t>A role for evocative objects within educational research: reflective practice</a:t>
            </a:r>
            <a:r>
              <a:rPr lang="en-GB" sz="3200" dirty="0"/>
              <a:t/>
            </a:r>
            <a:br>
              <a:rPr lang="en-GB" sz="3200" dirty="0"/>
            </a:br>
            <a:endParaRPr lang="en-GB" sz="3200"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807403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imetable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04048" y="548680"/>
            <a:ext cx="3642821" cy="2855590"/>
          </a:xfrm>
          <a:prstGeom prst="rect">
            <a:avLst/>
          </a:prstGeom>
          <a:noFill/>
          <a:ln>
            <a:noFill/>
          </a:ln>
        </p:spPr>
      </p:pic>
      <p:sp>
        <p:nvSpPr>
          <p:cNvPr id="5" name="TextBox 4"/>
          <p:cNvSpPr txBox="1"/>
          <p:nvPr/>
        </p:nvSpPr>
        <p:spPr>
          <a:xfrm>
            <a:off x="185532" y="381725"/>
            <a:ext cx="7649851" cy="5940088"/>
          </a:xfrm>
          <a:prstGeom prst="rect">
            <a:avLst/>
          </a:prstGeom>
          <a:noFill/>
        </p:spPr>
        <p:txBody>
          <a:bodyPr wrap="none" rtlCol="0">
            <a:spAutoFit/>
          </a:bodyPr>
          <a:lstStyle/>
          <a:p>
            <a:r>
              <a:rPr lang="en-GB" sz="2400" b="1" dirty="0" smtClean="0"/>
              <a:t>Possible meanings:</a:t>
            </a:r>
          </a:p>
          <a:p>
            <a:endParaRPr lang="en-GB" sz="2000" dirty="0"/>
          </a:p>
          <a:p>
            <a:pPr marL="342900" indent="-342900">
              <a:buFont typeface="Arial" pitchFamily="34" charset="0"/>
              <a:buChar char="•"/>
            </a:pPr>
            <a:r>
              <a:rPr lang="en-GB" sz="2000" dirty="0" smtClean="0"/>
              <a:t>Reminder </a:t>
            </a:r>
          </a:p>
          <a:p>
            <a:endParaRPr lang="en-GB" sz="2000" dirty="0" smtClean="0"/>
          </a:p>
          <a:p>
            <a:pPr marL="342900" indent="-342900">
              <a:buFont typeface="Arial" pitchFamily="34" charset="0"/>
              <a:buChar char="•"/>
            </a:pPr>
            <a:r>
              <a:rPr lang="en-GB" sz="2000" dirty="0" smtClean="0"/>
              <a:t>Independence</a:t>
            </a:r>
          </a:p>
          <a:p>
            <a:endParaRPr lang="en-GB" sz="2000" dirty="0" smtClean="0"/>
          </a:p>
          <a:p>
            <a:pPr marL="342900" indent="-342900">
              <a:buFont typeface="Arial" pitchFamily="34" charset="0"/>
              <a:buChar char="•"/>
            </a:pPr>
            <a:r>
              <a:rPr lang="en-GB" sz="2000" dirty="0" smtClean="0"/>
              <a:t>Teacher’s authority </a:t>
            </a:r>
          </a:p>
          <a:p>
            <a:endParaRPr lang="en-GB" sz="2000" dirty="0"/>
          </a:p>
          <a:p>
            <a:pPr marL="342900" indent="-342900">
              <a:buFont typeface="Arial" pitchFamily="34" charset="0"/>
              <a:buChar char="•"/>
            </a:pPr>
            <a:r>
              <a:rPr lang="en-GB" sz="2000" dirty="0" smtClean="0"/>
              <a:t>Communication </a:t>
            </a:r>
            <a:r>
              <a:rPr lang="en-GB" sz="2000" dirty="0"/>
              <a:t>with parents</a:t>
            </a:r>
          </a:p>
          <a:p>
            <a:endParaRPr lang="en-GB" sz="2000" dirty="0" smtClean="0"/>
          </a:p>
          <a:p>
            <a:pPr marL="342900" indent="-342900">
              <a:buFont typeface="Arial" pitchFamily="34" charset="0"/>
              <a:buChar char="•"/>
            </a:pPr>
            <a:r>
              <a:rPr lang="en-GB" sz="2000" dirty="0" smtClean="0"/>
              <a:t>Timetable design –</a:t>
            </a:r>
          </a:p>
          <a:p>
            <a:r>
              <a:rPr lang="en-GB" sz="2000" dirty="0" smtClean="0"/>
              <a:t>        e.g. size and </a:t>
            </a:r>
          </a:p>
          <a:p>
            <a:r>
              <a:rPr lang="en-GB" sz="2000" dirty="0"/>
              <a:t> </a:t>
            </a:r>
            <a:r>
              <a:rPr lang="en-GB" sz="2000" dirty="0" smtClean="0"/>
              <a:t>            nature of the images</a:t>
            </a:r>
          </a:p>
          <a:p>
            <a:endParaRPr lang="en-GB" sz="2000" dirty="0" smtClean="0"/>
          </a:p>
          <a:p>
            <a:pPr marL="342900" indent="-342900">
              <a:buFont typeface="Arial" pitchFamily="34" charset="0"/>
              <a:buChar char="•"/>
            </a:pPr>
            <a:r>
              <a:rPr lang="en-GB" sz="2000" dirty="0" smtClean="0"/>
              <a:t>Learning support –</a:t>
            </a:r>
          </a:p>
          <a:p>
            <a:r>
              <a:rPr lang="en-GB" sz="2000" dirty="0" smtClean="0"/>
              <a:t>       e.g. if relocated to maths area</a:t>
            </a:r>
          </a:p>
          <a:p>
            <a:endParaRPr lang="en-GB" sz="2000" dirty="0"/>
          </a:p>
          <a:p>
            <a:pPr marL="342900" indent="-342900">
              <a:buFont typeface="Arial" pitchFamily="34" charset="0"/>
              <a:buChar char="•"/>
            </a:pPr>
            <a:r>
              <a:rPr lang="en-GB" sz="2000" dirty="0" smtClean="0"/>
              <a:t>‘to do’ list / message board within </a:t>
            </a:r>
            <a:r>
              <a:rPr lang="en-GB" sz="2000" dirty="0" err="1" smtClean="0"/>
              <a:t>HighScope</a:t>
            </a:r>
            <a:r>
              <a:rPr lang="en-GB" sz="2000" dirty="0" smtClean="0"/>
              <a:t> approach</a:t>
            </a:r>
            <a:endParaRPr lang="en-GB" sz="2000" dirty="0"/>
          </a:p>
          <a:p>
            <a:endParaRPr lang="en-GB" sz="1600" dirty="0"/>
          </a:p>
        </p:txBody>
      </p:sp>
    </p:spTree>
    <p:extLst>
      <p:ext uri="{BB962C8B-B14F-4D97-AF65-F5344CB8AC3E}">
        <p14:creationId xmlns:p14="http://schemas.microsoft.com/office/powerpoint/2010/main" val="1533367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8640"/>
            <a:ext cx="8435280" cy="570392"/>
          </a:xfrm>
        </p:spPr>
        <p:txBody>
          <a:bodyPr>
            <a:noAutofit/>
          </a:bodyPr>
          <a:lstStyle/>
          <a:p>
            <a:r>
              <a:rPr lang="en-GB" sz="4000" dirty="0" smtClean="0"/>
              <a:t>Applying the GDA model</a:t>
            </a:r>
            <a:endParaRPr lang="en-GB" sz="4000" dirty="0"/>
          </a:p>
        </p:txBody>
      </p:sp>
      <p:graphicFrame>
        <p:nvGraphicFramePr>
          <p:cNvPr id="9" name="Diagram 8"/>
          <p:cNvGraphicFramePr/>
          <p:nvPr>
            <p:extLst>
              <p:ext uri="{D42A27DB-BD31-4B8C-83A1-F6EECF244321}">
                <p14:modId xmlns:p14="http://schemas.microsoft.com/office/powerpoint/2010/main" val="2266046812"/>
              </p:ext>
            </p:extLst>
          </p:nvPr>
        </p:nvGraphicFramePr>
        <p:xfrm>
          <a:off x="4408062" y="908720"/>
          <a:ext cx="4117981"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611560" y="1052736"/>
            <a:ext cx="4320480" cy="1200329"/>
          </a:xfrm>
          <a:prstGeom prst="rect">
            <a:avLst/>
          </a:prstGeom>
          <a:noFill/>
        </p:spPr>
        <p:txBody>
          <a:bodyPr wrap="square" rtlCol="0">
            <a:spAutoFit/>
          </a:bodyPr>
          <a:lstStyle/>
          <a:p>
            <a:r>
              <a:rPr lang="en-GB" sz="2400" b="1" dirty="0" smtClean="0">
                <a:solidFill>
                  <a:schemeClr val="tx2"/>
                </a:solidFill>
              </a:rPr>
              <a:t>Alternative domains </a:t>
            </a:r>
            <a:r>
              <a:rPr lang="en-GB" sz="2400" dirty="0" smtClean="0"/>
              <a:t>relate to fluency and flexibility – possible meanings</a:t>
            </a:r>
            <a:endParaRPr lang="en-GB" sz="2400" dirty="0"/>
          </a:p>
        </p:txBody>
      </p:sp>
      <p:sp>
        <p:nvSpPr>
          <p:cNvPr id="11" name="TextBox 10"/>
          <p:cNvSpPr txBox="1"/>
          <p:nvPr/>
        </p:nvSpPr>
        <p:spPr>
          <a:xfrm>
            <a:off x="582760" y="3068960"/>
            <a:ext cx="3816424" cy="2369880"/>
          </a:xfrm>
          <a:prstGeom prst="rect">
            <a:avLst/>
          </a:prstGeom>
          <a:noFill/>
        </p:spPr>
        <p:txBody>
          <a:bodyPr wrap="square" rtlCol="0">
            <a:spAutoFit/>
          </a:bodyPr>
          <a:lstStyle/>
          <a:p>
            <a:r>
              <a:rPr lang="en-GB" sz="2800" b="1" dirty="0" smtClean="0">
                <a:solidFill>
                  <a:schemeClr val="accent4"/>
                </a:solidFill>
              </a:rPr>
              <a:t>‘Turning towards’: </a:t>
            </a:r>
            <a:r>
              <a:rPr lang="en-GB" sz="2400" dirty="0" smtClean="0"/>
              <a:t>children leave their book bags in the reading area and incidentally get reminded of how the day is structured</a:t>
            </a:r>
            <a:endParaRPr lang="en-GB" sz="2400" dirty="0"/>
          </a:p>
        </p:txBody>
      </p:sp>
    </p:spTree>
    <p:extLst>
      <p:ext uri="{BB962C8B-B14F-4D97-AF65-F5344CB8AC3E}">
        <p14:creationId xmlns:p14="http://schemas.microsoft.com/office/powerpoint/2010/main" val="512467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125113" cy="924475"/>
          </a:xfrm>
        </p:spPr>
        <p:txBody>
          <a:bodyPr/>
          <a:lstStyle/>
          <a:p>
            <a:r>
              <a:rPr lang="en-GB" sz="3600" dirty="0" smtClean="0"/>
              <a:t>‘Turning away’ from the timeline</a:t>
            </a:r>
            <a:endParaRPr lang="en-GB" sz="3600" dirty="0"/>
          </a:p>
        </p:txBody>
      </p:sp>
      <p:sp>
        <p:nvSpPr>
          <p:cNvPr id="3" name="Content Placeholder 2"/>
          <p:cNvSpPr>
            <a:spLocks noGrp="1"/>
          </p:cNvSpPr>
          <p:nvPr>
            <p:ph idx="1"/>
          </p:nvPr>
        </p:nvSpPr>
        <p:spPr>
          <a:xfrm>
            <a:off x="755576" y="1807361"/>
            <a:ext cx="7704856" cy="4051437"/>
          </a:xfrm>
        </p:spPr>
        <p:txBody>
          <a:bodyPr>
            <a:normAutofit/>
          </a:bodyPr>
          <a:lstStyle/>
          <a:p>
            <a:pPr marL="0" indent="0">
              <a:buNone/>
            </a:pPr>
            <a:r>
              <a:rPr lang="en-GB" sz="2000" b="1" dirty="0"/>
              <a:t>Consideration of different pedagogical approaches e.g.</a:t>
            </a:r>
          </a:p>
          <a:p>
            <a:endParaRPr lang="en-GB" sz="2000" b="1" dirty="0"/>
          </a:p>
          <a:p>
            <a:pPr lvl="1"/>
            <a:r>
              <a:rPr lang="en-GB" sz="2400" dirty="0" smtClean="0">
                <a:solidFill>
                  <a:schemeClr val="accent2"/>
                </a:solidFill>
              </a:rPr>
              <a:t>Displayed timeline: </a:t>
            </a:r>
            <a:r>
              <a:rPr lang="en-GB" sz="2400" dirty="0" smtClean="0">
                <a:solidFill>
                  <a:schemeClr val="tx1"/>
                </a:solidFill>
              </a:rPr>
              <a:t>‘</a:t>
            </a:r>
            <a:r>
              <a:rPr lang="en-GB" sz="2400" dirty="0">
                <a:solidFill>
                  <a:schemeClr val="tx1"/>
                </a:solidFill>
              </a:rPr>
              <a:t>Reggio Emilia’ approach – Classroom as the third </a:t>
            </a:r>
            <a:r>
              <a:rPr lang="en-GB" sz="2400" dirty="0" smtClean="0">
                <a:solidFill>
                  <a:schemeClr val="tx1"/>
                </a:solidFill>
              </a:rPr>
              <a:t>teacher</a:t>
            </a:r>
          </a:p>
          <a:p>
            <a:pPr marL="457200" lvl="1" indent="0">
              <a:buNone/>
            </a:pPr>
            <a:endParaRPr lang="en-GB" sz="100" dirty="0" smtClean="0"/>
          </a:p>
          <a:p>
            <a:pPr lvl="1"/>
            <a:r>
              <a:rPr lang="en-GB" sz="2400" dirty="0" smtClean="0">
                <a:solidFill>
                  <a:schemeClr val="accent2"/>
                </a:solidFill>
              </a:rPr>
              <a:t>No timeline: </a:t>
            </a:r>
            <a:r>
              <a:rPr lang="en-GB" sz="2400" dirty="0" smtClean="0">
                <a:solidFill>
                  <a:schemeClr val="tx1"/>
                </a:solidFill>
              </a:rPr>
              <a:t>‘</a:t>
            </a:r>
            <a:r>
              <a:rPr lang="en-GB" sz="2400" dirty="0">
                <a:solidFill>
                  <a:schemeClr val="tx1"/>
                </a:solidFill>
              </a:rPr>
              <a:t>Montessori’ approach – Natural </a:t>
            </a:r>
            <a:r>
              <a:rPr lang="en-GB" sz="2400" dirty="0" smtClean="0">
                <a:solidFill>
                  <a:schemeClr val="tx1"/>
                </a:solidFill>
              </a:rPr>
              <a:t>biorhythms</a:t>
            </a:r>
            <a:r>
              <a:rPr lang="en-GB" sz="2400" dirty="0">
                <a:solidFill>
                  <a:schemeClr val="tx1"/>
                </a:solidFill>
              </a:rPr>
              <a:t> </a:t>
            </a:r>
            <a:r>
              <a:rPr lang="en-GB" sz="2400" dirty="0" smtClean="0">
                <a:solidFill>
                  <a:schemeClr val="tx1"/>
                </a:solidFill>
              </a:rPr>
              <a:t>of the child</a:t>
            </a:r>
          </a:p>
          <a:p>
            <a:pPr marL="457200" lvl="1" indent="0">
              <a:buNone/>
            </a:pPr>
            <a:endParaRPr lang="en-GB" sz="100" dirty="0" smtClean="0"/>
          </a:p>
          <a:p>
            <a:pPr lvl="1"/>
            <a:r>
              <a:rPr lang="en-GB" sz="2400" dirty="0" smtClean="0">
                <a:solidFill>
                  <a:schemeClr val="accent2"/>
                </a:solidFill>
              </a:rPr>
              <a:t>Active timeline: </a:t>
            </a:r>
            <a:r>
              <a:rPr lang="en-GB" sz="2400" dirty="0" err="1">
                <a:solidFill>
                  <a:schemeClr val="tx1"/>
                </a:solidFill>
              </a:rPr>
              <a:t>HighScope</a:t>
            </a:r>
            <a:r>
              <a:rPr lang="en-GB" sz="2400" dirty="0">
                <a:solidFill>
                  <a:schemeClr val="tx1"/>
                </a:solidFill>
              </a:rPr>
              <a:t> approach </a:t>
            </a:r>
            <a:r>
              <a:rPr lang="en-GB" sz="2400" dirty="0" smtClean="0">
                <a:solidFill>
                  <a:schemeClr val="tx1"/>
                </a:solidFill>
              </a:rPr>
              <a:t>– active </a:t>
            </a:r>
            <a:r>
              <a:rPr lang="en-GB" sz="2400" dirty="0">
                <a:solidFill>
                  <a:schemeClr val="tx1"/>
                </a:solidFill>
              </a:rPr>
              <a:t>‘plan, do review</a:t>
            </a:r>
            <a:r>
              <a:rPr lang="en-GB" sz="2400" dirty="0" smtClean="0">
                <a:solidFill>
                  <a:schemeClr val="tx1"/>
                </a:solidFill>
              </a:rPr>
              <a:t>’</a:t>
            </a:r>
            <a:endParaRPr lang="en-GB" sz="2400" dirty="0">
              <a:solidFill>
                <a:schemeClr val="tx1"/>
              </a:solidFill>
            </a:endParaRPr>
          </a:p>
        </p:txBody>
      </p:sp>
    </p:spTree>
    <p:extLst>
      <p:ext uri="{BB962C8B-B14F-4D97-AF65-F5344CB8AC3E}">
        <p14:creationId xmlns:p14="http://schemas.microsoft.com/office/powerpoint/2010/main" val="3279774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6366465"/>
              </p:ext>
            </p:extLst>
          </p:nvPr>
        </p:nvGraphicFramePr>
        <p:xfrm>
          <a:off x="337001" y="1698167"/>
          <a:ext cx="3152306"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Arrow 4"/>
          <p:cNvSpPr/>
          <p:nvPr/>
        </p:nvSpPr>
        <p:spPr>
          <a:xfrm>
            <a:off x="545162" y="629167"/>
            <a:ext cx="2653077" cy="35156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1" y="194291"/>
            <a:ext cx="3240360" cy="523220"/>
          </a:xfrm>
          <a:prstGeom prst="rect">
            <a:avLst/>
          </a:prstGeom>
          <a:noFill/>
        </p:spPr>
        <p:txBody>
          <a:bodyPr wrap="square" rtlCol="0">
            <a:spAutoFit/>
          </a:bodyPr>
          <a:lstStyle/>
          <a:p>
            <a:r>
              <a:rPr lang="en-GB" sz="2800" b="1" dirty="0" smtClean="0">
                <a:solidFill>
                  <a:schemeClr val="accent4"/>
                </a:solidFill>
              </a:rPr>
              <a:t>‘Turning away’</a:t>
            </a:r>
            <a:endParaRPr lang="en-GB" sz="2800" b="1" dirty="0">
              <a:solidFill>
                <a:schemeClr val="accent4"/>
              </a:solidFill>
            </a:endParaRPr>
          </a:p>
        </p:txBody>
      </p:sp>
      <p:sp>
        <p:nvSpPr>
          <p:cNvPr id="7" name="TextBox 6"/>
          <p:cNvSpPr txBox="1"/>
          <p:nvPr/>
        </p:nvSpPr>
        <p:spPr>
          <a:xfrm>
            <a:off x="3491880" y="205448"/>
            <a:ext cx="5467384" cy="6894195"/>
          </a:xfrm>
          <a:prstGeom prst="rect">
            <a:avLst/>
          </a:prstGeom>
          <a:noFill/>
        </p:spPr>
        <p:txBody>
          <a:bodyPr wrap="square" rtlCol="0">
            <a:spAutoFit/>
          </a:bodyPr>
          <a:lstStyle/>
          <a:p>
            <a:r>
              <a:rPr lang="en-GB" sz="2000" b="1" dirty="0" smtClean="0"/>
              <a:t>Classroom as the third teacher: ‘Reggio Emilia’ approach – </a:t>
            </a:r>
            <a:r>
              <a:rPr lang="en-GB" sz="2000" b="1" dirty="0" smtClean="0">
                <a:solidFill>
                  <a:schemeClr val="accent2">
                    <a:lumMod val="60000"/>
                    <a:lumOff val="40000"/>
                  </a:schemeClr>
                </a:solidFill>
              </a:rPr>
              <a:t>displayed timeline</a:t>
            </a:r>
          </a:p>
          <a:p>
            <a:endParaRPr lang="en-GB" sz="2000" dirty="0"/>
          </a:p>
          <a:p>
            <a:pPr marL="285750" indent="-285750">
              <a:buFont typeface="Arial" pitchFamily="34" charset="0"/>
              <a:buChar char="•"/>
            </a:pPr>
            <a:r>
              <a:rPr lang="en-GB" sz="2000" dirty="0" smtClean="0"/>
              <a:t>Broadening the concept of reading or learning mathematical concepts</a:t>
            </a:r>
          </a:p>
          <a:p>
            <a:endParaRPr lang="en-GB" sz="2000" dirty="0" smtClean="0"/>
          </a:p>
          <a:p>
            <a:pPr marL="285750" indent="-285750">
              <a:buFont typeface="Arial" pitchFamily="34" charset="0"/>
              <a:buChar char="•"/>
            </a:pPr>
            <a:r>
              <a:rPr lang="en-GB" sz="2000" dirty="0"/>
              <a:t>Discourse of parental involvement relates to </a:t>
            </a:r>
            <a:r>
              <a:rPr lang="en-GB" sz="2000" b="1" dirty="0" err="1"/>
              <a:t>Laclau</a:t>
            </a:r>
            <a:r>
              <a:rPr lang="en-GB" sz="2000" b="1" dirty="0"/>
              <a:t> &amp; </a:t>
            </a:r>
            <a:r>
              <a:rPr lang="en-GB" sz="2000" b="1" dirty="0" err="1"/>
              <a:t>Mouffe</a:t>
            </a:r>
            <a:r>
              <a:rPr lang="en-GB" sz="2000" b="1" dirty="0"/>
              <a:t> </a:t>
            </a:r>
            <a:r>
              <a:rPr lang="en-GB" sz="2000" dirty="0"/>
              <a:t>(hegemony/antagonism</a:t>
            </a:r>
            <a:r>
              <a:rPr lang="en-GB" sz="2000" dirty="0" smtClean="0"/>
              <a:t>)</a:t>
            </a:r>
          </a:p>
          <a:p>
            <a:endParaRPr lang="en-GB" sz="2000" dirty="0"/>
          </a:p>
          <a:p>
            <a:pPr marL="285750" indent="-285750">
              <a:buFont typeface="Arial" pitchFamily="34" charset="0"/>
              <a:buChar char="•"/>
            </a:pPr>
            <a:r>
              <a:rPr lang="en-GB" sz="2000" dirty="0" smtClean="0"/>
              <a:t>Self </a:t>
            </a:r>
            <a:r>
              <a:rPr lang="en-GB" sz="2000" dirty="0"/>
              <a:t>regulation/… </a:t>
            </a:r>
            <a:r>
              <a:rPr lang="en-GB" sz="2000" dirty="0" smtClean="0"/>
              <a:t>relates </a:t>
            </a:r>
            <a:r>
              <a:rPr lang="en-GB" sz="2000" dirty="0"/>
              <a:t>to </a:t>
            </a:r>
            <a:r>
              <a:rPr lang="en-GB" sz="2400" b="1" dirty="0"/>
              <a:t>Foucault</a:t>
            </a:r>
            <a:r>
              <a:rPr lang="en-GB" sz="2000" dirty="0"/>
              <a:t> </a:t>
            </a:r>
            <a:r>
              <a:rPr lang="en-GB" sz="2000" dirty="0" smtClean="0"/>
              <a:t>(</a:t>
            </a:r>
            <a:r>
              <a:rPr lang="en-GB" sz="2000" dirty="0"/>
              <a:t>Insidious </a:t>
            </a:r>
            <a:r>
              <a:rPr lang="en-GB" sz="2000" dirty="0" smtClean="0"/>
              <a:t>disciplinary technologies)</a:t>
            </a:r>
          </a:p>
          <a:p>
            <a:endParaRPr lang="en-GB" sz="2000" dirty="0"/>
          </a:p>
          <a:p>
            <a:pPr marL="285750" indent="-285750">
              <a:buFont typeface="Arial" pitchFamily="34" charset="0"/>
              <a:buChar char="•"/>
            </a:pPr>
            <a:r>
              <a:rPr lang="en-GB" sz="2000" dirty="0"/>
              <a:t>Independence/…interdependence - relates to discourse of quality re. </a:t>
            </a:r>
            <a:r>
              <a:rPr lang="en-GB" sz="2000" dirty="0" smtClean="0"/>
              <a:t>cultural values</a:t>
            </a:r>
            <a:endParaRPr lang="en-GB" sz="2000" dirty="0"/>
          </a:p>
          <a:p>
            <a:endParaRPr lang="en-GB" sz="2000" dirty="0"/>
          </a:p>
          <a:p>
            <a:pPr marL="285750" indent="-285750">
              <a:buFont typeface="Arial" pitchFamily="34" charset="0"/>
              <a:buChar char="•"/>
            </a:pPr>
            <a:r>
              <a:rPr lang="en-GB" sz="2000" dirty="0" smtClean="0"/>
              <a:t>Structure</a:t>
            </a:r>
            <a:r>
              <a:rPr lang="en-GB" sz="2000" dirty="0"/>
              <a:t>/… independence/… relate to </a:t>
            </a:r>
            <a:r>
              <a:rPr lang="en-GB" sz="2000" b="1" dirty="0"/>
              <a:t>Derrida</a:t>
            </a:r>
            <a:r>
              <a:rPr lang="en-GB" sz="2000" dirty="0"/>
              <a:t> (binary analysis</a:t>
            </a:r>
            <a:r>
              <a:rPr lang="en-GB" sz="2000" dirty="0" smtClean="0"/>
              <a:t>)</a:t>
            </a:r>
          </a:p>
          <a:p>
            <a:pPr marL="285750" indent="-285750">
              <a:buFont typeface="Arial" pitchFamily="34" charset="0"/>
              <a:buChar char="•"/>
            </a:pPr>
            <a:endParaRPr lang="en-GB" dirty="0"/>
          </a:p>
        </p:txBody>
      </p:sp>
    </p:spTree>
    <p:extLst>
      <p:ext uri="{BB962C8B-B14F-4D97-AF65-F5344CB8AC3E}">
        <p14:creationId xmlns:p14="http://schemas.microsoft.com/office/powerpoint/2010/main" val="619933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764704"/>
            <a:ext cx="9145016" cy="4525963"/>
          </a:xfrm>
        </p:spPr>
        <p:txBody>
          <a:bodyPr>
            <a:normAutofit/>
          </a:bodyPr>
          <a:lstStyle/>
          <a:p>
            <a:pPr marL="0" indent="0">
              <a:buNone/>
            </a:pPr>
            <a:r>
              <a:rPr lang="en-GB" sz="3500" dirty="0" smtClean="0"/>
              <a:t>   </a:t>
            </a:r>
            <a:r>
              <a:rPr lang="en-GB" sz="3500" dirty="0" smtClean="0">
                <a:solidFill>
                  <a:schemeClr val="tx1"/>
                </a:solidFill>
              </a:rPr>
              <a:t>In contrast to this elaborating interpretation…</a:t>
            </a:r>
          </a:p>
          <a:p>
            <a:pPr marL="0" indent="0">
              <a:buNone/>
            </a:pPr>
            <a:endParaRPr lang="en-GB" sz="3500" dirty="0" smtClean="0"/>
          </a:p>
          <a:p>
            <a:pPr lvl="1"/>
            <a:r>
              <a:rPr lang="en-GB" sz="3400" dirty="0" smtClean="0">
                <a:solidFill>
                  <a:schemeClr val="tx2"/>
                </a:solidFill>
              </a:rPr>
              <a:t> </a:t>
            </a:r>
            <a:r>
              <a:rPr lang="en-GB" sz="2400" dirty="0" smtClean="0">
                <a:solidFill>
                  <a:schemeClr val="tx2"/>
                </a:solidFill>
              </a:rPr>
              <a:t>the teacher’s actual intention was to locate </a:t>
            </a:r>
            <a:r>
              <a:rPr lang="en-GB" sz="2400" dirty="0">
                <a:solidFill>
                  <a:schemeClr val="tx2"/>
                </a:solidFill>
              </a:rPr>
              <a:t>the </a:t>
            </a:r>
            <a:r>
              <a:rPr lang="en-GB" sz="2400" dirty="0" smtClean="0">
                <a:solidFill>
                  <a:schemeClr val="tx2"/>
                </a:solidFill>
              </a:rPr>
              <a:t>timetable in order </a:t>
            </a:r>
            <a:r>
              <a:rPr lang="en-GB" sz="2400" dirty="0">
                <a:solidFill>
                  <a:schemeClr val="tx2"/>
                </a:solidFill>
              </a:rPr>
              <a:t>to support the </a:t>
            </a:r>
            <a:r>
              <a:rPr lang="en-GB" sz="2400" dirty="0" smtClean="0">
                <a:solidFill>
                  <a:schemeClr val="tx2"/>
                </a:solidFill>
              </a:rPr>
              <a:t>Asperger’s </a:t>
            </a:r>
            <a:r>
              <a:rPr lang="en-GB" sz="2400" dirty="0">
                <a:solidFill>
                  <a:schemeClr val="tx2"/>
                </a:solidFill>
              </a:rPr>
              <a:t>Syndrome child in her class</a:t>
            </a:r>
            <a:r>
              <a:rPr lang="en-GB" sz="2400" dirty="0" smtClean="0">
                <a:solidFill>
                  <a:schemeClr val="tx2"/>
                </a:solidFill>
              </a:rPr>
              <a:t>. </a:t>
            </a:r>
            <a:endParaRPr lang="en-GB" sz="2400" dirty="0">
              <a:solidFill>
                <a:schemeClr val="tx2"/>
              </a:solidFill>
            </a:endParaRPr>
          </a:p>
        </p:txBody>
      </p:sp>
    </p:spTree>
    <p:extLst>
      <p:ext uri="{BB962C8B-B14F-4D97-AF65-F5344CB8AC3E}">
        <p14:creationId xmlns:p14="http://schemas.microsoft.com/office/powerpoint/2010/main" val="212831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667014" cy="924475"/>
          </a:xfrm>
        </p:spPr>
        <p:txBody>
          <a:bodyPr/>
          <a:lstStyle/>
          <a:p>
            <a:r>
              <a:rPr lang="en-GB" dirty="0" smtClean="0"/>
              <a:t>Perspectives on Reflective practice</a:t>
            </a:r>
            <a:endParaRPr lang="en-GB" dirty="0"/>
          </a:p>
        </p:txBody>
      </p:sp>
      <p:sp>
        <p:nvSpPr>
          <p:cNvPr id="3" name="Content Placeholder 2"/>
          <p:cNvSpPr>
            <a:spLocks noGrp="1"/>
          </p:cNvSpPr>
          <p:nvPr>
            <p:ph idx="1"/>
          </p:nvPr>
        </p:nvSpPr>
        <p:spPr>
          <a:xfrm>
            <a:off x="1009442" y="1807361"/>
            <a:ext cx="7522998" cy="4051437"/>
          </a:xfrm>
        </p:spPr>
        <p:txBody>
          <a:bodyPr/>
          <a:lstStyle/>
          <a:p>
            <a:r>
              <a:rPr lang="en-GB" dirty="0" smtClean="0"/>
              <a:t>“a </a:t>
            </a:r>
            <a:r>
              <a:rPr lang="en-GB" dirty="0"/>
              <a:t>research process in which the fruits of reflection are used to challenge and reconstruct individual and collective teacher action” </a:t>
            </a:r>
            <a:r>
              <a:rPr lang="en-GB" dirty="0" smtClean="0"/>
              <a:t>(</a:t>
            </a:r>
            <a:r>
              <a:rPr lang="en-GB" dirty="0" err="1" smtClean="0"/>
              <a:t>Ghaye</a:t>
            </a:r>
            <a:r>
              <a:rPr lang="en-GB" dirty="0" smtClean="0"/>
              <a:t> 1998 p</a:t>
            </a:r>
            <a:r>
              <a:rPr lang="en-GB" dirty="0"/>
              <a:t>. 5). </a:t>
            </a:r>
            <a:endParaRPr lang="en-GB" dirty="0" smtClean="0"/>
          </a:p>
          <a:p>
            <a:pPr marL="0" indent="0">
              <a:buNone/>
            </a:pPr>
            <a:endParaRPr lang="en-GB" sz="700" dirty="0"/>
          </a:p>
          <a:p>
            <a:r>
              <a:rPr lang="en-GB" dirty="0" smtClean="0"/>
              <a:t>“</a:t>
            </a:r>
            <a:r>
              <a:rPr lang="en-GB" dirty="0"/>
              <a:t>a set of abilities and skills, to indicate the taking of a critical stance, an orientation to problem solving or state of mind” </a:t>
            </a:r>
            <a:r>
              <a:rPr lang="en-GB" dirty="0" smtClean="0"/>
              <a:t>(Moon 1999 p</a:t>
            </a:r>
            <a:r>
              <a:rPr lang="en-GB" dirty="0"/>
              <a:t>. 63</a:t>
            </a:r>
            <a:r>
              <a:rPr lang="en-GB" dirty="0" smtClean="0"/>
              <a:t>) </a:t>
            </a:r>
          </a:p>
          <a:p>
            <a:pPr marL="0" indent="0">
              <a:buNone/>
            </a:pPr>
            <a:endParaRPr lang="en-GB" sz="700" dirty="0" smtClean="0"/>
          </a:p>
          <a:p>
            <a:r>
              <a:rPr lang="en-GB" dirty="0" smtClean="0"/>
              <a:t>A range of recent models have been presented by Bradbury et al 2010 in </a:t>
            </a:r>
            <a:r>
              <a:rPr lang="en-GB" i="1" dirty="0"/>
              <a:t>Beyond Reflective Practice: new approaches to professional lifelong learning</a:t>
            </a:r>
            <a:endParaRPr lang="en-GB" dirty="0"/>
          </a:p>
        </p:txBody>
      </p:sp>
    </p:spTree>
    <p:extLst>
      <p:ext uri="{BB962C8B-B14F-4D97-AF65-F5344CB8AC3E}">
        <p14:creationId xmlns:p14="http://schemas.microsoft.com/office/powerpoint/2010/main" val="3958003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away from a positivist search for the truth</a:t>
            </a:r>
            <a:endParaRPr lang="en-GB" dirty="0"/>
          </a:p>
        </p:txBody>
      </p:sp>
      <p:sp>
        <p:nvSpPr>
          <p:cNvPr id="3" name="Content Placeholder 2"/>
          <p:cNvSpPr>
            <a:spLocks noGrp="1"/>
          </p:cNvSpPr>
          <p:nvPr>
            <p:ph idx="1"/>
          </p:nvPr>
        </p:nvSpPr>
        <p:spPr/>
        <p:txBody>
          <a:bodyPr/>
          <a:lstStyle/>
          <a:p>
            <a:r>
              <a:rPr lang="en-GB" dirty="0" smtClean="0"/>
              <a:t>A major theme within reflective practice is clearly highlighted within Whitehead’s (2008) concept of ‘living theory’:</a:t>
            </a:r>
          </a:p>
          <a:p>
            <a:pPr lvl="1"/>
            <a:r>
              <a:rPr lang="en-GB" dirty="0" smtClean="0"/>
              <a:t>‘What can I do to improve my practice?’</a:t>
            </a:r>
          </a:p>
          <a:p>
            <a:pPr lvl="2"/>
            <a:r>
              <a:rPr lang="en-GB" dirty="0" smtClean="0"/>
              <a:t>The concept of ‘improvement’ is situated within a consideration of ontological values</a:t>
            </a:r>
          </a:p>
          <a:p>
            <a:pPr lvl="1"/>
            <a:endParaRPr lang="en-GB" dirty="0"/>
          </a:p>
          <a:p>
            <a:r>
              <a:rPr lang="en-GB" dirty="0" smtClean="0"/>
              <a:t>Brown &amp; Jones (2001) concept of postmodern action research is less directly focused on improvement</a:t>
            </a:r>
          </a:p>
          <a:p>
            <a:pPr lvl="1"/>
            <a:r>
              <a:rPr lang="en-GB" dirty="0" smtClean="0"/>
              <a:t>Form of critical pedagogy aimed at questioning regimes of truth</a:t>
            </a:r>
          </a:p>
          <a:p>
            <a:pPr lvl="2"/>
            <a:r>
              <a:rPr lang="en-GB" dirty="0" smtClean="0"/>
              <a:t>Directly connected to questions of equity and social justice</a:t>
            </a:r>
            <a:endParaRPr lang="en-GB" dirty="0"/>
          </a:p>
        </p:txBody>
      </p:sp>
    </p:spTree>
    <p:extLst>
      <p:ext uri="{BB962C8B-B14F-4D97-AF65-F5344CB8AC3E}">
        <p14:creationId xmlns:p14="http://schemas.microsoft.com/office/powerpoint/2010/main" val="487745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844824"/>
            <a:ext cx="7125112" cy="4051437"/>
          </a:xfrm>
        </p:spPr>
        <p:txBody>
          <a:bodyPr>
            <a:normAutofit lnSpcReduction="10000"/>
          </a:bodyPr>
          <a:lstStyle/>
          <a:p>
            <a:r>
              <a:rPr lang="en-GB" sz="2400" dirty="0" smtClean="0"/>
              <a:t>Compilation of brief reflections </a:t>
            </a:r>
            <a:r>
              <a:rPr lang="en-GB" sz="2400" dirty="0"/>
              <a:t>by a range of contributors including psychologists, philosophers, designers, architects and </a:t>
            </a:r>
            <a:r>
              <a:rPr lang="en-GB" sz="2400" dirty="0" smtClean="0"/>
              <a:t>musicians </a:t>
            </a:r>
          </a:p>
          <a:p>
            <a:pPr marL="0" indent="0">
              <a:buNone/>
            </a:pPr>
            <a:endParaRPr lang="en-GB" sz="1100" dirty="0" smtClean="0"/>
          </a:p>
          <a:p>
            <a:r>
              <a:rPr lang="en-GB" sz="2400" dirty="0" smtClean="0"/>
              <a:t>The reflections are based on </a:t>
            </a:r>
            <a:r>
              <a:rPr lang="en-GB" sz="2400" dirty="0"/>
              <a:t>everyday </a:t>
            </a:r>
            <a:r>
              <a:rPr lang="en-GB" sz="2400" dirty="0" smtClean="0"/>
              <a:t>objects, where the object was chosen for </a:t>
            </a:r>
            <a:r>
              <a:rPr lang="en-GB" sz="2400" dirty="0"/>
              <a:t>having some emotional and intellectual </a:t>
            </a:r>
            <a:r>
              <a:rPr lang="en-GB" sz="2400" dirty="0" smtClean="0"/>
              <a:t>significance e.g</a:t>
            </a:r>
            <a:r>
              <a:rPr lang="en-GB" sz="2400" dirty="0"/>
              <a:t>. a cello, ballet slippers, a bracelet, a silver pin, a suitcase and apples. </a:t>
            </a:r>
          </a:p>
        </p:txBody>
      </p:sp>
      <p:sp>
        <p:nvSpPr>
          <p:cNvPr id="4" name="Title 1"/>
          <p:cNvSpPr>
            <a:spLocks noGrp="1"/>
          </p:cNvSpPr>
          <p:nvPr>
            <p:ph type="title"/>
          </p:nvPr>
        </p:nvSpPr>
        <p:spPr>
          <a:xfrm>
            <a:off x="395536" y="332656"/>
            <a:ext cx="8136904" cy="924475"/>
          </a:xfrm>
        </p:spPr>
        <p:txBody>
          <a:bodyPr/>
          <a:lstStyle/>
          <a:p>
            <a:r>
              <a:rPr lang="en-GB" dirty="0" err="1">
                <a:solidFill>
                  <a:schemeClr val="accent4">
                    <a:lumMod val="40000"/>
                    <a:lumOff val="60000"/>
                  </a:schemeClr>
                </a:solidFill>
              </a:rPr>
              <a:t>Turkle</a:t>
            </a:r>
            <a:r>
              <a:rPr lang="en-GB" dirty="0">
                <a:solidFill>
                  <a:schemeClr val="accent4">
                    <a:lumMod val="40000"/>
                    <a:lumOff val="60000"/>
                  </a:schemeClr>
                </a:solidFill>
              </a:rPr>
              <a:t>, S. (2007) </a:t>
            </a:r>
            <a:r>
              <a:rPr lang="en-GB" i="1" dirty="0">
                <a:solidFill>
                  <a:schemeClr val="accent4">
                    <a:lumMod val="40000"/>
                    <a:lumOff val="60000"/>
                  </a:schemeClr>
                </a:solidFill>
              </a:rPr>
              <a:t>Evocative Objects – </a:t>
            </a:r>
            <a:r>
              <a:rPr lang="en-GB" sz="2400" i="1" dirty="0">
                <a:solidFill>
                  <a:schemeClr val="accent4">
                    <a:lumMod val="40000"/>
                    <a:lumOff val="60000"/>
                  </a:schemeClr>
                </a:solidFill>
              </a:rPr>
              <a:t>things we think with</a:t>
            </a:r>
            <a:r>
              <a:rPr lang="en-GB" dirty="0">
                <a:solidFill>
                  <a:schemeClr val="accent4">
                    <a:lumMod val="40000"/>
                    <a:lumOff val="60000"/>
                  </a:schemeClr>
                </a:solidFill>
              </a:rPr>
              <a:t>,</a:t>
            </a:r>
            <a:r>
              <a:rPr lang="en-GB" i="1" dirty="0">
                <a:solidFill>
                  <a:schemeClr val="accent4">
                    <a:lumMod val="40000"/>
                    <a:lumOff val="60000"/>
                  </a:schemeClr>
                </a:solidFill>
              </a:rPr>
              <a:t> </a:t>
            </a:r>
            <a:r>
              <a:rPr lang="en-GB" sz="1400" dirty="0">
                <a:solidFill>
                  <a:schemeClr val="accent4">
                    <a:lumMod val="40000"/>
                    <a:lumOff val="60000"/>
                  </a:schemeClr>
                </a:solidFill>
              </a:rPr>
              <a:t>London, The MIT Press</a:t>
            </a:r>
          </a:p>
        </p:txBody>
      </p:sp>
    </p:spTree>
    <p:extLst>
      <p:ext uri="{BB962C8B-B14F-4D97-AF65-F5344CB8AC3E}">
        <p14:creationId xmlns:p14="http://schemas.microsoft.com/office/powerpoint/2010/main" val="2154824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548680"/>
            <a:ext cx="7848872" cy="5688631"/>
          </a:xfrm>
        </p:spPr>
        <p:txBody>
          <a:bodyPr>
            <a:normAutofit lnSpcReduction="10000"/>
          </a:bodyPr>
          <a:lstStyle/>
          <a:p>
            <a:r>
              <a:rPr lang="en-GB" sz="2400" dirty="0"/>
              <a:t> There are 34 reflections in </a:t>
            </a:r>
            <a:r>
              <a:rPr lang="en-GB" sz="2400" dirty="0" smtClean="0"/>
              <a:t>total, </a:t>
            </a:r>
            <a:r>
              <a:rPr lang="en-GB" sz="2400" dirty="0"/>
              <a:t>each preceded by a short extract selected by </a:t>
            </a:r>
            <a:r>
              <a:rPr lang="en-GB" sz="2400" dirty="0" err="1"/>
              <a:t>Turkle</a:t>
            </a:r>
            <a:r>
              <a:rPr lang="en-GB" sz="2400" dirty="0"/>
              <a:t> expressing a theoretical position intended to extend the depth of engagement with the objects</a:t>
            </a:r>
            <a:r>
              <a:rPr lang="en-GB" sz="2400" dirty="0" smtClean="0"/>
              <a:t>.</a:t>
            </a:r>
          </a:p>
          <a:p>
            <a:pPr marL="0" indent="0">
              <a:buNone/>
            </a:pPr>
            <a:endParaRPr lang="en-GB" sz="1100" dirty="0" smtClean="0"/>
          </a:p>
          <a:p>
            <a:r>
              <a:rPr lang="en-GB" sz="2400" dirty="0" smtClean="0"/>
              <a:t>The </a:t>
            </a:r>
            <a:r>
              <a:rPr lang="en-GB" sz="2400" dirty="0"/>
              <a:t>reflective pieces have been grouped in terms of the way in which the writer has related to the object e.g. </a:t>
            </a:r>
            <a:r>
              <a:rPr lang="en-GB" sz="2400" dirty="0" smtClean="0"/>
              <a:t>‘objects of play and design’, ‘objects </a:t>
            </a:r>
            <a:r>
              <a:rPr lang="en-GB" sz="2400" dirty="0"/>
              <a:t>of transition and passage’, ‘objects of discipline and desire’. </a:t>
            </a:r>
            <a:endParaRPr lang="en-GB" sz="2400" dirty="0" smtClean="0"/>
          </a:p>
          <a:p>
            <a:pPr marL="0" indent="0">
              <a:buNone/>
            </a:pPr>
            <a:endParaRPr lang="en-GB" sz="1100" dirty="0" smtClean="0"/>
          </a:p>
          <a:p>
            <a:r>
              <a:rPr lang="en-GB" sz="2400" dirty="0" smtClean="0"/>
              <a:t>The </a:t>
            </a:r>
            <a:r>
              <a:rPr lang="en-GB" sz="2400" dirty="0"/>
              <a:t>final chapter revisits the reflective pieces as themselves being regarded as an evocative object also.</a:t>
            </a:r>
          </a:p>
        </p:txBody>
      </p:sp>
    </p:spTree>
    <p:extLst>
      <p:ext uri="{BB962C8B-B14F-4D97-AF65-F5344CB8AC3E}">
        <p14:creationId xmlns:p14="http://schemas.microsoft.com/office/powerpoint/2010/main" val="3563609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568952" cy="3816425"/>
          </a:xfrm>
        </p:spPr>
        <p:txBody>
          <a:bodyPr anchor="t">
            <a:normAutofit/>
          </a:bodyPr>
          <a:lstStyle/>
          <a:p>
            <a:r>
              <a:rPr lang="en-GB" sz="2400" dirty="0"/>
              <a:t>“centrepieces of emotional life” (p.6) </a:t>
            </a:r>
            <a:endParaRPr lang="en-GB" sz="2400" dirty="0" smtClean="0"/>
          </a:p>
          <a:p>
            <a:pPr marL="0" indent="0">
              <a:buNone/>
            </a:pPr>
            <a:endParaRPr lang="en-GB" sz="1100" dirty="0"/>
          </a:p>
          <a:p>
            <a:r>
              <a:rPr lang="en-GB" sz="2400" dirty="0"/>
              <a:t>“the object as a companion in life experience” (</a:t>
            </a:r>
            <a:r>
              <a:rPr lang="en-GB" sz="2400" dirty="0" smtClean="0"/>
              <a:t>p.5)</a:t>
            </a:r>
          </a:p>
          <a:p>
            <a:pPr marL="0" indent="0">
              <a:buNone/>
            </a:pPr>
            <a:endParaRPr lang="en-GB" sz="1100" dirty="0"/>
          </a:p>
          <a:p>
            <a:r>
              <a:rPr lang="en-GB" sz="2400" dirty="0"/>
              <a:t>“particular objects with rich connections to daily life as well as intellectual practice” (</a:t>
            </a:r>
            <a:r>
              <a:rPr lang="en-GB" sz="2400" dirty="0" smtClean="0"/>
              <a:t>p.7)</a:t>
            </a:r>
          </a:p>
          <a:p>
            <a:pPr marL="0" indent="0">
              <a:buNone/>
            </a:pPr>
            <a:endParaRPr lang="en-GB" sz="1100" dirty="0"/>
          </a:p>
          <a:p>
            <a:r>
              <a:rPr lang="en-GB" sz="2400" dirty="0"/>
              <a:t>“provocations to thought” (</a:t>
            </a:r>
            <a:r>
              <a:rPr lang="en-GB" sz="2400" dirty="0" smtClean="0"/>
              <a:t>p.5</a:t>
            </a:r>
            <a:r>
              <a:rPr lang="en-GB" sz="2400" dirty="0"/>
              <a:t>)</a:t>
            </a:r>
          </a:p>
          <a:p>
            <a:endParaRPr lang="en-GB" sz="1600" dirty="0" smtClean="0"/>
          </a:p>
        </p:txBody>
      </p:sp>
      <p:sp>
        <p:nvSpPr>
          <p:cNvPr id="8" name="Rectangle 7"/>
          <p:cNvSpPr/>
          <p:nvPr/>
        </p:nvSpPr>
        <p:spPr>
          <a:xfrm>
            <a:off x="2051720" y="4941167"/>
            <a:ext cx="4572000" cy="646331"/>
          </a:xfrm>
          <a:prstGeom prst="rect">
            <a:avLst/>
          </a:prstGeom>
        </p:spPr>
        <p:txBody>
          <a:bodyPr>
            <a:spAutoFit/>
          </a:bodyPr>
          <a:lstStyle/>
          <a:p>
            <a:r>
              <a:rPr lang="en-GB" dirty="0" err="1" smtClean="0">
                <a:solidFill>
                  <a:schemeClr val="accent4">
                    <a:lumMod val="40000"/>
                    <a:lumOff val="60000"/>
                  </a:schemeClr>
                </a:solidFill>
              </a:rPr>
              <a:t>Turkle</a:t>
            </a:r>
            <a:r>
              <a:rPr lang="en-GB" dirty="0" smtClean="0">
                <a:solidFill>
                  <a:schemeClr val="accent4">
                    <a:lumMod val="40000"/>
                    <a:lumOff val="60000"/>
                  </a:schemeClr>
                </a:solidFill>
              </a:rPr>
              <a:t>, S. (2007) </a:t>
            </a:r>
            <a:r>
              <a:rPr lang="en-GB" i="1" dirty="0" smtClean="0">
                <a:solidFill>
                  <a:schemeClr val="accent4">
                    <a:lumMod val="40000"/>
                    <a:lumOff val="60000"/>
                  </a:schemeClr>
                </a:solidFill>
              </a:rPr>
              <a:t>Evocative Objects – </a:t>
            </a:r>
            <a:r>
              <a:rPr lang="en-GB" sz="1400" i="1" dirty="0" smtClean="0">
                <a:solidFill>
                  <a:schemeClr val="accent4">
                    <a:lumMod val="40000"/>
                    <a:lumOff val="60000"/>
                  </a:schemeClr>
                </a:solidFill>
              </a:rPr>
              <a:t>things we think with</a:t>
            </a:r>
            <a:r>
              <a:rPr lang="en-GB" dirty="0" smtClean="0">
                <a:solidFill>
                  <a:schemeClr val="accent4">
                    <a:lumMod val="40000"/>
                    <a:lumOff val="60000"/>
                  </a:schemeClr>
                </a:solidFill>
              </a:rPr>
              <a:t>,</a:t>
            </a:r>
            <a:r>
              <a:rPr lang="en-GB" i="1" dirty="0" smtClean="0">
                <a:solidFill>
                  <a:schemeClr val="accent4">
                    <a:lumMod val="40000"/>
                    <a:lumOff val="60000"/>
                  </a:schemeClr>
                </a:solidFill>
              </a:rPr>
              <a:t> </a:t>
            </a:r>
            <a:r>
              <a:rPr lang="en-GB" sz="1000" dirty="0" smtClean="0">
                <a:solidFill>
                  <a:schemeClr val="accent4">
                    <a:lumMod val="40000"/>
                    <a:lumOff val="60000"/>
                  </a:schemeClr>
                </a:solidFill>
              </a:rPr>
              <a:t>London, The MIT Press</a:t>
            </a:r>
            <a:endParaRPr lang="en-GB" dirty="0"/>
          </a:p>
        </p:txBody>
      </p:sp>
    </p:spTree>
    <p:extLst>
      <p:ext uri="{BB962C8B-B14F-4D97-AF65-F5344CB8AC3E}">
        <p14:creationId xmlns:p14="http://schemas.microsoft.com/office/powerpoint/2010/main" val="458723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08720"/>
          </a:xfrm>
        </p:spPr>
        <p:txBody>
          <a:bodyPr/>
          <a:lstStyle/>
          <a:p>
            <a:r>
              <a:rPr lang="en-GB" sz="3600" dirty="0"/>
              <a:t>R</a:t>
            </a:r>
            <a:r>
              <a:rPr lang="en-GB" sz="3600" dirty="0" smtClean="0"/>
              <a:t>esearch as a superordinate category</a:t>
            </a:r>
            <a:endParaRPr lang="en-GB" sz="3600" dirty="0"/>
          </a:p>
        </p:txBody>
      </p:sp>
      <p:sp>
        <p:nvSpPr>
          <p:cNvPr id="3" name="Content Placeholder 2"/>
          <p:cNvSpPr>
            <a:spLocks noGrp="1"/>
          </p:cNvSpPr>
          <p:nvPr>
            <p:ph idx="1"/>
          </p:nvPr>
        </p:nvSpPr>
        <p:spPr/>
        <p:txBody>
          <a:bodyPr>
            <a:normAutofit/>
          </a:bodyPr>
          <a:lstStyle/>
          <a:p>
            <a:r>
              <a:rPr lang="en-GB" b="1" dirty="0" smtClean="0"/>
              <a:t>Qualitative</a:t>
            </a:r>
            <a:r>
              <a:rPr lang="en-GB" dirty="0" smtClean="0"/>
              <a:t> – understanding, descriptive detail, depth, perspective</a:t>
            </a:r>
          </a:p>
          <a:p>
            <a:r>
              <a:rPr lang="en-GB" b="1" dirty="0" smtClean="0"/>
              <a:t>Quantitative</a:t>
            </a:r>
            <a:r>
              <a:rPr lang="en-GB" dirty="0" smtClean="0"/>
              <a:t> – explanation, statistics, causality, breadth</a:t>
            </a:r>
          </a:p>
          <a:p>
            <a:r>
              <a:rPr lang="en-GB" b="1" dirty="0" smtClean="0"/>
              <a:t>Mixed methods </a:t>
            </a:r>
            <a:r>
              <a:rPr lang="en-GB" dirty="0" smtClean="0"/>
              <a:t>– combination of the above – regards the distinction as normative and unhelpful </a:t>
            </a:r>
            <a:r>
              <a:rPr lang="en-GB" sz="1400" dirty="0" smtClean="0"/>
              <a:t>(</a:t>
            </a:r>
            <a:r>
              <a:rPr lang="en-GB" sz="1400" dirty="0" err="1" smtClean="0"/>
              <a:t>Denzin</a:t>
            </a:r>
            <a:r>
              <a:rPr lang="en-GB" sz="1400" dirty="0" smtClean="0"/>
              <a:t> &amp; Lincoln 2011) </a:t>
            </a:r>
          </a:p>
          <a:p>
            <a:endParaRPr lang="en-GB" dirty="0"/>
          </a:p>
          <a:p>
            <a:r>
              <a:rPr lang="en-GB" b="1" dirty="0" smtClean="0">
                <a:solidFill>
                  <a:schemeClr val="tx2"/>
                </a:solidFill>
              </a:rPr>
              <a:t>Generative social research </a:t>
            </a:r>
            <a:r>
              <a:rPr lang="en-GB" dirty="0" smtClean="0">
                <a:solidFill>
                  <a:schemeClr val="tx2"/>
                </a:solidFill>
              </a:rPr>
              <a:t>– values generating ideas, elaborative interpretation, possibility thinking, creative responses to data, burgeoning of experience, theorising – </a:t>
            </a:r>
            <a:r>
              <a:rPr lang="en-GB" sz="1600" dirty="0" smtClean="0">
                <a:solidFill>
                  <a:schemeClr val="tx2"/>
                </a:solidFill>
              </a:rPr>
              <a:t>less concerned with validity and reliability </a:t>
            </a:r>
            <a:endParaRPr lang="en-GB" sz="1600" dirty="0">
              <a:solidFill>
                <a:schemeClr val="tx2"/>
              </a:solidFill>
            </a:endParaRPr>
          </a:p>
        </p:txBody>
      </p:sp>
    </p:spTree>
    <p:extLst>
      <p:ext uri="{BB962C8B-B14F-4D97-AF65-F5344CB8AC3E}">
        <p14:creationId xmlns:p14="http://schemas.microsoft.com/office/powerpoint/2010/main" val="1127455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128792" cy="720080"/>
          </a:xfrm>
        </p:spPr>
        <p:txBody>
          <a:bodyPr/>
          <a:lstStyle/>
          <a:p>
            <a:r>
              <a:rPr lang="en-GB" dirty="0" smtClean="0"/>
              <a:t>Ambiguity</a:t>
            </a:r>
            <a:endParaRPr lang="en-GB" dirty="0"/>
          </a:p>
        </p:txBody>
      </p:sp>
      <p:sp>
        <p:nvSpPr>
          <p:cNvPr id="3" name="Content Placeholder 2"/>
          <p:cNvSpPr>
            <a:spLocks noGrp="1"/>
          </p:cNvSpPr>
          <p:nvPr>
            <p:ph idx="1"/>
          </p:nvPr>
        </p:nvSpPr>
        <p:spPr>
          <a:xfrm>
            <a:off x="395536" y="1556792"/>
            <a:ext cx="8496944" cy="5040559"/>
          </a:xfrm>
        </p:spPr>
        <p:txBody>
          <a:bodyPr>
            <a:normAutofit fontScale="92500"/>
          </a:bodyPr>
          <a:lstStyle/>
          <a:p>
            <a:r>
              <a:rPr lang="en-GB" sz="2600" dirty="0"/>
              <a:t>The ambiguity of ‘remarkable moments’, ‘bafflements’, ‘active interpretations’ (</a:t>
            </a:r>
            <a:r>
              <a:rPr lang="en-GB" sz="2600" dirty="0">
                <a:solidFill>
                  <a:schemeClr val="accent3"/>
                </a:solidFill>
              </a:rPr>
              <a:t>Brown &amp; Jones, 2001</a:t>
            </a:r>
            <a:r>
              <a:rPr lang="en-GB" sz="2600" dirty="0"/>
              <a:t>) can be productive of multiple elaborations</a:t>
            </a:r>
            <a:r>
              <a:rPr lang="en-GB" sz="2600" dirty="0" smtClean="0"/>
              <a:t>.</a:t>
            </a:r>
          </a:p>
          <a:p>
            <a:pPr marL="0" indent="0">
              <a:buNone/>
            </a:pPr>
            <a:endParaRPr lang="en-GB" sz="1200" dirty="0" smtClean="0"/>
          </a:p>
          <a:p>
            <a:r>
              <a:rPr lang="en-GB" sz="2600" dirty="0"/>
              <a:t> "</a:t>
            </a:r>
            <a:r>
              <a:rPr lang="en-GB" sz="2600" i="1" dirty="0"/>
              <a:t>By productive ambiguity, I mean that the material presented is more evocative than denotative, and in its evocation, it generates insight and invites attention to complexity. Unlike the traditional ideal of conventional research, some alternative forms of data representation result in less closure and more plausible interpretations of the meaning of the </a:t>
            </a:r>
            <a:r>
              <a:rPr lang="en-GB" sz="2600" i="1" dirty="0" smtClean="0"/>
              <a:t>situation</a:t>
            </a:r>
            <a:r>
              <a:rPr lang="en-GB" sz="2600" dirty="0" smtClean="0"/>
              <a:t>"</a:t>
            </a:r>
            <a:r>
              <a:rPr lang="en-GB" sz="2600" i="1" dirty="0" smtClean="0"/>
              <a:t> </a:t>
            </a:r>
            <a:r>
              <a:rPr lang="en-GB" sz="2600" dirty="0"/>
              <a:t>(</a:t>
            </a:r>
            <a:r>
              <a:rPr lang="en-GB" sz="2600" dirty="0">
                <a:solidFill>
                  <a:schemeClr val="accent3"/>
                </a:solidFill>
              </a:rPr>
              <a:t>Eisner, 2005, p180</a:t>
            </a:r>
            <a:r>
              <a:rPr lang="en-GB" sz="2600" dirty="0" smtClean="0"/>
              <a:t>).</a:t>
            </a:r>
            <a:endParaRPr lang="en-GB" sz="2600" dirty="0"/>
          </a:p>
          <a:p>
            <a:endParaRPr lang="en-GB" dirty="0"/>
          </a:p>
          <a:p>
            <a:endParaRPr lang="en-GB" dirty="0"/>
          </a:p>
        </p:txBody>
      </p:sp>
    </p:spTree>
    <p:extLst>
      <p:ext uri="{BB962C8B-B14F-4D97-AF65-F5344CB8AC3E}">
        <p14:creationId xmlns:p14="http://schemas.microsoft.com/office/powerpoint/2010/main" val="3293483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432" y="1484784"/>
            <a:ext cx="7125112" cy="1728192"/>
          </a:xfrm>
        </p:spPr>
        <p:txBody>
          <a:bodyPr anchor="t">
            <a:normAutofit/>
          </a:bodyPr>
          <a:lstStyle/>
          <a:p>
            <a:r>
              <a:rPr lang="en-GB" sz="2400" dirty="0"/>
              <a:t>“Surely even the dullest of objects are laced with songs and legends that await their bards” </a:t>
            </a:r>
            <a:r>
              <a:rPr lang="en-GB" sz="2000" dirty="0"/>
              <a:t>(Harman 2008 p.455)</a:t>
            </a:r>
          </a:p>
          <a:p>
            <a:pPr marL="0" indent="0">
              <a:buNone/>
            </a:pPr>
            <a:endParaRPr lang="en-GB" sz="2800" dirty="0"/>
          </a:p>
        </p:txBody>
      </p:sp>
      <p:sp>
        <p:nvSpPr>
          <p:cNvPr id="2" name="TextBox 1"/>
          <p:cNvSpPr txBox="1"/>
          <p:nvPr/>
        </p:nvSpPr>
        <p:spPr>
          <a:xfrm>
            <a:off x="1094656" y="4221088"/>
            <a:ext cx="6696744" cy="1846659"/>
          </a:xfrm>
          <a:prstGeom prst="rect">
            <a:avLst/>
          </a:prstGeom>
          <a:noFill/>
        </p:spPr>
        <p:txBody>
          <a:bodyPr wrap="square" rtlCol="0">
            <a:spAutoFit/>
          </a:bodyPr>
          <a:lstStyle/>
          <a:p>
            <a:r>
              <a:rPr lang="en-GB" dirty="0" smtClean="0"/>
              <a:t>Referring to Foucault’s perspective Mac </a:t>
            </a:r>
            <a:r>
              <a:rPr lang="en-GB" dirty="0" err="1" smtClean="0"/>
              <a:t>Naughton</a:t>
            </a:r>
            <a:r>
              <a:rPr lang="en-GB" dirty="0" smtClean="0"/>
              <a:t> (2005) emphasised that </a:t>
            </a:r>
          </a:p>
          <a:p>
            <a:endParaRPr lang="en-GB" dirty="0"/>
          </a:p>
          <a:p>
            <a:pPr lvl="1"/>
            <a:r>
              <a:rPr lang="en-GB" sz="2000" dirty="0" smtClean="0"/>
              <a:t>“our will to truth – produce[s] inequalities because it is a violence  to be ‘enslaved’ within a regime of truth” (p. 43)</a:t>
            </a:r>
            <a:endParaRPr lang="en-GB" sz="2000" dirty="0"/>
          </a:p>
        </p:txBody>
      </p:sp>
      <p:sp>
        <p:nvSpPr>
          <p:cNvPr id="4" name="Title 1"/>
          <p:cNvSpPr>
            <a:spLocks noGrp="1"/>
          </p:cNvSpPr>
          <p:nvPr>
            <p:ph type="title"/>
          </p:nvPr>
        </p:nvSpPr>
        <p:spPr>
          <a:xfrm>
            <a:off x="755576" y="188640"/>
            <a:ext cx="7992888" cy="720080"/>
          </a:xfrm>
        </p:spPr>
        <p:txBody>
          <a:bodyPr/>
          <a:lstStyle/>
          <a:p>
            <a:r>
              <a:rPr lang="en-GB" dirty="0" smtClean="0"/>
              <a:t>Questioning regimes of truth:</a:t>
            </a:r>
            <a:endParaRPr lang="en-GB" dirty="0"/>
          </a:p>
        </p:txBody>
      </p:sp>
    </p:spTree>
    <p:extLst>
      <p:ext uri="{BB962C8B-B14F-4D97-AF65-F5344CB8AC3E}">
        <p14:creationId xmlns:p14="http://schemas.microsoft.com/office/powerpoint/2010/main" val="177472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977963"/>
            <a:ext cx="4354645" cy="4051437"/>
          </a:xfrm>
        </p:spPr>
        <p:txBody>
          <a:bodyPr>
            <a:normAutofit/>
          </a:bodyPr>
          <a:lstStyle/>
          <a:p>
            <a:r>
              <a:rPr lang="en-GB" sz="2400" dirty="0" smtClean="0"/>
              <a:t>Moved away from the search for ‘truth’</a:t>
            </a:r>
          </a:p>
          <a:p>
            <a:r>
              <a:rPr lang="en-GB" sz="2400" dirty="0" smtClean="0"/>
              <a:t>Moved away from being confined by boundaries of legitimacy </a:t>
            </a:r>
            <a:endParaRPr lang="en-GB" sz="2400" dirty="0"/>
          </a:p>
        </p:txBody>
      </p:sp>
      <p:sp>
        <p:nvSpPr>
          <p:cNvPr id="5" name="Right Brace 4"/>
          <p:cNvSpPr/>
          <p:nvPr/>
        </p:nvSpPr>
        <p:spPr>
          <a:xfrm>
            <a:off x="4716016" y="4149080"/>
            <a:ext cx="648072" cy="18002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5580112" y="4850171"/>
            <a:ext cx="2376264" cy="369332"/>
          </a:xfrm>
          <a:prstGeom prst="rect">
            <a:avLst/>
          </a:prstGeom>
          <a:noFill/>
        </p:spPr>
        <p:txBody>
          <a:bodyPr wrap="square" rtlCol="0">
            <a:spAutoFit/>
          </a:bodyPr>
          <a:lstStyle/>
          <a:p>
            <a:r>
              <a:rPr lang="en-GB" dirty="0" smtClean="0"/>
              <a:t>Evocative objects</a:t>
            </a:r>
            <a:endParaRPr lang="en-GB" dirty="0"/>
          </a:p>
        </p:txBody>
      </p:sp>
      <p:sp>
        <p:nvSpPr>
          <p:cNvPr id="7" name="TextBox 6"/>
          <p:cNvSpPr txBox="1"/>
          <p:nvPr/>
        </p:nvSpPr>
        <p:spPr>
          <a:xfrm>
            <a:off x="1259632" y="476672"/>
            <a:ext cx="6264696" cy="584775"/>
          </a:xfrm>
          <a:prstGeom prst="rect">
            <a:avLst/>
          </a:prstGeom>
          <a:noFill/>
        </p:spPr>
        <p:txBody>
          <a:bodyPr wrap="square" rtlCol="0">
            <a:spAutoFit/>
          </a:bodyPr>
          <a:lstStyle/>
          <a:p>
            <a:r>
              <a:rPr lang="en-GB" sz="3200" dirty="0" smtClean="0"/>
              <a:t>Generative social research</a:t>
            </a:r>
            <a:endParaRPr lang="en-GB" sz="3200" dirty="0"/>
          </a:p>
        </p:txBody>
      </p:sp>
      <p:sp>
        <p:nvSpPr>
          <p:cNvPr id="8" name="TextBox 7"/>
          <p:cNvSpPr txBox="1"/>
          <p:nvPr/>
        </p:nvSpPr>
        <p:spPr>
          <a:xfrm>
            <a:off x="4439183" y="1844824"/>
            <a:ext cx="4032448" cy="1354217"/>
          </a:xfrm>
          <a:prstGeom prst="rect">
            <a:avLst/>
          </a:prstGeom>
          <a:noFill/>
        </p:spPr>
        <p:txBody>
          <a:bodyPr wrap="square" rtlCol="0">
            <a:spAutoFit/>
          </a:bodyPr>
          <a:lstStyle/>
          <a:p>
            <a:r>
              <a:rPr lang="en-GB" dirty="0" smtClean="0"/>
              <a:t>‘descriptive vividness’ </a:t>
            </a:r>
            <a:r>
              <a:rPr lang="en-GB" dirty="0"/>
              <a:t>/</a:t>
            </a:r>
            <a:r>
              <a:rPr lang="en-GB" dirty="0" smtClean="0"/>
              <a:t> </a:t>
            </a:r>
          </a:p>
          <a:p>
            <a:r>
              <a:rPr lang="en-GB" dirty="0" smtClean="0"/>
              <a:t>‘thick descriptive detail’  </a:t>
            </a:r>
          </a:p>
          <a:p>
            <a:endParaRPr lang="en-GB" sz="1000" dirty="0"/>
          </a:p>
          <a:p>
            <a:r>
              <a:rPr lang="en-GB" dirty="0" smtClean="0"/>
              <a:t>reduce ambiguity, evocativeness and the need for interpretation</a:t>
            </a:r>
            <a:endParaRPr lang="en-GB" dirty="0"/>
          </a:p>
        </p:txBody>
      </p:sp>
      <p:cxnSp>
        <p:nvCxnSpPr>
          <p:cNvPr id="10" name="Straight Arrow Connector 9"/>
          <p:cNvCxnSpPr/>
          <p:nvPr/>
        </p:nvCxnSpPr>
        <p:spPr>
          <a:xfrm flipH="1" flipV="1">
            <a:off x="6455407" y="3284984"/>
            <a:ext cx="875533" cy="135465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707904" y="1412776"/>
            <a:ext cx="576065"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08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68952" cy="4645975"/>
          </a:xfrm>
        </p:spPr>
        <p:txBody>
          <a:bodyPr anchor="t">
            <a:noAutofit/>
          </a:bodyPr>
          <a:lstStyle/>
          <a:p>
            <a:pPr marL="457200" lvl="1" indent="0">
              <a:buNone/>
            </a:pPr>
            <a:endParaRPr lang="en-GB" sz="1100" dirty="0" smtClean="0"/>
          </a:p>
          <a:p>
            <a:pPr marL="0" indent="0">
              <a:buNone/>
            </a:pPr>
            <a:r>
              <a:rPr lang="en-GB" sz="2800" b="1" u="sng" dirty="0" smtClean="0">
                <a:latin typeface="Times New Roman" panose="02020603050405020304" pitchFamily="18" charset="0"/>
                <a:cs typeface="Times New Roman" panose="02020603050405020304" pitchFamily="18" charset="0"/>
              </a:rPr>
              <a:t>A tranquil lake rather than rat race river rapids model</a:t>
            </a:r>
          </a:p>
          <a:p>
            <a:pPr marL="0" indent="0">
              <a:buNone/>
            </a:pPr>
            <a:endParaRPr lang="en-GB" sz="2800" b="1" u="sng" dirty="0" smtClean="0">
              <a:latin typeface="Times New Roman" panose="02020603050405020304" pitchFamily="18" charset="0"/>
              <a:cs typeface="Times New Roman" panose="02020603050405020304" pitchFamily="18" charset="0"/>
            </a:endParaRPr>
          </a:p>
          <a:p>
            <a:pPr marL="0" indent="0">
              <a:buNone/>
            </a:pPr>
            <a:endParaRPr lang="en-GB" sz="2800" b="1" u="sng" dirty="0" smtClean="0">
              <a:latin typeface="Times New Roman" panose="02020603050405020304" pitchFamily="18" charset="0"/>
              <a:cs typeface="Times New Roman" panose="02020603050405020304" pitchFamily="18" charset="0"/>
            </a:endParaRPr>
          </a:p>
          <a:p>
            <a:pPr lvl="1"/>
            <a:r>
              <a:rPr lang="en-GB" sz="2000" dirty="0" smtClean="0"/>
              <a:t>Evocative objects support a more rounded experience</a:t>
            </a:r>
          </a:p>
          <a:p>
            <a:pPr lvl="1"/>
            <a:r>
              <a:rPr lang="en-GB" sz="2000" dirty="0" smtClean="0"/>
              <a:t>Evocative objects support a more contemplative disposition</a:t>
            </a:r>
          </a:p>
          <a:p>
            <a:pPr lvl="1"/>
            <a:r>
              <a:rPr lang="en-GB" sz="2000" dirty="0" smtClean="0"/>
              <a:t>Evocative objects support divergent thinking and creativity</a:t>
            </a:r>
          </a:p>
          <a:p>
            <a:pPr lvl="1"/>
            <a:r>
              <a:rPr lang="en-GB" sz="2000" dirty="0" smtClean="0"/>
              <a:t>Evocative objects can be used to support a relationship model which values the other and the relationship rather than being an interrogation of the data</a:t>
            </a:r>
            <a:endParaRPr lang="en-GB" sz="2000" dirty="0"/>
          </a:p>
        </p:txBody>
      </p:sp>
      <p:sp>
        <p:nvSpPr>
          <p:cNvPr id="5" name="TextBox 4"/>
          <p:cNvSpPr txBox="1"/>
          <p:nvPr/>
        </p:nvSpPr>
        <p:spPr>
          <a:xfrm>
            <a:off x="251520" y="6093296"/>
            <a:ext cx="8424936" cy="400110"/>
          </a:xfrm>
          <a:prstGeom prst="rect">
            <a:avLst/>
          </a:prstGeom>
          <a:noFill/>
        </p:spPr>
        <p:txBody>
          <a:bodyPr wrap="square" rtlCol="0">
            <a:spAutoFit/>
          </a:bodyPr>
          <a:lstStyle/>
          <a:p>
            <a:r>
              <a:rPr lang="en-GB" sz="2000" b="1" dirty="0" smtClean="0"/>
              <a:t>Raising insignificant details of experience to significance</a:t>
            </a:r>
            <a:endParaRPr lang="en-GB" sz="2000" b="1" dirty="0"/>
          </a:p>
        </p:txBody>
      </p:sp>
    </p:spTree>
    <p:extLst>
      <p:ext uri="{BB962C8B-B14F-4D97-AF65-F5344CB8AC3E}">
        <p14:creationId xmlns:p14="http://schemas.microsoft.com/office/powerpoint/2010/main" val="2394061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 details – may delete</a:t>
            </a:r>
            <a:endParaRPr lang="en-GB" dirty="0"/>
          </a:p>
        </p:txBody>
      </p:sp>
      <p:sp>
        <p:nvSpPr>
          <p:cNvPr id="3" name="Content Placeholder 2"/>
          <p:cNvSpPr>
            <a:spLocks noGrp="1"/>
          </p:cNvSpPr>
          <p:nvPr>
            <p:ph idx="1"/>
          </p:nvPr>
        </p:nvSpPr>
        <p:spPr/>
        <p:txBody>
          <a:bodyPr/>
          <a:lstStyle/>
          <a:p>
            <a:r>
              <a:rPr lang="en-GB" sz="2000" b="1" u="sng" dirty="0">
                <a:latin typeface="Times New Roman" panose="02020603050405020304" pitchFamily="18" charset="0"/>
                <a:cs typeface="Times New Roman" panose="02020603050405020304" pitchFamily="18" charset="0"/>
              </a:rPr>
              <a:t>The rat race, river rapids model</a:t>
            </a:r>
          </a:p>
          <a:p>
            <a:pPr lvl="1"/>
            <a:r>
              <a:rPr lang="en-GB" sz="1800" dirty="0"/>
              <a:t>Research questions focus attention and filter out irrelevant details. </a:t>
            </a:r>
          </a:p>
          <a:p>
            <a:pPr lvl="1"/>
            <a:r>
              <a:rPr lang="en-GB" sz="1800" dirty="0"/>
              <a:t>Research questions relate to the ideal of systematic data collection and analysis.</a:t>
            </a:r>
          </a:p>
          <a:p>
            <a:pPr lvl="1"/>
            <a:r>
              <a:rPr lang="en-GB" sz="1800" dirty="0"/>
              <a:t>Research questions support a model of research valorising interrogation of the data.</a:t>
            </a:r>
          </a:p>
          <a:p>
            <a:endParaRPr lang="en-GB" dirty="0"/>
          </a:p>
        </p:txBody>
      </p:sp>
    </p:spTree>
    <p:extLst>
      <p:ext uri="{BB962C8B-B14F-4D97-AF65-F5344CB8AC3E}">
        <p14:creationId xmlns:p14="http://schemas.microsoft.com/office/powerpoint/2010/main" val="3735041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971600" y="2607933"/>
            <a:ext cx="4570393" cy="2045203"/>
            <a:chOff x="971600" y="2607933"/>
            <a:chExt cx="4570393" cy="2045203"/>
          </a:xfrm>
        </p:grpSpPr>
        <p:sp>
          <p:nvSpPr>
            <p:cNvPr id="4" name="Teardrop 3"/>
            <p:cNvSpPr/>
            <p:nvPr/>
          </p:nvSpPr>
          <p:spPr>
            <a:xfrm>
              <a:off x="971600" y="3140968"/>
              <a:ext cx="2952328" cy="1512168"/>
            </a:xfrm>
            <a:prstGeom prst="teardrop">
              <a:avLst>
                <a:gd name="adj" fmla="val 17054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ardrop 4"/>
            <p:cNvSpPr/>
            <p:nvPr/>
          </p:nvSpPr>
          <p:spPr>
            <a:xfrm rot="12567797">
              <a:off x="4602279" y="2607933"/>
              <a:ext cx="939714" cy="662998"/>
            </a:xfrm>
            <a:prstGeom prst="teardrop">
              <a:avLst>
                <a:gd name="adj" fmla="val 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Oval 6"/>
          <p:cNvSpPr/>
          <p:nvPr/>
        </p:nvSpPr>
        <p:spPr>
          <a:xfrm>
            <a:off x="2129458" y="3681028"/>
            <a:ext cx="504056" cy="432048"/>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p:cNvCxnSpPr/>
          <p:nvPr/>
        </p:nvCxnSpPr>
        <p:spPr>
          <a:xfrm>
            <a:off x="2315208" y="2650805"/>
            <a:ext cx="0" cy="80836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1560" y="1042095"/>
            <a:ext cx="2952328" cy="1477328"/>
          </a:xfrm>
          <a:prstGeom prst="rect">
            <a:avLst/>
          </a:prstGeom>
          <a:noFill/>
        </p:spPr>
        <p:txBody>
          <a:bodyPr wrap="square" rtlCol="0">
            <a:spAutoFit/>
          </a:bodyPr>
          <a:lstStyle/>
          <a:p>
            <a:r>
              <a:rPr lang="en-GB" dirty="0" smtClean="0"/>
              <a:t>Evaluation of quality may favour central members of the category e.g. Government sponsored research studies</a:t>
            </a:r>
            <a:endParaRPr lang="en-GB" dirty="0"/>
          </a:p>
        </p:txBody>
      </p:sp>
      <p:cxnSp>
        <p:nvCxnSpPr>
          <p:cNvPr id="12" name="Straight Connector 11"/>
          <p:cNvCxnSpPr/>
          <p:nvPr/>
        </p:nvCxnSpPr>
        <p:spPr>
          <a:xfrm>
            <a:off x="4139952" y="1052736"/>
            <a:ext cx="0" cy="4392488"/>
          </a:xfrm>
          <a:prstGeom prst="line">
            <a:avLst/>
          </a:prstGeom>
          <a:ln w="38100">
            <a:solidFill>
              <a:schemeClr val="accent2"/>
            </a:solidFill>
            <a:prstDash val="dash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139952" y="1052736"/>
            <a:ext cx="2664296" cy="0"/>
          </a:xfrm>
          <a:prstGeom prst="line">
            <a:avLst/>
          </a:prstGeom>
          <a:ln w="38100">
            <a:solidFill>
              <a:schemeClr val="accent2"/>
            </a:solidFill>
            <a:prstDash val="dash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139952" y="5445224"/>
            <a:ext cx="2664296" cy="0"/>
          </a:xfrm>
          <a:prstGeom prst="line">
            <a:avLst/>
          </a:prstGeom>
          <a:ln w="38100">
            <a:solidFill>
              <a:schemeClr val="accent2"/>
            </a:solidFill>
            <a:prstDash val="dashDot"/>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2"/>
          </p:cNvCxnSpPr>
          <p:nvPr/>
        </p:nvCxnSpPr>
        <p:spPr>
          <a:xfrm flipH="1">
            <a:off x="5235189" y="1700808"/>
            <a:ext cx="272915" cy="9499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72100" y="1484784"/>
            <a:ext cx="2628292" cy="3477875"/>
          </a:xfrm>
          <a:prstGeom prst="rect">
            <a:avLst/>
          </a:prstGeom>
          <a:noFill/>
        </p:spPr>
        <p:txBody>
          <a:bodyPr wrap="square" rtlCol="0">
            <a:spAutoFit/>
          </a:bodyPr>
          <a:lstStyle/>
          <a:p>
            <a:r>
              <a:rPr lang="en-GB" sz="2000" dirty="0" smtClean="0"/>
              <a:t>Alternative quality criteria may have greater legitimacy where less central forms of research are categorised as part of an alternative superordinate category e.g. </a:t>
            </a:r>
            <a:r>
              <a:rPr lang="en-GB" sz="2000" b="1" dirty="0" smtClean="0">
                <a:solidFill>
                  <a:schemeClr val="tx2"/>
                </a:solidFill>
              </a:rPr>
              <a:t>generative social research</a:t>
            </a:r>
            <a:endParaRPr lang="en-GB" sz="2000" b="1" dirty="0">
              <a:solidFill>
                <a:schemeClr val="tx2"/>
              </a:solidFill>
            </a:endParaRPr>
          </a:p>
        </p:txBody>
      </p:sp>
      <p:sp>
        <p:nvSpPr>
          <p:cNvPr id="21" name="Freeform 20"/>
          <p:cNvSpPr/>
          <p:nvPr/>
        </p:nvSpPr>
        <p:spPr>
          <a:xfrm>
            <a:off x="781050" y="3789040"/>
            <a:ext cx="2352675" cy="1916435"/>
          </a:xfrm>
          <a:custGeom>
            <a:avLst/>
            <a:gdLst>
              <a:gd name="connsiteX0" fmla="*/ 200025 w 2352675"/>
              <a:gd name="connsiteY0" fmla="*/ 0 h 1771650"/>
              <a:gd name="connsiteX1" fmla="*/ 0 w 2352675"/>
              <a:gd name="connsiteY1" fmla="*/ 714375 h 1771650"/>
              <a:gd name="connsiteX2" fmla="*/ 76200 w 2352675"/>
              <a:gd name="connsiteY2" fmla="*/ 1419225 h 1771650"/>
              <a:gd name="connsiteX3" fmla="*/ 457200 w 2352675"/>
              <a:gd name="connsiteY3" fmla="*/ 1771650 h 1771650"/>
              <a:gd name="connsiteX4" fmla="*/ 714375 w 2352675"/>
              <a:gd name="connsiteY4" fmla="*/ 1771650 h 1771650"/>
              <a:gd name="connsiteX5" fmla="*/ 1419225 w 2352675"/>
              <a:gd name="connsiteY5" fmla="*/ 1409700 h 1771650"/>
              <a:gd name="connsiteX6" fmla="*/ 1609725 w 2352675"/>
              <a:gd name="connsiteY6" fmla="*/ 1181100 h 1771650"/>
              <a:gd name="connsiteX7" fmla="*/ 1752600 w 2352675"/>
              <a:gd name="connsiteY7" fmla="*/ 1000125 h 1771650"/>
              <a:gd name="connsiteX8" fmla="*/ 1933575 w 2352675"/>
              <a:gd name="connsiteY8" fmla="*/ 838200 h 1771650"/>
              <a:gd name="connsiteX9" fmla="*/ 2209800 w 2352675"/>
              <a:gd name="connsiteY9" fmla="*/ 695325 h 1771650"/>
              <a:gd name="connsiteX10" fmla="*/ 2352675 w 2352675"/>
              <a:gd name="connsiteY10" fmla="*/ 628650 h 1771650"/>
              <a:gd name="connsiteX11" fmla="*/ 200025 w 2352675"/>
              <a:gd name="connsiteY11"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2675" h="1771650">
                <a:moveTo>
                  <a:pt x="200025" y="0"/>
                </a:moveTo>
                <a:lnTo>
                  <a:pt x="0" y="714375"/>
                </a:lnTo>
                <a:lnTo>
                  <a:pt x="76200" y="1419225"/>
                </a:lnTo>
                <a:lnTo>
                  <a:pt x="457200" y="1771650"/>
                </a:lnTo>
                <a:lnTo>
                  <a:pt x="714375" y="1771650"/>
                </a:lnTo>
                <a:lnTo>
                  <a:pt x="1419225" y="1409700"/>
                </a:lnTo>
                <a:lnTo>
                  <a:pt x="1609725" y="1181100"/>
                </a:lnTo>
                <a:lnTo>
                  <a:pt x="1752600" y="1000125"/>
                </a:lnTo>
                <a:lnTo>
                  <a:pt x="1933575" y="838200"/>
                </a:lnTo>
                <a:lnTo>
                  <a:pt x="2209800" y="695325"/>
                </a:lnTo>
                <a:lnTo>
                  <a:pt x="2352675" y="628650"/>
                </a:lnTo>
                <a:lnTo>
                  <a:pt x="20002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a:off x="395536" y="4653136"/>
            <a:ext cx="4536504" cy="0"/>
          </a:xfrm>
          <a:prstGeom prst="line">
            <a:avLst/>
          </a:prstGeom>
          <a:ln w="28575">
            <a:solidFill>
              <a:schemeClr val="accent3"/>
            </a:solidFill>
            <a:prstDash val="dash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5536" y="4653136"/>
            <a:ext cx="0" cy="1584176"/>
          </a:xfrm>
          <a:prstGeom prst="line">
            <a:avLst/>
          </a:prstGeom>
          <a:ln w="28575">
            <a:solidFill>
              <a:schemeClr val="accent3"/>
            </a:solidFill>
            <a:prstDash val="dash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8333" y="5734397"/>
            <a:ext cx="2520280" cy="369332"/>
          </a:xfrm>
          <a:prstGeom prst="rect">
            <a:avLst/>
          </a:prstGeom>
          <a:noFill/>
        </p:spPr>
        <p:txBody>
          <a:bodyPr wrap="square" rtlCol="0">
            <a:spAutoFit/>
          </a:bodyPr>
          <a:lstStyle/>
          <a:p>
            <a:r>
              <a:rPr lang="en-GB" dirty="0" smtClean="0">
                <a:solidFill>
                  <a:schemeClr val="tx2"/>
                </a:solidFill>
              </a:rPr>
              <a:t>Art based research</a:t>
            </a:r>
            <a:endParaRPr lang="en-GB" dirty="0">
              <a:solidFill>
                <a:schemeClr val="tx2"/>
              </a:solidFill>
            </a:endParaRPr>
          </a:p>
        </p:txBody>
      </p:sp>
      <p:sp>
        <p:nvSpPr>
          <p:cNvPr id="31" name="TextBox 30"/>
          <p:cNvSpPr txBox="1"/>
          <p:nvPr/>
        </p:nvSpPr>
        <p:spPr>
          <a:xfrm>
            <a:off x="611560" y="260648"/>
            <a:ext cx="6912768" cy="461665"/>
          </a:xfrm>
          <a:prstGeom prst="rect">
            <a:avLst/>
          </a:prstGeom>
          <a:noFill/>
        </p:spPr>
        <p:txBody>
          <a:bodyPr wrap="square" rtlCol="0">
            <a:spAutoFit/>
          </a:bodyPr>
          <a:lstStyle/>
          <a:p>
            <a:r>
              <a:rPr lang="en-GB" sz="2400" b="1" dirty="0" smtClean="0"/>
              <a:t>The landscape of educational research</a:t>
            </a:r>
            <a:endParaRPr lang="en-GB" sz="2400" b="1" dirty="0"/>
          </a:p>
        </p:txBody>
      </p:sp>
    </p:spTree>
    <p:extLst>
      <p:ext uri="{BB962C8B-B14F-4D97-AF65-F5344CB8AC3E}">
        <p14:creationId xmlns:p14="http://schemas.microsoft.com/office/powerpoint/2010/main" val="1832501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064896" cy="924475"/>
          </a:xfrm>
        </p:spPr>
        <p:txBody>
          <a:bodyPr/>
          <a:lstStyle/>
          <a:p>
            <a:r>
              <a:rPr lang="en-GB" sz="4000" dirty="0" smtClean="0"/>
              <a:t>Creative analytic paradigm</a:t>
            </a:r>
            <a:endParaRPr lang="en-GB" sz="4000" dirty="0"/>
          </a:p>
        </p:txBody>
      </p:sp>
      <p:sp>
        <p:nvSpPr>
          <p:cNvPr id="3" name="Content Placeholder 2"/>
          <p:cNvSpPr>
            <a:spLocks noGrp="1"/>
          </p:cNvSpPr>
          <p:nvPr>
            <p:ph idx="1"/>
          </p:nvPr>
        </p:nvSpPr>
        <p:spPr>
          <a:xfrm>
            <a:off x="827584" y="1772816"/>
            <a:ext cx="7306971" cy="3672408"/>
          </a:xfrm>
        </p:spPr>
        <p:txBody>
          <a:bodyPr>
            <a:normAutofit/>
          </a:bodyPr>
          <a:lstStyle/>
          <a:p>
            <a:r>
              <a:rPr lang="en-GB" sz="2400" dirty="0" smtClean="0"/>
              <a:t>the </a:t>
            </a:r>
            <a:r>
              <a:rPr lang="en-GB" sz="2400" dirty="0"/>
              <a:t>evocative objects model involves developing a state of </a:t>
            </a:r>
            <a:r>
              <a:rPr lang="en-GB" sz="2400" dirty="0">
                <a:solidFill>
                  <a:schemeClr val="tx2"/>
                </a:solidFill>
                <a:latin typeface="Times New Roman" pitchFamily="18" charset="0"/>
                <a:cs typeface="Times New Roman" pitchFamily="18" charset="0"/>
              </a:rPr>
              <a:t>being-in-relation-to</a:t>
            </a:r>
            <a:r>
              <a:rPr lang="en-GB" sz="2400" dirty="0"/>
              <a:t> the object that is both </a:t>
            </a:r>
            <a:r>
              <a:rPr lang="en-GB" sz="2400" dirty="0">
                <a:solidFill>
                  <a:schemeClr val="tx2"/>
                </a:solidFill>
                <a:latin typeface="Times New Roman" pitchFamily="18" charset="0"/>
                <a:cs typeface="Times New Roman" pitchFamily="18" charset="0"/>
              </a:rPr>
              <a:t>generative</a:t>
            </a:r>
            <a:r>
              <a:rPr lang="en-GB" sz="2400" dirty="0"/>
              <a:t> and </a:t>
            </a:r>
            <a:r>
              <a:rPr lang="en-GB" sz="2400" dirty="0" smtClean="0">
                <a:solidFill>
                  <a:schemeClr val="tx2"/>
                </a:solidFill>
                <a:latin typeface="Times New Roman" pitchFamily="18" charset="0"/>
                <a:cs typeface="Times New Roman" pitchFamily="18" charset="0"/>
              </a:rPr>
              <a:t>divergent</a:t>
            </a:r>
            <a:r>
              <a:rPr lang="en-GB" sz="2400" dirty="0" smtClean="0">
                <a:solidFill>
                  <a:schemeClr val="tx2"/>
                </a:solidFill>
              </a:rPr>
              <a:t> </a:t>
            </a:r>
          </a:p>
          <a:p>
            <a:endParaRPr lang="en-GB" sz="2400" dirty="0" smtClean="0"/>
          </a:p>
          <a:p>
            <a:r>
              <a:rPr lang="en-GB" sz="2400" dirty="0" smtClean="0"/>
              <a:t>a serendipitous </a:t>
            </a:r>
            <a:r>
              <a:rPr lang="en-GB" sz="2400" dirty="0"/>
              <a:t>background activity rather than an exhaustive systematic active interrogation and extraction of </a:t>
            </a:r>
            <a:r>
              <a:rPr lang="en-GB" sz="2400" dirty="0" smtClean="0"/>
              <a:t>meaning </a:t>
            </a:r>
            <a:endParaRPr lang="en-GB" sz="2400" dirty="0"/>
          </a:p>
        </p:txBody>
      </p:sp>
    </p:spTree>
    <p:extLst>
      <p:ext uri="{BB962C8B-B14F-4D97-AF65-F5344CB8AC3E}">
        <p14:creationId xmlns:p14="http://schemas.microsoft.com/office/powerpoint/2010/main" val="4075086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5"/>
            <a:ext cx="7776864" cy="648072"/>
          </a:xfrm>
        </p:spPr>
        <p:txBody>
          <a:bodyPr/>
          <a:lstStyle/>
          <a:p>
            <a:pPr>
              <a:lnSpc>
                <a:spcPct val="100000"/>
              </a:lnSpc>
            </a:pPr>
            <a:r>
              <a:rPr lang="en-GB" sz="2800" dirty="0" smtClean="0"/>
              <a:t>Generative divergent analysis (GDA) model </a:t>
            </a:r>
            <a:endParaRPr lang="en-GB" sz="28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005086" y="1700808"/>
            <a:ext cx="7159462" cy="4248472"/>
          </a:xfrm>
          <a:prstGeom prst="rect">
            <a:avLst/>
          </a:prstGeom>
        </p:spPr>
      </p:pic>
    </p:spTree>
    <p:extLst>
      <p:ext uri="{BB962C8B-B14F-4D97-AF65-F5344CB8AC3E}">
        <p14:creationId xmlns:p14="http://schemas.microsoft.com/office/powerpoint/2010/main" val="2607427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057" y="260649"/>
            <a:ext cx="8260672" cy="720079"/>
          </a:xfrm>
        </p:spPr>
        <p:txBody>
          <a:bodyPr>
            <a:noAutofit/>
          </a:bodyPr>
          <a:lstStyle/>
          <a:p>
            <a:r>
              <a:rPr lang="en-GB" sz="3600" cap="none" dirty="0" smtClean="0">
                <a:effectLst/>
              </a:rPr>
              <a:t>Satellite topics and conceptual canvas</a:t>
            </a:r>
            <a:endParaRPr lang="en-GB" sz="3600" cap="none" dirty="0">
              <a:effectLst/>
            </a:endParaRPr>
          </a:p>
        </p:txBody>
      </p:sp>
      <p:sp>
        <p:nvSpPr>
          <p:cNvPr id="4" name="Oval 3"/>
          <p:cNvSpPr/>
          <p:nvPr/>
        </p:nvSpPr>
        <p:spPr>
          <a:xfrm>
            <a:off x="1865520" y="3939694"/>
            <a:ext cx="288032"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369576" y="336363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3161664" y="4803790"/>
            <a:ext cx="576064" cy="50405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169776" y="2499534"/>
            <a:ext cx="576064" cy="64807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5177888" y="4119714"/>
            <a:ext cx="504056" cy="61206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6834072" y="4425748"/>
            <a:ext cx="288032" cy="3780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Curved Connector 11"/>
          <p:cNvCxnSpPr>
            <a:endCxn id="4" idx="1"/>
          </p:cNvCxnSpPr>
          <p:nvPr/>
        </p:nvCxnSpPr>
        <p:spPr>
          <a:xfrm rot="16200000" flipH="1">
            <a:off x="1248178" y="3332898"/>
            <a:ext cx="844816" cy="474229"/>
          </a:xfrm>
          <a:prstGeom prst="curvedConnector3">
            <a:avLst/>
          </a:prstGeom>
          <a:ln w="38100"/>
        </p:spPr>
        <p:style>
          <a:lnRef idx="1">
            <a:schemeClr val="accent1"/>
          </a:lnRef>
          <a:fillRef idx="0">
            <a:schemeClr val="accent1"/>
          </a:fillRef>
          <a:effectRef idx="0">
            <a:schemeClr val="accent1"/>
          </a:effectRef>
          <a:fontRef idx="minor">
            <a:schemeClr val="tx1"/>
          </a:fontRef>
        </p:style>
      </p:cxnSp>
      <p:cxnSp>
        <p:nvCxnSpPr>
          <p:cNvPr id="16" name="Curved Connector 15"/>
          <p:cNvCxnSpPr>
            <a:endCxn id="6" idx="4"/>
          </p:cNvCxnSpPr>
          <p:nvPr/>
        </p:nvCxnSpPr>
        <p:spPr>
          <a:xfrm rot="5400000" flipH="1" flipV="1">
            <a:off x="2153551" y="3723672"/>
            <a:ext cx="396046" cy="396043"/>
          </a:xfrm>
          <a:prstGeom prst="curvedConnector3">
            <a:avLst/>
          </a:prstGeom>
          <a:ln w="28575"/>
        </p:spPr>
        <p:style>
          <a:lnRef idx="1">
            <a:schemeClr val="accent1"/>
          </a:lnRef>
          <a:fillRef idx="0">
            <a:schemeClr val="accent1"/>
          </a:fillRef>
          <a:effectRef idx="0">
            <a:schemeClr val="accent1"/>
          </a:effectRef>
          <a:fontRef idx="minor">
            <a:schemeClr val="tx1"/>
          </a:fontRef>
        </p:style>
      </p:cxnSp>
      <p:cxnSp>
        <p:nvCxnSpPr>
          <p:cNvPr id="19" name="Curved Connector 18"/>
          <p:cNvCxnSpPr>
            <a:stCxn id="4" idx="4"/>
            <a:endCxn id="7" idx="3"/>
          </p:cNvCxnSpPr>
          <p:nvPr/>
        </p:nvCxnSpPr>
        <p:spPr>
          <a:xfrm rot="16200000" flipH="1">
            <a:off x="2160634" y="4148635"/>
            <a:ext cx="934295" cy="1236491"/>
          </a:xfrm>
          <a:prstGeom prst="curvedConnector3">
            <a:avLst>
              <a:gd name="adj1" fmla="val 132368"/>
            </a:avLst>
          </a:prstGeom>
          <a:ln w="57150"/>
        </p:spPr>
        <p:style>
          <a:lnRef idx="1">
            <a:schemeClr val="accent1"/>
          </a:lnRef>
          <a:fillRef idx="0">
            <a:schemeClr val="accent1"/>
          </a:fillRef>
          <a:effectRef idx="0">
            <a:schemeClr val="accent1"/>
          </a:effectRef>
          <a:fontRef idx="minor">
            <a:schemeClr val="tx1"/>
          </a:fontRef>
        </p:style>
      </p:cxnSp>
      <p:cxnSp>
        <p:nvCxnSpPr>
          <p:cNvPr id="21" name="Curved Connector 20"/>
          <p:cNvCxnSpPr>
            <a:endCxn id="9" idx="1"/>
          </p:cNvCxnSpPr>
          <p:nvPr/>
        </p:nvCxnSpPr>
        <p:spPr>
          <a:xfrm>
            <a:off x="2153552" y="4148258"/>
            <a:ext cx="3098153" cy="61091"/>
          </a:xfrm>
          <a:prstGeom prst="curvedConnector4">
            <a:avLst>
              <a:gd name="adj1" fmla="val 48809"/>
              <a:gd name="adj2" fmla="val -420920"/>
            </a:avLst>
          </a:prstGeom>
          <a:ln w="57150"/>
        </p:spPr>
        <p:style>
          <a:lnRef idx="1">
            <a:schemeClr val="accent1"/>
          </a:lnRef>
          <a:fillRef idx="0">
            <a:schemeClr val="accent1"/>
          </a:fillRef>
          <a:effectRef idx="0">
            <a:schemeClr val="accent1"/>
          </a:effectRef>
          <a:fontRef idx="minor">
            <a:schemeClr val="tx1"/>
          </a:fontRef>
        </p:style>
      </p:cxnSp>
      <p:cxnSp>
        <p:nvCxnSpPr>
          <p:cNvPr id="23" name="Curved Connector 22"/>
          <p:cNvCxnSpPr>
            <a:stCxn id="7" idx="0"/>
          </p:cNvCxnSpPr>
          <p:nvPr/>
        </p:nvCxnSpPr>
        <p:spPr>
          <a:xfrm rot="16200000" flipH="1">
            <a:off x="3521704" y="4731782"/>
            <a:ext cx="1008112" cy="1152128"/>
          </a:xfrm>
          <a:prstGeom prst="curvedConnector4">
            <a:avLst>
              <a:gd name="adj1" fmla="val -22676"/>
              <a:gd name="adj2" fmla="val 62500"/>
            </a:avLst>
          </a:prstGeom>
          <a:ln w="28575"/>
        </p:spPr>
        <p:style>
          <a:lnRef idx="1">
            <a:schemeClr val="accent1"/>
          </a:lnRef>
          <a:fillRef idx="0">
            <a:schemeClr val="accent1"/>
          </a:fillRef>
          <a:effectRef idx="0">
            <a:schemeClr val="accent1"/>
          </a:effectRef>
          <a:fontRef idx="minor">
            <a:schemeClr val="tx1"/>
          </a:fontRef>
        </p:style>
      </p:cxnSp>
      <p:cxnSp>
        <p:nvCxnSpPr>
          <p:cNvPr id="25" name="Curved Connector 24"/>
          <p:cNvCxnSpPr/>
          <p:nvPr/>
        </p:nvCxnSpPr>
        <p:spPr>
          <a:xfrm rot="5400000" flipH="1" flipV="1">
            <a:off x="3206436" y="3583991"/>
            <a:ext cx="1986334" cy="923750"/>
          </a:xfrm>
          <a:prstGeom prst="curvedConnector3">
            <a:avLst>
              <a:gd name="adj1" fmla="val 50000"/>
            </a:avLst>
          </a:prstGeom>
          <a:ln w="76200"/>
        </p:spPr>
        <p:style>
          <a:lnRef idx="1">
            <a:schemeClr val="accent1"/>
          </a:lnRef>
          <a:fillRef idx="0">
            <a:schemeClr val="accent1"/>
          </a:fillRef>
          <a:effectRef idx="0">
            <a:schemeClr val="accent1"/>
          </a:effectRef>
          <a:fontRef idx="minor">
            <a:schemeClr val="tx1"/>
          </a:fontRef>
        </p:style>
      </p:cxnSp>
      <p:cxnSp>
        <p:nvCxnSpPr>
          <p:cNvPr id="28" name="Curved Connector 27"/>
          <p:cNvCxnSpPr/>
          <p:nvPr/>
        </p:nvCxnSpPr>
        <p:spPr>
          <a:xfrm flipV="1">
            <a:off x="4727906" y="2132856"/>
            <a:ext cx="828092" cy="684076"/>
          </a:xfrm>
          <a:prstGeom prst="curvedConnector3">
            <a:avLst/>
          </a:prstGeom>
          <a:ln w="38100"/>
        </p:spPr>
        <p:style>
          <a:lnRef idx="1">
            <a:schemeClr val="accent1"/>
          </a:lnRef>
          <a:fillRef idx="0">
            <a:schemeClr val="accent1"/>
          </a:fillRef>
          <a:effectRef idx="0">
            <a:schemeClr val="accent1"/>
          </a:effectRef>
          <a:fontRef idx="minor">
            <a:schemeClr val="tx1"/>
          </a:fontRef>
        </p:style>
      </p:cxnSp>
      <p:cxnSp>
        <p:nvCxnSpPr>
          <p:cNvPr id="30" name="Curved Connector 29"/>
          <p:cNvCxnSpPr>
            <a:stCxn id="8" idx="2"/>
            <a:endCxn id="9" idx="3"/>
          </p:cNvCxnSpPr>
          <p:nvPr/>
        </p:nvCxnSpPr>
        <p:spPr>
          <a:xfrm rot="10800000" flipH="1" flipV="1">
            <a:off x="4169775" y="2823569"/>
            <a:ext cx="1081929" cy="1818577"/>
          </a:xfrm>
          <a:prstGeom prst="curvedConnector4">
            <a:avLst>
              <a:gd name="adj1" fmla="val -21129"/>
              <a:gd name="adj2" fmla="val 117499"/>
            </a:avLst>
          </a:prstGeom>
          <a:ln w="38100"/>
        </p:spPr>
        <p:style>
          <a:lnRef idx="1">
            <a:schemeClr val="accent1"/>
          </a:lnRef>
          <a:fillRef idx="0">
            <a:schemeClr val="accent1"/>
          </a:fillRef>
          <a:effectRef idx="0">
            <a:schemeClr val="accent1"/>
          </a:effectRef>
          <a:fontRef idx="minor">
            <a:schemeClr val="tx1"/>
          </a:fontRef>
        </p:style>
      </p:cxnSp>
      <p:cxnSp>
        <p:nvCxnSpPr>
          <p:cNvPr id="33" name="Curved Connector 32"/>
          <p:cNvCxnSpPr>
            <a:stCxn id="9" idx="7"/>
          </p:cNvCxnSpPr>
          <p:nvPr/>
        </p:nvCxnSpPr>
        <p:spPr>
          <a:xfrm rot="16200000" flipV="1">
            <a:off x="4754125" y="3355347"/>
            <a:ext cx="1493790" cy="214214"/>
          </a:xfrm>
          <a:prstGeom prst="curvedConnector3">
            <a:avLst/>
          </a:prstGeom>
          <a:ln w="12700"/>
        </p:spPr>
        <p:style>
          <a:lnRef idx="1">
            <a:schemeClr val="dk1"/>
          </a:lnRef>
          <a:fillRef idx="0">
            <a:schemeClr val="dk1"/>
          </a:fillRef>
          <a:effectRef idx="0">
            <a:schemeClr val="dk1"/>
          </a:effectRef>
          <a:fontRef idx="minor">
            <a:schemeClr val="tx1"/>
          </a:fontRef>
        </p:style>
      </p:cxnSp>
      <p:cxnSp>
        <p:nvCxnSpPr>
          <p:cNvPr id="35" name="Curved Connector 34"/>
          <p:cNvCxnSpPr/>
          <p:nvPr/>
        </p:nvCxnSpPr>
        <p:spPr>
          <a:xfrm>
            <a:off x="4620277" y="3075597"/>
            <a:ext cx="2861867" cy="494416"/>
          </a:xfrm>
          <a:prstGeom prst="curvedConnector3">
            <a:avLst/>
          </a:prstGeom>
          <a:ln w="12700"/>
        </p:spPr>
        <p:style>
          <a:lnRef idx="1">
            <a:schemeClr val="dk1"/>
          </a:lnRef>
          <a:fillRef idx="0">
            <a:schemeClr val="dk1"/>
          </a:fillRef>
          <a:effectRef idx="0">
            <a:schemeClr val="dk1"/>
          </a:effectRef>
          <a:fontRef idx="minor">
            <a:schemeClr val="tx1"/>
          </a:fontRef>
        </p:style>
      </p:cxnSp>
      <p:cxnSp>
        <p:nvCxnSpPr>
          <p:cNvPr id="37" name="Curved Connector 36"/>
          <p:cNvCxnSpPr/>
          <p:nvPr/>
        </p:nvCxnSpPr>
        <p:spPr>
          <a:xfrm rot="10800000">
            <a:off x="2873632" y="2499534"/>
            <a:ext cx="1296142" cy="216024"/>
          </a:xfrm>
          <a:prstGeom prst="curvedConnector3">
            <a:avLst/>
          </a:prstGeom>
          <a:ln w="12700"/>
        </p:spPr>
        <p:style>
          <a:lnRef idx="1">
            <a:schemeClr val="accent1"/>
          </a:lnRef>
          <a:fillRef idx="0">
            <a:schemeClr val="accent1"/>
          </a:fillRef>
          <a:effectRef idx="0">
            <a:schemeClr val="accent1"/>
          </a:effectRef>
          <a:fontRef idx="minor">
            <a:schemeClr val="tx1"/>
          </a:fontRef>
        </p:style>
      </p:cxnSp>
      <p:cxnSp>
        <p:nvCxnSpPr>
          <p:cNvPr id="39" name="Curved Connector 38"/>
          <p:cNvCxnSpPr>
            <a:stCxn id="9" idx="5"/>
          </p:cNvCxnSpPr>
          <p:nvPr/>
        </p:nvCxnSpPr>
        <p:spPr>
          <a:xfrm rot="16200000" flipH="1">
            <a:off x="5672226" y="4578047"/>
            <a:ext cx="809714" cy="937913"/>
          </a:xfrm>
          <a:prstGeom prst="curvedConnector2">
            <a:avLst/>
          </a:prstGeom>
          <a:ln w="12700"/>
        </p:spPr>
        <p:style>
          <a:lnRef idx="1">
            <a:schemeClr val="dk1"/>
          </a:lnRef>
          <a:fillRef idx="0">
            <a:schemeClr val="dk1"/>
          </a:fillRef>
          <a:effectRef idx="0">
            <a:schemeClr val="dk1"/>
          </a:effectRef>
          <a:fontRef idx="minor">
            <a:schemeClr val="tx1"/>
          </a:fontRef>
        </p:style>
      </p:cxnSp>
      <p:cxnSp>
        <p:nvCxnSpPr>
          <p:cNvPr id="41" name="Curved Connector 40"/>
          <p:cNvCxnSpPr>
            <a:stCxn id="9" idx="6"/>
            <a:endCxn id="10" idx="1"/>
          </p:cNvCxnSpPr>
          <p:nvPr/>
        </p:nvCxnSpPr>
        <p:spPr>
          <a:xfrm>
            <a:off x="5681944" y="4425748"/>
            <a:ext cx="1194309" cy="55363"/>
          </a:xfrm>
          <a:prstGeom prst="curvedConnector2">
            <a:avLst/>
          </a:prstGeom>
          <a:ln w="12700"/>
        </p:spPr>
        <p:style>
          <a:lnRef idx="1">
            <a:schemeClr val="dk1"/>
          </a:lnRef>
          <a:fillRef idx="0">
            <a:schemeClr val="dk1"/>
          </a:fillRef>
          <a:effectRef idx="0">
            <a:schemeClr val="dk1"/>
          </a:effectRef>
          <a:fontRef idx="minor">
            <a:schemeClr val="tx1"/>
          </a:fontRef>
        </p:style>
      </p:cxnSp>
      <p:cxnSp>
        <p:nvCxnSpPr>
          <p:cNvPr id="43" name="Curved Connector 42"/>
          <p:cNvCxnSpPr>
            <a:stCxn id="10" idx="6"/>
          </p:cNvCxnSpPr>
          <p:nvPr/>
        </p:nvCxnSpPr>
        <p:spPr>
          <a:xfrm flipV="1">
            <a:off x="7122104" y="3732857"/>
            <a:ext cx="720080" cy="881912"/>
          </a:xfrm>
          <a:prstGeom prst="curvedConnector2">
            <a:avLst/>
          </a:prstGeom>
          <a:ln w="12700"/>
        </p:spPr>
        <p:style>
          <a:lnRef idx="1">
            <a:schemeClr val="dk1"/>
          </a:lnRef>
          <a:fillRef idx="0">
            <a:schemeClr val="dk1"/>
          </a:fillRef>
          <a:effectRef idx="0">
            <a:schemeClr val="dk1"/>
          </a:effectRef>
          <a:fontRef idx="minor">
            <a:schemeClr val="tx1"/>
          </a:fontRef>
        </p:style>
      </p:cxnSp>
      <p:cxnSp>
        <p:nvCxnSpPr>
          <p:cNvPr id="45" name="Curved Connector 44"/>
          <p:cNvCxnSpPr>
            <a:stCxn id="6" idx="0"/>
          </p:cNvCxnSpPr>
          <p:nvPr/>
        </p:nvCxnSpPr>
        <p:spPr>
          <a:xfrm rot="5400000" flipH="1" flipV="1">
            <a:off x="2495590" y="2913580"/>
            <a:ext cx="504056" cy="396044"/>
          </a:xfrm>
          <a:prstGeom prst="curvedConnector3">
            <a:avLst/>
          </a:prstGeom>
          <a:ln w="12700"/>
        </p:spPr>
        <p:style>
          <a:lnRef idx="1">
            <a:schemeClr val="accent1"/>
          </a:lnRef>
          <a:fillRef idx="0">
            <a:schemeClr val="accent1"/>
          </a:fillRef>
          <a:effectRef idx="0">
            <a:schemeClr val="accent1"/>
          </a:effectRef>
          <a:fontRef idx="minor">
            <a:schemeClr val="tx1"/>
          </a:fontRef>
        </p:style>
      </p:cxnSp>
      <p:cxnSp>
        <p:nvCxnSpPr>
          <p:cNvPr id="47" name="Curved Connector 46"/>
          <p:cNvCxnSpPr/>
          <p:nvPr/>
        </p:nvCxnSpPr>
        <p:spPr>
          <a:xfrm rot="16200000" flipH="1">
            <a:off x="3153539" y="5541664"/>
            <a:ext cx="720080" cy="216026"/>
          </a:xfrm>
          <a:prstGeom prst="curvedConnector3">
            <a:avLst/>
          </a:prstGeom>
          <a:ln w="19050"/>
        </p:spPr>
        <p:style>
          <a:lnRef idx="1">
            <a:schemeClr val="accent1"/>
          </a:lnRef>
          <a:fillRef idx="0">
            <a:schemeClr val="accent1"/>
          </a:fillRef>
          <a:effectRef idx="0">
            <a:schemeClr val="accent1"/>
          </a:effectRef>
          <a:fontRef idx="minor">
            <a:schemeClr val="tx1"/>
          </a:fontRef>
        </p:style>
      </p:cxnSp>
      <p:cxnSp>
        <p:nvCxnSpPr>
          <p:cNvPr id="49" name="Curved Connector 48"/>
          <p:cNvCxnSpPr/>
          <p:nvPr/>
        </p:nvCxnSpPr>
        <p:spPr>
          <a:xfrm flipV="1">
            <a:off x="5681944" y="2715559"/>
            <a:ext cx="1800200" cy="1584174"/>
          </a:xfrm>
          <a:prstGeom prst="curvedConnector3">
            <a:avLst/>
          </a:prstGeom>
          <a:ln w="12700"/>
        </p:spPr>
        <p:style>
          <a:lnRef idx="1">
            <a:schemeClr val="dk1"/>
          </a:lnRef>
          <a:fillRef idx="0">
            <a:schemeClr val="dk1"/>
          </a:fillRef>
          <a:effectRef idx="0">
            <a:schemeClr val="dk1"/>
          </a:effectRef>
          <a:fontRef idx="minor">
            <a:schemeClr val="tx1"/>
          </a:fontRef>
        </p:style>
      </p:cxnSp>
      <p:cxnSp>
        <p:nvCxnSpPr>
          <p:cNvPr id="51" name="Curved Connector 50"/>
          <p:cNvCxnSpPr>
            <a:stCxn id="4" idx="3"/>
          </p:cNvCxnSpPr>
          <p:nvPr/>
        </p:nvCxnSpPr>
        <p:spPr>
          <a:xfrm rot="5400000">
            <a:off x="1032157" y="4432301"/>
            <a:ext cx="1060839" cy="690251"/>
          </a:xfrm>
          <a:prstGeom prst="curvedConnector3">
            <a:avLst/>
          </a:prstGeom>
          <a:ln w="12700"/>
        </p:spPr>
        <p:style>
          <a:lnRef idx="1">
            <a:schemeClr val="accent1"/>
          </a:lnRef>
          <a:fillRef idx="0">
            <a:schemeClr val="accent1"/>
          </a:fillRef>
          <a:effectRef idx="0">
            <a:schemeClr val="accent1"/>
          </a:effectRef>
          <a:fontRef idx="minor">
            <a:schemeClr val="tx1"/>
          </a:fontRef>
        </p:style>
      </p:cxnSp>
      <p:cxnSp>
        <p:nvCxnSpPr>
          <p:cNvPr id="62" name="Curved Connector 61"/>
          <p:cNvCxnSpPr>
            <a:stCxn id="4" idx="2"/>
          </p:cNvCxnSpPr>
          <p:nvPr/>
        </p:nvCxnSpPr>
        <p:spPr>
          <a:xfrm rot="10800000" flipV="1">
            <a:off x="1115616" y="4119714"/>
            <a:ext cx="749905" cy="180020"/>
          </a:xfrm>
          <a:prstGeom prst="curvedConnector3">
            <a:avLst/>
          </a:prstGeom>
          <a:ln w="12700"/>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8" idx="0"/>
            <a:endCxn id="6" idx="6"/>
          </p:cNvCxnSpPr>
          <p:nvPr/>
        </p:nvCxnSpPr>
        <p:spPr>
          <a:xfrm rot="16200000" flipH="1" flipV="1">
            <a:off x="3071654" y="2157496"/>
            <a:ext cx="1044116" cy="1728192"/>
          </a:xfrm>
          <a:prstGeom prst="curvedConnector4">
            <a:avLst>
              <a:gd name="adj1" fmla="val -21894"/>
              <a:gd name="adj2" fmla="val 58333"/>
            </a:avLst>
          </a:prstGeom>
          <a:ln w="12700"/>
        </p:spPr>
        <p:style>
          <a:lnRef idx="1">
            <a:schemeClr val="accent1"/>
          </a:lnRef>
          <a:fillRef idx="0">
            <a:schemeClr val="accent1"/>
          </a:fillRef>
          <a:effectRef idx="0">
            <a:schemeClr val="accent1"/>
          </a:effectRef>
          <a:fontRef idx="minor">
            <a:schemeClr val="tx1"/>
          </a:fontRef>
        </p:style>
      </p:cxnSp>
      <p:cxnSp>
        <p:nvCxnSpPr>
          <p:cNvPr id="66" name="Curved Connector 65"/>
          <p:cNvCxnSpPr>
            <a:stCxn id="8" idx="5"/>
            <a:endCxn id="9" idx="0"/>
          </p:cNvCxnSpPr>
          <p:nvPr/>
        </p:nvCxnSpPr>
        <p:spPr>
          <a:xfrm rot="16200000" flipH="1">
            <a:off x="4512188" y="3201986"/>
            <a:ext cx="1067016" cy="768439"/>
          </a:xfrm>
          <a:prstGeom prst="curvedConnector3">
            <a:avLst/>
          </a:prstGeom>
          <a:ln w="12700"/>
        </p:spPr>
        <p:style>
          <a:lnRef idx="1">
            <a:schemeClr val="dk1"/>
          </a:lnRef>
          <a:fillRef idx="0">
            <a:schemeClr val="dk1"/>
          </a:fillRef>
          <a:effectRef idx="0">
            <a:schemeClr val="dk1"/>
          </a:effectRef>
          <a:fontRef idx="minor">
            <a:schemeClr val="tx1"/>
          </a:fontRef>
        </p:style>
      </p:cxnSp>
      <p:cxnSp>
        <p:nvCxnSpPr>
          <p:cNvPr id="68" name="Curved Connector 67"/>
          <p:cNvCxnSpPr>
            <a:stCxn id="10" idx="4"/>
          </p:cNvCxnSpPr>
          <p:nvPr/>
        </p:nvCxnSpPr>
        <p:spPr>
          <a:xfrm rot="16200000" flipH="1">
            <a:off x="6819158" y="4962720"/>
            <a:ext cx="1008112" cy="690252"/>
          </a:xfrm>
          <a:prstGeom prst="curvedConnector3">
            <a:avLst/>
          </a:prstGeom>
          <a:ln w="19050"/>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3681" y="1052736"/>
            <a:ext cx="8175545" cy="646331"/>
          </a:xfrm>
          <a:prstGeom prst="rect">
            <a:avLst/>
          </a:prstGeom>
          <a:noFill/>
        </p:spPr>
        <p:txBody>
          <a:bodyPr wrap="square" rtlCol="0">
            <a:spAutoFit/>
          </a:bodyPr>
          <a:lstStyle/>
          <a:p>
            <a:pPr marL="285750" indent="-285750">
              <a:buFont typeface="Arial" pitchFamily="34" charset="0"/>
              <a:buChar char="•"/>
            </a:pPr>
            <a:r>
              <a:rPr lang="en-GB" dirty="0" smtClean="0">
                <a:solidFill>
                  <a:schemeClr val="tx2"/>
                </a:solidFill>
              </a:rPr>
              <a:t>Potential rhizomatic structure</a:t>
            </a:r>
          </a:p>
          <a:p>
            <a:pPr marL="285750" indent="-285750">
              <a:buFont typeface="Arial" pitchFamily="34" charset="0"/>
              <a:buChar char="•"/>
            </a:pPr>
            <a:r>
              <a:rPr lang="en-GB" dirty="0" smtClean="0">
                <a:solidFill>
                  <a:schemeClr val="tx2"/>
                </a:solidFill>
              </a:rPr>
              <a:t>Some satellite topics are likely to be more developed than others</a:t>
            </a:r>
            <a:endParaRPr lang="en-GB" dirty="0">
              <a:solidFill>
                <a:schemeClr val="tx2"/>
              </a:solidFill>
            </a:endParaRPr>
          </a:p>
        </p:txBody>
      </p:sp>
      <p:sp>
        <p:nvSpPr>
          <p:cNvPr id="76" name="TextBox 75"/>
          <p:cNvSpPr txBox="1"/>
          <p:nvPr/>
        </p:nvSpPr>
        <p:spPr>
          <a:xfrm>
            <a:off x="467544" y="5951020"/>
            <a:ext cx="5616624" cy="646331"/>
          </a:xfrm>
          <a:prstGeom prst="rect">
            <a:avLst/>
          </a:prstGeom>
          <a:noFill/>
        </p:spPr>
        <p:txBody>
          <a:bodyPr wrap="square" rtlCol="0">
            <a:spAutoFit/>
          </a:bodyPr>
          <a:lstStyle/>
          <a:p>
            <a:pPr marL="285750" indent="-285750">
              <a:buFont typeface="Arial" pitchFamily="34" charset="0"/>
              <a:buChar char="•"/>
            </a:pPr>
            <a:r>
              <a:rPr lang="en-GB" dirty="0" smtClean="0"/>
              <a:t>Coloured circles represent evocative objects</a:t>
            </a:r>
          </a:p>
          <a:p>
            <a:pPr marL="285750" indent="-285750">
              <a:buFont typeface="Arial" pitchFamily="34" charset="0"/>
              <a:buChar char="•"/>
            </a:pPr>
            <a:r>
              <a:rPr lang="en-GB" dirty="0" smtClean="0"/>
              <a:t>Circles with strands are satellite topics </a:t>
            </a:r>
            <a:endParaRPr lang="en-GB" dirty="0"/>
          </a:p>
        </p:txBody>
      </p:sp>
    </p:spTree>
    <p:extLst>
      <p:ext uri="{BB962C8B-B14F-4D97-AF65-F5344CB8AC3E}">
        <p14:creationId xmlns:p14="http://schemas.microsoft.com/office/powerpoint/2010/main" val="17499000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2000"/>
                                        <p:tgtEl>
                                          <p:spTgt spid="33"/>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2000"/>
                                        <p:tgtEl>
                                          <p:spTgt spid="39"/>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par>
                          <p:cTn id="20" fill="hold">
                            <p:stCondLst>
                              <p:cond delay="6500"/>
                            </p:stCondLst>
                            <p:childTnLst>
                              <p:par>
                                <p:cTn id="21" presetID="10" presetClass="entr" presetSubtype="0" fill="hold"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1000"/>
                                        <p:tgtEl>
                                          <p:spTgt spid="41"/>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1000"/>
                                        <p:tgtEl>
                                          <p:spTgt spid="43"/>
                                        </p:tgtEl>
                                      </p:cBhvr>
                                    </p:animEffect>
                                  </p:childTnLst>
                                </p:cTn>
                              </p:par>
                            </p:childTnLst>
                          </p:cTn>
                        </p:par>
                        <p:par>
                          <p:cTn id="28" fill="hold">
                            <p:stCondLst>
                              <p:cond delay="85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3000"/>
                                        <p:tgtEl>
                                          <p:spTgt spid="8"/>
                                        </p:tgtEl>
                                      </p:cBhvr>
                                    </p:animEffect>
                                  </p:childTnLst>
                                </p:cTn>
                              </p:par>
                            </p:childTnLst>
                          </p:cTn>
                        </p:par>
                        <p:par>
                          <p:cTn id="32" fill="hold">
                            <p:stCondLst>
                              <p:cond delay="11500"/>
                            </p:stCondLst>
                            <p:childTnLst>
                              <p:par>
                                <p:cTn id="33" presetID="10" presetClass="entr" presetSubtype="0"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par>
                          <p:cTn id="36" fill="hold">
                            <p:stCondLst>
                              <p:cond delay="12000"/>
                            </p:stCondLst>
                            <p:childTnLst>
                              <p:par>
                                <p:cTn id="37" presetID="10" presetClass="entr" presetSubtype="0"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par>
                          <p:cTn id="40" fill="hold">
                            <p:stCondLst>
                              <p:cond delay="12500"/>
                            </p:stCondLst>
                            <p:childTnLst>
                              <p:par>
                                <p:cTn id="41" presetID="10" presetClass="entr" presetSubtype="0"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childTnLst>
                          </p:cTn>
                        </p:par>
                        <p:par>
                          <p:cTn id="44" fill="hold">
                            <p:stCondLst>
                              <p:cond delay="13000"/>
                            </p:stCondLst>
                            <p:childTnLst>
                              <p:par>
                                <p:cTn id="45" presetID="10" presetClass="entr" presetSubtype="0"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2000"/>
                                        <p:tgtEl>
                                          <p:spTgt spid="35"/>
                                        </p:tgtEl>
                                      </p:cBhvr>
                                    </p:animEffect>
                                  </p:childTnLst>
                                </p:cTn>
                              </p:par>
                            </p:childTnLst>
                          </p:cTn>
                        </p:par>
                        <p:par>
                          <p:cTn id="48" fill="hold">
                            <p:stCondLst>
                              <p:cond delay="15000"/>
                            </p:stCondLst>
                            <p:childTnLst>
                              <p:par>
                                <p:cTn id="49" presetID="10" presetClass="entr" presetSubtype="0" fill="hold" grpId="0" nodeType="after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1000"/>
                                        <p:tgtEl>
                                          <p:spTgt spid="4"/>
                                        </p:tgtEl>
                                      </p:cBhvr>
                                    </p:animEffect>
                                  </p:childTnLst>
                                </p:cTn>
                              </p:par>
                            </p:childTnLst>
                          </p:cTn>
                        </p:par>
                        <p:par>
                          <p:cTn id="52" fill="hold">
                            <p:stCondLst>
                              <p:cond delay="16000"/>
                            </p:stCondLst>
                            <p:childTnLst>
                              <p:par>
                                <p:cTn id="53" presetID="10" presetClass="entr" presetSubtype="0"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childTnLst>
                                </p:cTn>
                              </p:par>
                            </p:childTnLst>
                          </p:cTn>
                        </p:par>
                        <p:par>
                          <p:cTn id="56" fill="hold">
                            <p:stCondLst>
                              <p:cond delay="17000"/>
                            </p:stCondLst>
                            <p:childTnLst>
                              <p:par>
                                <p:cTn id="57" presetID="10" presetClass="entr" presetSubtype="0"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1000"/>
                                        <p:tgtEl>
                                          <p:spTgt spid="7"/>
                                        </p:tgtEl>
                                      </p:cBhvr>
                                    </p:animEffect>
                                  </p:childTnLst>
                                </p:cTn>
                              </p:par>
                            </p:childTnLst>
                          </p:cTn>
                        </p:par>
                        <p:par>
                          <p:cTn id="60" fill="hold">
                            <p:stCondLst>
                              <p:cond delay="18000"/>
                            </p:stCondLst>
                            <p:childTnLst>
                              <p:par>
                                <p:cTn id="61" presetID="10"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3000"/>
                                        <p:tgtEl>
                                          <p:spTgt spid="25"/>
                                        </p:tgtEl>
                                      </p:cBhvr>
                                    </p:animEffect>
                                  </p:childTnLst>
                                </p:cTn>
                              </p:par>
                            </p:childTnLst>
                          </p:cTn>
                        </p:par>
                        <p:par>
                          <p:cTn id="64" fill="hold">
                            <p:stCondLst>
                              <p:cond delay="21000"/>
                            </p:stCondLst>
                            <p:childTnLst>
                              <p:par>
                                <p:cTn id="65" presetID="10" presetClass="entr" presetSubtype="0" fill="hold"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2000"/>
                                        <p:tgtEl>
                                          <p:spTgt spid="23"/>
                                        </p:tgtEl>
                                      </p:cBhvr>
                                    </p:animEffect>
                                  </p:childTnLst>
                                </p:cTn>
                              </p:par>
                            </p:childTnLst>
                          </p:cTn>
                        </p:par>
                        <p:par>
                          <p:cTn id="68" fill="hold">
                            <p:stCondLst>
                              <p:cond delay="23000"/>
                            </p:stCondLst>
                            <p:childTnLst>
                              <p:par>
                                <p:cTn id="69" presetID="10" presetClass="entr" presetSubtype="0" fill="hold"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fade">
                                      <p:cBhvr>
                                        <p:cTn id="71" dur="1000"/>
                                        <p:tgtEl>
                                          <p:spTgt spid="47"/>
                                        </p:tgtEl>
                                      </p:cBhvr>
                                    </p:animEffect>
                                  </p:childTnLst>
                                </p:cTn>
                              </p:par>
                            </p:childTnLst>
                          </p:cTn>
                        </p:par>
                        <p:par>
                          <p:cTn id="72" fill="hold">
                            <p:stCondLst>
                              <p:cond delay="24000"/>
                            </p:stCondLst>
                            <p:childTnLst>
                              <p:par>
                                <p:cTn id="73" presetID="10" presetClass="entr" presetSubtype="0" fill="hold"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500"/>
                                        <p:tgtEl>
                                          <p:spTgt spid="19"/>
                                        </p:tgtEl>
                                      </p:cBhvr>
                                    </p:animEffect>
                                  </p:childTnLst>
                                </p:cTn>
                              </p:par>
                            </p:childTnLst>
                          </p:cTn>
                        </p:par>
                        <p:par>
                          <p:cTn id="76" fill="hold">
                            <p:stCondLst>
                              <p:cond delay="24500"/>
                            </p:stCondLst>
                            <p:childTnLst>
                              <p:par>
                                <p:cTn id="77" presetID="10" presetClass="entr" presetSubtype="0" fill="hold"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childTnLst>
                          </p:cTn>
                        </p:par>
                        <p:par>
                          <p:cTn id="80" fill="hold">
                            <p:stCondLst>
                              <p:cond delay="25000"/>
                            </p:stCondLst>
                            <p:childTnLst>
                              <p:par>
                                <p:cTn id="81" presetID="10" presetClass="entr" presetSubtype="0" fill="hold" grpId="0" nodeType="after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fade">
                                      <p:cBhvr>
                                        <p:cTn id="83" dur="500"/>
                                        <p:tgtEl>
                                          <p:spTgt spid="6"/>
                                        </p:tgtEl>
                                      </p:cBhvr>
                                    </p:animEffect>
                                  </p:childTnLst>
                                </p:cTn>
                              </p:par>
                            </p:childTnLst>
                          </p:cTn>
                        </p:par>
                        <p:par>
                          <p:cTn id="84" fill="hold">
                            <p:stCondLst>
                              <p:cond delay="25500"/>
                            </p:stCondLst>
                            <p:childTnLst>
                              <p:par>
                                <p:cTn id="85" presetID="10" presetClass="entr" presetSubtype="0" fill="hold" nodeType="after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500"/>
                                        <p:tgtEl>
                                          <p:spTgt spid="45"/>
                                        </p:tgtEl>
                                      </p:cBhvr>
                                    </p:animEffect>
                                  </p:childTnLst>
                                </p:cTn>
                              </p:par>
                              <p:par>
                                <p:cTn id="88" presetID="10" presetClass="entr" presetSubtype="0" fill="hold" nodeType="withEffect">
                                  <p:stCondLst>
                                    <p:cond delay="0"/>
                                  </p:stCondLst>
                                  <p:childTnLst>
                                    <p:set>
                                      <p:cBhvr>
                                        <p:cTn id="89" dur="1" fill="hold">
                                          <p:stCondLst>
                                            <p:cond delay="0"/>
                                          </p:stCondLst>
                                        </p:cTn>
                                        <p:tgtEl>
                                          <p:spTgt spid="62"/>
                                        </p:tgtEl>
                                        <p:attrNameLst>
                                          <p:attrName>style.visibility</p:attrName>
                                        </p:attrNameLst>
                                      </p:cBhvr>
                                      <p:to>
                                        <p:strVal val="visible"/>
                                      </p:to>
                                    </p:set>
                                    <p:animEffect transition="in" filter="fade">
                                      <p:cBhvr>
                                        <p:cTn id="90" dur="500"/>
                                        <p:tgtEl>
                                          <p:spTgt spid="62"/>
                                        </p:tgtEl>
                                      </p:cBhvr>
                                    </p:animEffect>
                                  </p:childTnLst>
                                </p:cTn>
                              </p:par>
                              <p:par>
                                <p:cTn id="91" presetID="10" presetClass="entr" presetSubtype="0" fill="hold" nodeType="withEffect">
                                  <p:stCondLst>
                                    <p:cond delay="0"/>
                                  </p:stCondLst>
                                  <p:childTnLst>
                                    <p:set>
                                      <p:cBhvr>
                                        <p:cTn id="92" dur="1" fill="hold">
                                          <p:stCondLst>
                                            <p:cond delay="0"/>
                                          </p:stCondLst>
                                        </p:cTn>
                                        <p:tgtEl>
                                          <p:spTgt spid="68"/>
                                        </p:tgtEl>
                                        <p:attrNameLst>
                                          <p:attrName>style.visibility</p:attrName>
                                        </p:attrNameLst>
                                      </p:cBhvr>
                                      <p:to>
                                        <p:strVal val="visible"/>
                                      </p:to>
                                    </p:set>
                                    <p:animEffect transition="in" filter="fade">
                                      <p:cBhvr>
                                        <p:cTn id="93" dur="500"/>
                                        <p:tgtEl>
                                          <p:spTgt spid="68"/>
                                        </p:tgtEl>
                                      </p:cBhvr>
                                    </p:animEffect>
                                  </p:childTnLst>
                                </p:cTn>
                              </p:par>
                              <p:par>
                                <p:cTn id="94" presetID="10"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500"/>
                                        <p:tgtEl>
                                          <p:spTgt spid="64"/>
                                        </p:tgtEl>
                                      </p:cBhvr>
                                    </p:animEffect>
                                  </p:childTnLst>
                                </p:cTn>
                              </p:par>
                              <p:par>
                                <p:cTn id="97" presetID="10" presetClass="entr" presetSubtype="0" fill="hold" nodeType="with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fade">
                                      <p:cBhvr>
                                        <p:cTn id="99"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125113" cy="924475"/>
          </a:xfrm>
        </p:spPr>
        <p:txBody>
          <a:bodyPr/>
          <a:lstStyle/>
          <a:p>
            <a:r>
              <a:rPr lang="en-GB" dirty="0" smtClean="0"/>
              <a:t>Outcomes</a:t>
            </a:r>
            <a:endParaRPr lang="en-GB" dirty="0"/>
          </a:p>
        </p:txBody>
      </p:sp>
      <p:sp>
        <p:nvSpPr>
          <p:cNvPr id="3" name="Content Placeholder 2"/>
          <p:cNvSpPr>
            <a:spLocks noGrp="1"/>
          </p:cNvSpPr>
          <p:nvPr>
            <p:ph idx="1"/>
          </p:nvPr>
        </p:nvSpPr>
        <p:spPr>
          <a:xfrm>
            <a:off x="971600" y="1196752"/>
            <a:ext cx="7920880" cy="5184576"/>
          </a:xfrm>
        </p:spPr>
        <p:txBody>
          <a:bodyPr>
            <a:normAutofit fontScale="55000" lnSpcReduction="20000"/>
          </a:bodyPr>
          <a:lstStyle/>
          <a:p>
            <a:endParaRPr lang="en-GB" sz="3000" dirty="0" smtClean="0">
              <a:latin typeface="Times New Roman" pitchFamily="18" charset="0"/>
              <a:cs typeface="Times New Roman" pitchFamily="18" charset="0"/>
            </a:endParaRPr>
          </a:p>
          <a:p>
            <a:r>
              <a:rPr lang="en-GB" sz="4400" dirty="0" smtClean="0">
                <a:latin typeface="Times New Roman" pitchFamily="18" charset="0"/>
                <a:cs typeface="Times New Roman" pitchFamily="18" charset="0"/>
              </a:rPr>
              <a:t>contributing </a:t>
            </a:r>
            <a:r>
              <a:rPr lang="en-GB" sz="4400" dirty="0">
                <a:latin typeface="Times New Roman" pitchFamily="18" charset="0"/>
                <a:cs typeface="Times New Roman" pitchFamily="18" charset="0"/>
              </a:rPr>
              <a:t>to and increasing the complexity of the everyday professional conversation. The conversation itself is not aimed at proving or confirming anything but </a:t>
            </a:r>
            <a:r>
              <a:rPr lang="en-GB" sz="4400" dirty="0" smtClean="0">
                <a:latin typeface="Times New Roman" pitchFamily="18" charset="0"/>
                <a:cs typeface="Times New Roman" pitchFamily="18" charset="0"/>
              </a:rPr>
              <a:t>focuses on sharing experiences</a:t>
            </a:r>
            <a:r>
              <a:rPr lang="en-GB" sz="4400" dirty="0">
                <a:latin typeface="Times New Roman" pitchFamily="18" charset="0"/>
                <a:cs typeface="Times New Roman" pitchFamily="18" charset="0"/>
              </a:rPr>
              <a:t>, suggesting questions and raising awareness of potential decision </a:t>
            </a:r>
            <a:r>
              <a:rPr lang="en-GB" sz="4400" dirty="0" smtClean="0">
                <a:latin typeface="Times New Roman" pitchFamily="18" charset="0"/>
                <a:cs typeface="Times New Roman" pitchFamily="18" charset="0"/>
              </a:rPr>
              <a:t>points, unsettling established viewpoints </a:t>
            </a:r>
          </a:p>
          <a:p>
            <a:endParaRPr lang="en-GB" sz="4400" dirty="0" smtClean="0">
              <a:latin typeface="Times New Roman" pitchFamily="18" charset="0"/>
              <a:cs typeface="Times New Roman" pitchFamily="18" charset="0"/>
            </a:endParaRPr>
          </a:p>
          <a:p>
            <a:r>
              <a:rPr lang="en-GB" sz="6700" dirty="0">
                <a:latin typeface="Times New Roman" pitchFamily="18" charset="0"/>
                <a:cs typeface="Times New Roman" pitchFamily="18" charset="0"/>
              </a:rPr>
              <a:t>“Our propensity to change practice is a function of the </a:t>
            </a:r>
            <a:r>
              <a:rPr lang="en-GB" sz="6700" dirty="0" smtClean="0">
                <a:latin typeface="Times New Roman" pitchFamily="18" charset="0"/>
                <a:cs typeface="Times New Roman" pitchFamily="18" charset="0"/>
              </a:rPr>
              <a:t>attractiveness of a set of ideas, rather than the rigour of </a:t>
            </a:r>
            <a:r>
              <a:rPr lang="en-GB" sz="6700" dirty="0">
                <a:latin typeface="Times New Roman" pitchFamily="18" charset="0"/>
                <a:cs typeface="Times New Roman" pitchFamily="18" charset="0"/>
              </a:rPr>
              <a:t>a body of data-based conclusions” (Eisner, 2005, p.89</a:t>
            </a:r>
            <a:r>
              <a:rPr lang="en-GB" sz="6700" dirty="0" smtClean="0">
                <a:latin typeface="Times New Roman" pitchFamily="18" charset="0"/>
                <a:cs typeface="Times New Roman" pitchFamily="18" charset="0"/>
              </a:rPr>
              <a:t>)</a:t>
            </a:r>
            <a:endParaRPr lang="en-GB" sz="6700" dirty="0">
              <a:latin typeface="Times New Roman" pitchFamily="18" charset="0"/>
              <a:cs typeface="Times New Roman" pitchFamily="18" charset="0"/>
            </a:endParaRPr>
          </a:p>
          <a:p>
            <a:endParaRPr lang="en-GB"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059763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423" y="404664"/>
            <a:ext cx="7125113" cy="576064"/>
          </a:xfrm>
        </p:spPr>
        <p:txBody>
          <a:bodyPr>
            <a:noAutofit/>
          </a:bodyPr>
          <a:lstStyle/>
          <a:p>
            <a:r>
              <a:rPr lang="en-GB" sz="2800" b="1" dirty="0" smtClean="0">
                <a:effectLst/>
              </a:rPr>
              <a:t>Insignificant detail:- Pictorial timetable</a:t>
            </a:r>
            <a:endParaRPr lang="en-GB" sz="2800" b="1" dirty="0">
              <a:effectLst/>
            </a:endParaRPr>
          </a:p>
        </p:txBody>
      </p:sp>
      <p:sp>
        <p:nvSpPr>
          <p:cNvPr id="3" name="Content Placeholder 2"/>
          <p:cNvSpPr>
            <a:spLocks noGrp="1"/>
          </p:cNvSpPr>
          <p:nvPr>
            <p:ph idx="1"/>
          </p:nvPr>
        </p:nvSpPr>
        <p:spPr>
          <a:xfrm>
            <a:off x="457200" y="1600200"/>
            <a:ext cx="8363272" cy="4525963"/>
          </a:xfrm>
        </p:spPr>
        <p:txBody>
          <a:bodyPr/>
          <a:lstStyle/>
          <a:p>
            <a:r>
              <a:rPr lang="en-GB" sz="2400" i="1" dirty="0"/>
              <a:t>Me. </a:t>
            </a:r>
            <a:r>
              <a:rPr lang="en-GB" sz="2400" i="1" dirty="0" smtClean="0"/>
              <a:t>“How </a:t>
            </a:r>
            <a:r>
              <a:rPr lang="en-GB" sz="2400" i="1" dirty="0"/>
              <a:t>do the children know what they are going to do during the daytime? In some schools they have a sort of picture line or something like that</a:t>
            </a:r>
            <a:r>
              <a:rPr lang="en-GB" sz="2400" i="1" dirty="0" smtClean="0"/>
              <a:t>.”</a:t>
            </a:r>
          </a:p>
          <a:p>
            <a:pPr marL="0" indent="0">
              <a:buNone/>
            </a:pPr>
            <a:endParaRPr lang="en-GB" sz="2400" dirty="0"/>
          </a:p>
          <a:p>
            <a:r>
              <a:rPr lang="en-GB" sz="2400" b="1" i="1" dirty="0"/>
              <a:t>S. </a:t>
            </a:r>
            <a:r>
              <a:rPr lang="en-GB" sz="2400" b="1" i="1" dirty="0" smtClean="0"/>
              <a:t>“We </a:t>
            </a:r>
            <a:r>
              <a:rPr lang="en-GB" sz="2400" b="1" i="1" dirty="0"/>
              <a:t>were… </a:t>
            </a:r>
            <a:r>
              <a:rPr lang="en-GB" sz="2400" b="1" i="1" dirty="0" smtClean="0"/>
              <a:t> </a:t>
            </a:r>
            <a:r>
              <a:rPr lang="en-GB" sz="2400" b="1" i="1" dirty="0"/>
              <a:t>we are … </a:t>
            </a:r>
            <a:r>
              <a:rPr lang="en-GB" sz="2400" b="1" i="1" dirty="0" smtClean="0"/>
              <a:t> </a:t>
            </a:r>
            <a:r>
              <a:rPr lang="en-GB" sz="2400" b="1" i="1" dirty="0"/>
              <a:t>it’s in the </a:t>
            </a:r>
            <a:r>
              <a:rPr lang="en-GB" sz="2400" b="1" i="1" dirty="0" smtClean="0"/>
              <a:t>pipeline  …we </a:t>
            </a:r>
            <a:r>
              <a:rPr lang="en-GB" sz="2400" b="1" i="1" dirty="0"/>
              <a:t>don’t have one yet</a:t>
            </a:r>
            <a:r>
              <a:rPr lang="en-GB" sz="2400" b="1" i="1" dirty="0" smtClean="0"/>
              <a:t>…!”</a:t>
            </a:r>
            <a:endParaRPr lang="en-GB" sz="2400" b="1" dirty="0"/>
          </a:p>
          <a:p>
            <a:endParaRPr lang="en-GB" dirty="0"/>
          </a:p>
        </p:txBody>
      </p:sp>
      <p:sp>
        <p:nvSpPr>
          <p:cNvPr id="4" name="TextBox 3"/>
          <p:cNvSpPr txBox="1"/>
          <p:nvPr/>
        </p:nvSpPr>
        <p:spPr>
          <a:xfrm>
            <a:off x="3131840" y="5854507"/>
            <a:ext cx="2520280" cy="369332"/>
          </a:xfrm>
          <a:prstGeom prst="rect">
            <a:avLst/>
          </a:prstGeom>
          <a:noFill/>
        </p:spPr>
        <p:txBody>
          <a:bodyPr wrap="square" rtlCol="0">
            <a:spAutoFit/>
          </a:bodyPr>
          <a:lstStyle/>
          <a:p>
            <a:r>
              <a:rPr lang="en-GB" dirty="0" smtClean="0">
                <a:hlinkClick r:id="rId2"/>
              </a:rPr>
              <a:t>Link to virtual tour</a:t>
            </a:r>
            <a:endParaRPr lang="en-GB" dirty="0"/>
          </a:p>
        </p:txBody>
      </p:sp>
    </p:spTree>
    <p:extLst>
      <p:ext uri="{BB962C8B-B14F-4D97-AF65-F5344CB8AC3E}">
        <p14:creationId xmlns:p14="http://schemas.microsoft.com/office/powerpoint/2010/main" val="3938338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Content Placeholder 3" descr="timetable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339975" y="1317482"/>
            <a:ext cx="6192465" cy="5135706"/>
          </a:xfrm>
        </p:spPr>
      </p:pic>
      <p:cxnSp>
        <p:nvCxnSpPr>
          <p:cNvPr id="6" name="Straight Arrow Connector 5"/>
          <p:cNvCxnSpPr/>
          <p:nvPr/>
        </p:nvCxnSpPr>
        <p:spPr>
          <a:xfrm>
            <a:off x="2195513" y="4365625"/>
            <a:ext cx="2160587" cy="35877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5125" name="TextBox 6"/>
          <p:cNvSpPr txBox="1">
            <a:spLocks noChangeArrowheads="1"/>
          </p:cNvSpPr>
          <p:nvPr/>
        </p:nvSpPr>
        <p:spPr bwMode="auto">
          <a:xfrm>
            <a:off x="323528" y="3990340"/>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en-GB" dirty="0"/>
              <a:t>Pictorial timeline/ timetable</a:t>
            </a:r>
          </a:p>
        </p:txBody>
      </p:sp>
      <p:cxnSp>
        <p:nvCxnSpPr>
          <p:cNvPr id="9" name="Straight Arrow Connector 8"/>
          <p:cNvCxnSpPr/>
          <p:nvPr/>
        </p:nvCxnSpPr>
        <p:spPr>
          <a:xfrm flipV="1">
            <a:off x="2339975" y="5732463"/>
            <a:ext cx="2016125" cy="14446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5127" name="TextBox 9"/>
          <p:cNvSpPr txBox="1">
            <a:spLocks noChangeArrowheads="1"/>
          </p:cNvSpPr>
          <p:nvPr/>
        </p:nvSpPr>
        <p:spPr bwMode="auto">
          <a:xfrm>
            <a:off x="396553" y="5732463"/>
            <a:ext cx="2159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en-GB" dirty="0"/>
              <a:t>Coats and bags</a:t>
            </a:r>
          </a:p>
        </p:txBody>
      </p:sp>
      <p:sp>
        <p:nvSpPr>
          <p:cNvPr id="5128" name="TextBox 10"/>
          <p:cNvSpPr txBox="1">
            <a:spLocks noChangeArrowheads="1"/>
          </p:cNvSpPr>
          <p:nvPr/>
        </p:nvSpPr>
        <p:spPr bwMode="auto">
          <a:xfrm>
            <a:off x="1079500" y="476672"/>
            <a:ext cx="2232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en-GB" sz="2400" b="1" dirty="0"/>
              <a:t>Reading area</a:t>
            </a:r>
          </a:p>
        </p:txBody>
      </p:sp>
    </p:spTree>
    <p:extLst>
      <p:ext uri="{BB962C8B-B14F-4D97-AF65-F5344CB8AC3E}">
        <p14:creationId xmlns:p14="http://schemas.microsoft.com/office/powerpoint/2010/main" val="3634112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2098</TotalTime>
  <Words>1464</Words>
  <Application>Microsoft Office PowerPoint</Application>
  <PresentationFormat>On-screen Show (4:3)</PresentationFormat>
  <Paragraphs>161</Paragraphs>
  <Slides>24</Slides>
  <Notes>4</Notes>
  <HiddenSlides>3</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Autumn</vt:lpstr>
      <vt:lpstr>A role for evocative objects within educational research: reflective practice </vt:lpstr>
      <vt:lpstr>Research as a superordinate category</vt:lpstr>
      <vt:lpstr>PowerPoint Presentation</vt:lpstr>
      <vt:lpstr>Creative analytic paradigm</vt:lpstr>
      <vt:lpstr>Generative divergent analysis (GDA) model </vt:lpstr>
      <vt:lpstr>Satellite topics and conceptual canvas</vt:lpstr>
      <vt:lpstr>Outcomes</vt:lpstr>
      <vt:lpstr>Insignificant detail:- Pictorial timetable</vt:lpstr>
      <vt:lpstr>PowerPoint Presentation</vt:lpstr>
      <vt:lpstr>PowerPoint Presentation</vt:lpstr>
      <vt:lpstr>Applying the GDA model</vt:lpstr>
      <vt:lpstr>‘Turning away’ from the timeline</vt:lpstr>
      <vt:lpstr>PowerPoint Presentation</vt:lpstr>
      <vt:lpstr>PowerPoint Presentation</vt:lpstr>
      <vt:lpstr>Perspectives on Reflective practice</vt:lpstr>
      <vt:lpstr>Moving away from a positivist search for the truth</vt:lpstr>
      <vt:lpstr>Turkle, S. (2007) Evocative Objects – things we think with, London, The MIT Press</vt:lpstr>
      <vt:lpstr>PowerPoint Presentation</vt:lpstr>
      <vt:lpstr>PowerPoint Presentation</vt:lpstr>
      <vt:lpstr>Ambiguity</vt:lpstr>
      <vt:lpstr>Questioning regimes of truth:</vt:lpstr>
      <vt:lpstr>PowerPoint Presentation</vt:lpstr>
      <vt:lpstr>PowerPoint Presentation</vt:lpstr>
      <vt:lpstr>Extra details – may delete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role for evocative objects within educational research: reflective practice</dc:title>
  <dc:creator>Anthony</dc:creator>
  <cp:lastModifiedBy>Anthony</cp:lastModifiedBy>
  <cp:revision>24</cp:revision>
  <dcterms:created xsi:type="dcterms:W3CDTF">2013-11-01T10:02:11Z</dcterms:created>
  <dcterms:modified xsi:type="dcterms:W3CDTF">2015-06-26T20:28:42Z</dcterms:modified>
</cp:coreProperties>
</file>