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5" r:id="rId4"/>
    <p:sldId id="260" r:id="rId5"/>
    <p:sldId id="273" r:id="rId6"/>
    <p:sldId id="275" r:id="rId7"/>
    <p:sldId id="276" r:id="rId8"/>
    <p:sldId id="277" r:id="rId9"/>
    <p:sldId id="287" r:id="rId10"/>
    <p:sldId id="289" r:id="rId11"/>
    <p:sldId id="291" r:id="rId12"/>
    <p:sldId id="290" r:id="rId13"/>
    <p:sldId id="292" r:id="rId14"/>
    <p:sldId id="293" r:id="rId15"/>
    <p:sldId id="282" r:id="rId16"/>
    <p:sldId id="283" r:id="rId17"/>
    <p:sldId id="28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Communication</c:v>
                </c:pt>
                <c:pt idx="1">
                  <c:v>Project Management</c:v>
                </c:pt>
                <c:pt idx="2">
                  <c:v>Time Management</c:v>
                </c:pt>
                <c:pt idx="3">
                  <c:v>Confidence</c:v>
                </c:pt>
                <c:pt idx="4">
                  <c:v>Organisation</c:v>
                </c:pt>
                <c:pt idx="5">
                  <c:v>Marketing</c:v>
                </c:pt>
                <c:pt idx="6">
                  <c:v>Report-writing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0.44000000000000011</c:v>
                </c:pt>
                <c:pt idx="1">
                  <c:v>0.33000000000000013</c:v>
                </c:pt>
                <c:pt idx="2">
                  <c:v>0.22000000000000006</c:v>
                </c:pt>
                <c:pt idx="3">
                  <c:v>0.15000000000000005</c:v>
                </c:pt>
                <c:pt idx="4">
                  <c:v>0.15000000000000005</c:v>
                </c:pt>
                <c:pt idx="5">
                  <c:v>0.11000000000000003</c:v>
                </c:pt>
                <c:pt idx="6">
                  <c:v>0.11000000000000003</c:v>
                </c:pt>
                <c:pt idx="7">
                  <c:v>8.0000000000000029E-2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Communication</c:v>
                </c:pt>
                <c:pt idx="1">
                  <c:v>Project Management</c:v>
                </c:pt>
                <c:pt idx="2">
                  <c:v>Time Management</c:v>
                </c:pt>
                <c:pt idx="3">
                  <c:v>Confidence</c:v>
                </c:pt>
                <c:pt idx="4">
                  <c:v>Organisation</c:v>
                </c:pt>
                <c:pt idx="5">
                  <c:v>Marketing</c:v>
                </c:pt>
                <c:pt idx="6">
                  <c:v>Report-writing</c:v>
                </c:pt>
                <c:pt idx="7">
                  <c:v>Other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Communication</c:v>
                </c:pt>
                <c:pt idx="1">
                  <c:v>Project Management</c:v>
                </c:pt>
                <c:pt idx="2">
                  <c:v>Time Management</c:v>
                </c:pt>
                <c:pt idx="3">
                  <c:v>Confidence</c:v>
                </c:pt>
                <c:pt idx="4">
                  <c:v>Organisation</c:v>
                </c:pt>
                <c:pt idx="5">
                  <c:v>Marketing</c:v>
                </c:pt>
                <c:pt idx="6">
                  <c:v>Report-writing</c:v>
                </c:pt>
                <c:pt idx="7">
                  <c:v>Other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</c:ser>
        <c:axId val="93699456"/>
        <c:axId val="93721728"/>
      </c:barChart>
      <c:catAx>
        <c:axId val="93699456"/>
        <c:scaling>
          <c:orientation val="minMax"/>
        </c:scaling>
        <c:axPos val="b"/>
        <c:tickLblPos val="nextTo"/>
        <c:crossAx val="93721728"/>
        <c:crosses val="autoZero"/>
        <c:auto val="1"/>
        <c:lblAlgn val="ctr"/>
        <c:lblOffset val="100"/>
      </c:catAx>
      <c:valAx>
        <c:axId val="93721728"/>
        <c:scaling>
          <c:orientation val="minMax"/>
        </c:scaling>
        <c:axPos val="l"/>
        <c:majorGridlines/>
        <c:numFmt formatCode="0%" sourceLinked="1"/>
        <c:tickLblPos val="nextTo"/>
        <c:crossAx val="93699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Sheet1!$A$2:$A$8</c:f>
              <c:strCache>
                <c:ptCount val="6"/>
                <c:pt idx="0">
                  <c:v>First degree in Business</c:v>
                </c:pt>
                <c:pt idx="1">
                  <c:v>Still with internship employer</c:v>
                </c:pt>
                <c:pt idx="2">
                  <c:v>Found ac. Programme useful after internship</c:v>
                </c:pt>
                <c:pt idx="3">
                  <c:v>Found ac. Programme useful in internship</c:v>
                </c:pt>
                <c:pt idx="4">
                  <c:v>Recommend GIS</c:v>
                </c:pt>
                <c:pt idx="5">
                  <c:v>Still in FT education/ employment (graduate level)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0.19</c:v>
                </c:pt>
                <c:pt idx="1">
                  <c:v>0.45</c:v>
                </c:pt>
                <c:pt idx="2">
                  <c:v>0.59</c:v>
                </c:pt>
                <c:pt idx="3">
                  <c:v>0.78</c:v>
                </c:pt>
                <c:pt idx="4">
                  <c:v>0.93</c:v>
                </c:pt>
                <c:pt idx="5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6"/>
                <c:pt idx="0">
                  <c:v>First degree in Business</c:v>
                </c:pt>
                <c:pt idx="1">
                  <c:v>Still with internship employer</c:v>
                </c:pt>
                <c:pt idx="2">
                  <c:v>Found ac. Programme useful after internship</c:v>
                </c:pt>
                <c:pt idx="3">
                  <c:v>Found ac. Programme useful in internship</c:v>
                </c:pt>
                <c:pt idx="4">
                  <c:v>Recommend GIS</c:v>
                </c:pt>
                <c:pt idx="5">
                  <c:v>Still in FT education/ employment (graduate level)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Sheet1!$A$2:$A$8</c:f>
              <c:strCache>
                <c:ptCount val="6"/>
                <c:pt idx="0">
                  <c:v>First degree in Business</c:v>
                </c:pt>
                <c:pt idx="1">
                  <c:v>Still with internship employer</c:v>
                </c:pt>
                <c:pt idx="2">
                  <c:v>Found ac. Programme useful after internship</c:v>
                </c:pt>
                <c:pt idx="3">
                  <c:v>Found ac. Programme useful in internship</c:v>
                </c:pt>
                <c:pt idx="4">
                  <c:v>Recommend GIS</c:v>
                </c:pt>
                <c:pt idx="5">
                  <c:v>Still in FT education/ employment (graduate level)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axId val="93766784"/>
        <c:axId val="93768320"/>
      </c:barChart>
      <c:catAx>
        <c:axId val="93766784"/>
        <c:scaling>
          <c:orientation val="minMax"/>
        </c:scaling>
        <c:axPos val="l"/>
        <c:tickLblPos val="nextTo"/>
        <c:crossAx val="93768320"/>
        <c:crosses val="autoZero"/>
        <c:auto val="1"/>
        <c:lblAlgn val="ctr"/>
        <c:lblOffset val="100"/>
      </c:catAx>
      <c:valAx>
        <c:axId val="93768320"/>
        <c:scaling>
          <c:orientation val="minMax"/>
        </c:scaling>
        <c:axPos val="b"/>
        <c:majorGridlines/>
        <c:numFmt formatCode="0%" sourceLinked="1"/>
        <c:tickLblPos val="nextTo"/>
        <c:crossAx val="937667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B4C05-A477-4BEA-B732-3AE42D4A78E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D051-E9BE-4F3A-9D1E-3DF5E3D82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DF79D-280D-4091-81D0-A11507E37B49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9D79-CB9E-419A-BC33-49D1CD1DB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4A6E2-32F7-4C02-A5D1-AA7AB874FD6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9D79-CB9E-419A-BC33-49D1CD1DBF5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F1D697-36FF-4C31-A3BA-13F77926D9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4E3FBA6-43BD-44FE-BA9C-D17C48A8D3CA}" type="datetimeFigureOut">
              <a:rPr lang="en-GB" smtClean="0"/>
              <a:pPr/>
              <a:t>12/05/2014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guardian.com/money/2012/feb/22/graduates-unemployment-levels-school-leavers" TargetMode="External"/><Relationship Id="rId3" Type="http://schemas.openxmlformats.org/officeDocument/2006/relationships/hyperlink" Target="http://globalhighered.files.wordpress.com/2009/09/cbi_he_taskforce_report.pdf" TargetMode="External"/><Relationship Id="rId7" Type="http://schemas.openxmlformats.org/officeDocument/2006/relationships/hyperlink" Target="http://www.ons.gov.uk/ons/dcp171776_259049.pdf%20accessed%2029/10/1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ses.org.uk/files/he%20work%20exp%20hefce%20report11.pdf" TargetMode="External"/><Relationship Id="rId5" Type="http://schemas.openxmlformats.org/officeDocument/2006/relationships/hyperlink" Target="http://www.bis.gov.uk/assets/BISCore/higher-education/docs/E/11-668-evaluation-of-graduate-talent-pool-internships.pdf" TargetMode="External"/><Relationship Id="rId4" Type="http://schemas.openxmlformats.org/officeDocument/2006/relationships/hyperlink" Target="http://www.hefce.ac.uk/media/hefce/content/about/howweoperate/corporateplanning/strategystatement/HEFCEstrategystatemen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fce.ac.uk/about/howweoperate/strategystateme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956047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Engagement through internships: supporting student employability in a post-1992 university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Tim Maxfield and Dr. Gerry Palmer </a:t>
            </a:r>
          </a:p>
        </p:txBody>
      </p:sp>
    </p:spTree>
    <p:extLst>
      <p:ext uri="{BB962C8B-B14F-4D97-AF65-F5344CB8AC3E}">
        <p14:creationId xmlns:p14="http://schemas.microsoft.com/office/powerpoint/2010/main" xmlns="" val="1330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findings: outcomes</a:t>
            </a:r>
            <a:br>
              <a:rPr lang="en-GB" dirty="0" smtClean="0"/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1400" dirty="0" smtClean="0"/>
              <a:t>‘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other’ includes teamwork, presentation, budgeting, administration, relationship-building, research, data analysis, management of meetings, negotiation, ICT, networking)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 : outcomes</a:t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 : process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Placement element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2276873"/>
          <a:ext cx="6096000" cy="433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Positives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Areas for improvement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Experience of work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Placement aims not always clear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Skills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development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Many would have welcomed a placement mentor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Link to FT employment for some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Difficult to apply academic (programme) content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Support from line manager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Did not deliver what was promised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(on occasions)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Help in gaining a graduate job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Only intern in a small company - isolation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5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 : process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Academic (programme) element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111156"/>
          <a:ext cx="7128792" cy="454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40045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Positives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Areas for improvement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652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Useful content for placement, and future employment  (for some)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Lacked relevance to placement for some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284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Helpful in finding future employment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Role/ placement did not always fit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with assignments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284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 good balance between theory and practice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Too much emphasis on leadership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652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PG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qualification l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ooks good on CV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More integration needed between programme and placement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284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Help in gaining a graduate job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Unrealistic expectations of some tutors regarding experience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04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Need for greater linkage between programme and placement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Need for more flexibility and customisation in academic programme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more proactive approach by University in monitoring student experience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more proactive stance by University in supporting job search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Greater clarity required by University in identifying progression opportunities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Facilitation [by University] in supporting peer networks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How do these findings inform the design and development of programmes to enhance graduate employability (as in post first-degree placements or undergraduate placements/ sandwich courses).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 particular, please consider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“What criteria you would use to evaluate the success of such programmes”?,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“What issues emerge for curriculum planning e.g. the integration of academic and placement learning”?,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 “What are the benefits of such an approach to the key stakeholders e.g. students, staff, universities, employers, government”?</a:t>
            </a:r>
          </a:p>
          <a:p>
            <a:pPr lvl="1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 2013/14, the University of Worcester secured £610k of funding from HEFCE to launch a Graduate Internships/ Graduate Business Start-up programme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40 graduates (and experienced managers) to be recruited to a 22-month Executive MBA programme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minimum of 20 of these will start a 12-month internship with a local employer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10 (of the 40) will be supported in starting a business through a new incubator operation based at City Campus, Worcester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design of the EMBA has been informed by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UoW’s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previous experiences with the GIS.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33625" y="1760538"/>
            <a:ext cx="1446213" cy="539750"/>
          </a:xfrm>
          <a:prstGeom prst="rect">
            <a:avLst/>
          </a:prstGeom>
          <a:solidFill>
            <a:srgbClr val="147ABF"/>
          </a:solidFill>
          <a:ln>
            <a:solidFill>
              <a:srgbClr val="8CB5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Project Management </a:t>
            </a:r>
          </a:p>
          <a:p>
            <a:pPr>
              <a:defRPr/>
            </a:pPr>
            <a:r>
              <a:rPr lang="en-GB" sz="1000" dirty="0"/>
              <a:t>10 credits 1 day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2310255" y="2441617"/>
            <a:ext cx="4748536" cy="555336"/>
            <a:chOff x="1732691" y="3255489"/>
            <a:chExt cx="3561402" cy="740447"/>
          </a:xfrm>
          <a:solidFill>
            <a:srgbClr val="147ABF"/>
          </a:solidFill>
        </p:grpSpPr>
        <p:sp>
          <p:nvSpPr>
            <p:cNvPr id="5" name="Rectangle 4"/>
            <p:cNvSpPr/>
            <p:nvPr/>
          </p:nvSpPr>
          <p:spPr>
            <a:xfrm>
              <a:off x="3004350" y="3255489"/>
              <a:ext cx="1067563" cy="740446"/>
            </a:xfrm>
            <a:prstGeom prst="rect">
              <a:avLst/>
            </a:prstGeom>
            <a:grpFill/>
            <a:ln>
              <a:solidFill>
                <a:srgbClr val="B3CD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Managing for Sustainability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41328" y="3255490"/>
              <a:ext cx="1052765" cy="740444"/>
            </a:xfrm>
            <a:prstGeom prst="rect">
              <a:avLst/>
            </a:prstGeom>
            <a:grpFill/>
            <a:ln>
              <a:solidFill>
                <a:srgbClr val="B3CD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Finance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32691" y="3255490"/>
              <a:ext cx="1102244" cy="740446"/>
            </a:xfrm>
            <a:prstGeom prst="rect">
              <a:avLst/>
            </a:prstGeom>
            <a:grp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Corporate Strategy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95738" y="1752600"/>
            <a:ext cx="3071812" cy="539750"/>
          </a:xfrm>
          <a:prstGeom prst="rect">
            <a:avLst/>
          </a:prstGeom>
          <a:solidFill>
            <a:srgbClr val="147ABF"/>
          </a:solidFill>
          <a:ln>
            <a:solidFill>
              <a:srgbClr val="8CB5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Work-based Project</a:t>
            </a:r>
          </a:p>
          <a:p>
            <a:pPr>
              <a:defRPr/>
            </a:pPr>
            <a:r>
              <a:rPr lang="en-GB" sz="1000" dirty="0"/>
              <a:t>(20 credits 2 days)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2913" y="1646238"/>
            <a:ext cx="6624637" cy="53975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2913" y="3051175"/>
            <a:ext cx="6624637" cy="0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2913" y="4724400"/>
            <a:ext cx="6529387" cy="0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42913" y="2349500"/>
            <a:ext cx="6624637" cy="9525"/>
          </a:xfrm>
          <a:prstGeom prst="line">
            <a:avLst/>
          </a:prstGeom>
          <a:ln>
            <a:solidFill>
              <a:srgbClr val="B3CD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339975" y="944563"/>
            <a:ext cx="4727575" cy="647700"/>
            <a:chOff x="1754814" y="1259632"/>
            <a:chExt cx="3546394" cy="864096"/>
          </a:xfrm>
        </p:grpSpPr>
        <p:sp>
          <p:nvSpPr>
            <p:cNvPr id="4" name="Rectangle 3"/>
            <p:cNvSpPr/>
            <p:nvPr/>
          </p:nvSpPr>
          <p:spPr>
            <a:xfrm>
              <a:off x="1754814" y="1259632"/>
              <a:ext cx="1080114" cy="864096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Leadership Concepts with LT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01649" y="1259632"/>
              <a:ext cx="1052724" cy="864096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Marketing Strategy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21094" y="1259632"/>
              <a:ext cx="1080114" cy="851389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Operational Strategy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</p:grpSp>
      <p:sp>
        <p:nvSpPr>
          <p:cNvPr id="10249" name="TextBox 24"/>
          <p:cNvSpPr txBox="1">
            <a:spLocks noChangeArrowheads="1"/>
          </p:cNvSpPr>
          <p:nvPr/>
        </p:nvSpPr>
        <p:spPr bwMode="auto">
          <a:xfrm>
            <a:off x="731838" y="1160463"/>
            <a:ext cx="1762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1</a:t>
            </a:r>
          </a:p>
          <a:p>
            <a:r>
              <a:rPr lang="en-GB" sz="1200"/>
              <a:t>Sep-Dec </a:t>
            </a:r>
            <a:r>
              <a:rPr lang="en-GB" altLang="en-US" sz="1200"/>
              <a:t>‘</a:t>
            </a:r>
            <a:r>
              <a:rPr lang="en-GB" sz="1200"/>
              <a:t>14</a:t>
            </a:r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698500" y="3500438"/>
            <a:ext cx="6321425" cy="746125"/>
            <a:chOff x="523461" y="4019938"/>
            <a:chExt cx="4740972" cy="993402"/>
          </a:xfrm>
        </p:grpSpPr>
        <p:sp>
          <p:nvSpPr>
            <p:cNvPr id="6" name="Rectangle 5"/>
            <p:cNvSpPr/>
            <p:nvPr/>
          </p:nvSpPr>
          <p:spPr>
            <a:xfrm>
              <a:off x="1755841" y="4019938"/>
              <a:ext cx="2249387" cy="96010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8CB5E2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Performance Leadership</a:t>
              </a:r>
            </a:p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Students on placements</a:t>
              </a:r>
            </a:p>
            <a:p>
              <a:pPr>
                <a:defRPr/>
              </a:pPr>
              <a:r>
                <a:rPr lang="en-GB" sz="1000" dirty="0">
                  <a:solidFill>
                    <a:schemeClr val="tx1"/>
                  </a:solidFill>
                </a:rPr>
                <a:t>20 credits, 2 </a:t>
              </a:r>
              <a:r>
                <a:rPr lang="en-GB" sz="1000" dirty="0" smtClean="0">
                  <a:solidFill>
                    <a:schemeClr val="tx1"/>
                  </a:solidFill>
                </a:rPr>
                <a:t>days/ WBP for enterprise students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11942" y="4140414"/>
              <a:ext cx="1052491" cy="718631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Ethical Leadership</a:t>
              </a:r>
            </a:p>
            <a:p>
              <a:pPr>
                <a:defRPr/>
              </a:pPr>
              <a:r>
                <a:rPr lang="en-GB" sz="1000" dirty="0"/>
                <a:t>10 credits, 1 day</a:t>
              </a:r>
            </a:p>
          </p:txBody>
        </p:sp>
        <p:sp>
          <p:nvSpPr>
            <p:cNvPr id="10267" name="TextBox 26"/>
            <p:cNvSpPr txBox="1">
              <a:spLocks noChangeArrowheads="1"/>
            </p:cNvSpPr>
            <p:nvPr/>
          </p:nvSpPr>
          <p:spPr bwMode="auto">
            <a:xfrm>
              <a:off x="523461" y="4274676"/>
              <a:ext cx="132136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/>
                <a:t>Term 4</a:t>
              </a:r>
            </a:p>
            <a:p>
              <a:r>
                <a:rPr lang="en-GB" sz="1200"/>
                <a:t>Sep-Dec </a:t>
              </a:r>
              <a:r>
                <a:rPr lang="en-GB" altLang="en-US" sz="1200"/>
                <a:t>‘</a:t>
              </a:r>
              <a:r>
                <a:rPr lang="en-GB" sz="1200"/>
                <a:t>15</a:t>
              </a:r>
            </a:p>
          </p:txBody>
        </p:sp>
      </p:grpSp>
      <p:sp>
        <p:nvSpPr>
          <p:cNvPr id="10251" name="TextBox 27"/>
          <p:cNvSpPr txBox="1">
            <a:spLocks noChangeArrowheads="1"/>
          </p:cNvSpPr>
          <p:nvPr/>
        </p:nvSpPr>
        <p:spPr bwMode="auto">
          <a:xfrm>
            <a:off x="698500" y="2520950"/>
            <a:ext cx="17605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3</a:t>
            </a:r>
          </a:p>
          <a:p>
            <a:r>
              <a:rPr lang="en-GB" sz="1200"/>
              <a:t>Apr/Jun </a:t>
            </a:r>
            <a:r>
              <a:rPr lang="en-GB" altLang="en-US" sz="1200"/>
              <a:t>‘</a:t>
            </a:r>
            <a:r>
              <a:rPr lang="en-GB" sz="1200"/>
              <a:t>15</a:t>
            </a:r>
          </a:p>
        </p:txBody>
      </p:sp>
      <p:sp>
        <p:nvSpPr>
          <p:cNvPr id="10252" name="TextBox 28"/>
          <p:cNvSpPr txBox="1">
            <a:spLocks noChangeArrowheads="1"/>
          </p:cNvSpPr>
          <p:nvPr/>
        </p:nvSpPr>
        <p:spPr bwMode="auto">
          <a:xfrm>
            <a:off x="731838" y="1865313"/>
            <a:ext cx="17621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Term 2</a:t>
            </a:r>
          </a:p>
          <a:p>
            <a:r>
              <a:rPr lang="en-GB" sz="1200"/>
              <a:t>Jan </a:t>
            </a:r>
            <a:r>
              <a:rPr lang="fr-FR" altLang="en-US" sz="1200"/>
              <a:t>’</a:t>
            </a:r>
            <a:r>
              <a:rPr lang="en-GB" altLang="ja-JP" sz="1200"/>
              <a:t>15- Mar/Apr</a:t>
            </a:r>
            <a:endParaRPr lang="en-GB" sz="1200"/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698500" y="5265738"/>
            <a:ext cx="6346825" cy="1187450"/>
            <a:chOff x="523461" y="5580112"/>
            <a:chExt cx="4761063" cy="1584176"/>
          </a:xfrm>
        </p:grpSpPr>
        <p:sp>
          <p:nvSpPr>
            <p:cNvPr id="10" name="Rectangle 9"/>
            <p:cNvSpPr/>
            <p:nvPr/>
          </p:nvSpPr>
          <p:spPr>
            <a:xfrm>
              <a:off x="2526490" y="5580112"/>
              <a:ext cx="1805346" cy="720080"/>
            </a:xfrm>
            <a:prstGeom prst="rect">
              <a:avLst/>
            </a:prstGeom>
            <a:solidFill>
              <a:srgbClr val="147ABF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Research Methods</a:t>
              </a:r>
            </a:p>
            <a:p>
              <a:pPr>
                <a:defRPr/>
              </a:pPr>
              <a:r>
                <a:rPr lang="en-GB" sz="1000" dirty="0"/>
                <a:t>20 credits, 2 days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25040" y="6444208"/>
              <a:ext cx="3559484" cy="720080"/>
            </a:xfrm>
            <a:prstGeom prst="rect">
              <a:avLst/>
            </a:prstGeom>
            <a:solidFill>
              <a:srgbClr val="147ABF"/>
            </a:solidFill>
            <a:ln>
              <a:solidFill>
                <a:srgbClr val="8CB5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000" dirty="0"/>
                <a:t>Dissertation</a:t>
              </a:r>
            </a:p>
            <a:p>
              <a:pPr>
                <a:defRPr/>
              </a:pPr>
              <a:r>
                <a:rPr lang="en-GB" sz="1000" dirty="0"/>
                <a:t>(40 Credits)</a:t>
              </a:r>
            </a:p>
          </p:txBody>
        </p:sp>
        <p:sp>
          <p:nvSpPr>
            <p:cNvPr id="10262" name="TextBox 29"/>
            <p:cNvSpPr txBox="1">
              <a:spLocks noChangeArrowheads="1"/>
            </p:cNvSpPr>
            <p:nvPr/>
          </p:nvSpPr>
          <p:spPr bwMode="auto">
            <a:xfrm>
              <a:off x="523461" y="6228184"/>
              <a:ext cx="1321363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/>
                <a:t>Term 5 &amp; 6</a:t>
              </a:r>
            </a:p>
            <a:p>
              <a:r>
                <a:rPr lang="en-GB" sz="1200"/>
                <a:t>Jan-Jul </a:t>
              </a:r>
              <a:r>
                <a:rPr lang="en-GB" altLang="en-US" sz="1200"/>
                <a:t>‘</a:t>
              </a:r>
              <a:r>
                <a:rPr lang="en-GB" sz="1200"/>
                <a:t>16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259638" y="1700213"/>
            <a:ext cx="673100" cy="302418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anchor="ctr"/>
          <a:lstStyle/>
          <a:p>
            <a:pPr>
              <a:defRPr/>
            </a:pPr>
            <a:r>
              <a:rPr lang="en-GB" sz="1800" dirty="0"/>
              <a:t>Minimum 12 Month Placements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32038" y="4833938"/>
            <a:ext cx="4687887" cy="215900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Interview to progress to EMBA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32038" y="4292600"/>
            <a:ext cx="4687887" cy="269875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Exit award of Post Graduate Diploma in Leadership and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39975" y="3159125"/>
            <a:ext cx="4679950" cy="269875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000" dirty="0"/>
              <a:t>CMI Award of Certificate in Strategic Management/Chartered Manager status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363788" y="476250"/>
            <a:ext cx="4686300" cy="360363"/>
          </a:xfrm>
          <a:prstGeom prst="rect">
            <a:avLst/>
          </a:prstGeom>
          <a:ln>
            <a:solidFill>
              <a:srgbClr val="2B80E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000">
                <a:solidFill>
                  <a:srgbClr val="000000"/>
                </a:solidFill>
                <a:ea typeface="ＭＳ Ｐゴシック" pitchFamily="34" charset="-128"/>
              </a:rPr>
              <a:t>Modules delivered 2-5pm &amp; 6-9pm on </a:t>
            </a:r>
            <a:r>
              <a:rPr lang="en-GB" sz="1000" b="1">
                <a:solidFill>
                  <a:srgbClr val="000000"/>
                </a:solidFill>
                <a:ea typeface="ＭＳ Ｐゴシック" pitchFamily="34" charset="-128"/>
              </a:rPr>
              <a:t>separate</a:t>
            </a:r>
            <a:r>
              <a:rPr lang="en-GB" sz="1000">
                <a:solidFill>
                  <a:srgbClr val="000000"/>
                </a:solidFill>
                <a:ea typeface="ＭＳ Ｐゴシック" pitchFamily="34" charset="-128"/>
              </a:rPr>
              <a:t> days for each 10 credit module – approximately 14 days in total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124825" y="981075"/>
            <a:ext cx="671513" cy="3168650"/>
          </a:xfrm>
          <a:prstGeom prst="rect">
            <a:avLst/>
          </a:prstGeom>
          <a:ln>
            <a:solidFill>
              <a:srgbClr val="2B80E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" anchor="ctr"/>
          <a:lstStyle/>
          <a:p>
            <a:pPr>
              <a:defRPr/>
            </a:pPr>
            <a:r>
              <a:rPr lang="en-GB" sz="1800" dirty="0"/>
              <a:t>Coaching Programme using </a:t>
            </a:r>
            <a:r>
              <a:rPr lang="en-GB" sz="1800" dirty="0" err="1"/>
              <a:t>UoW</a:t>
            </a:r>
            <a:r>
              <a:rPr lang="en-GB" sz="1800" dirty="0"/>
              <a:t> Coaches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CBI, Stronger Together: Business and Universities in turbulent times: A report from the CBI Higher Education Task Force, September 2009,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3"/>
              </a:rPr>
              <a:t>http://globalhighered.files.wordpress.com/2009/09/cbi_he_taskforce_report.pdf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accessed 28/10/13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err="1" smtClean="0">
                <a:latin typeface="Arial" pitchFamily="34" charset="0"/>
                <a:cs typeface="Arial" pitchFamily="34" charset="0"/>
              </a:rPr>
              <a:t>Gazzard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J (2011) Developing graduate skills for the United Kingdom's commercial life science sector: Experiences from the ORBIS internship programme, </a:t>
            </a:r>
            <a:r>
              <a:rPr lang="en-GB" sz="4400" i="1" dirty="0" smtClean="0">
                <a:latin typeface="Arial" pitchFamily="34" charset="0"/>
                <a:cs typeface="Arial" pitchFamily="34" charset="0"/>
              </a:rPr>
              <a:t>Journal of Commercial Biotechnology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Feb 2011, 17, 135–150</a:t>
            </a:r>
            <a:endParaRPr lang="en-GB" sz="4400" b="1" dirty="0" smtClean="0">
              <a:latin typeface="Arial" pitchFamily="34" charset="0"/>
              <a:cs typeface="Arial" pitchFamily="34" charset="0"/>
            </a:endParaRP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HEFCE (2011) Opportunity, choice and excellence in higher education, Higher Education Funding Council for England, July 2011/22,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4"/>
              </a:rPr>
              <a:t>http://www.hefce.ac.uk/media/hefce/content/about/howweoperate/corporateplanning/strategystatement/HEFCEstrategystatement.pdf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accessed 29/10/13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Knight, P.T. &amp; </a:t>
            </a:r>
            <a:r>
              <a:rPr lang="en-GB" sz="4400" dirty="0" err="1" smtClean="0">
                <a:latin typeface="Arial" pitchFamily="34" charset="0"/>
                <a:cs typeface="Arial" pitchFamily="34" charset="0"/>
              </a:rPr>
              <a:t>Yorke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M. (2002) Employability through the curriculum, </a:t>
            </a:r>
            <a:r>
              <a:rPr lang="en-GB" sz="4400" i="1" dirty="0" smtClean="0">
                <a:latin typeface="Arial" pitchFamily="34" charset="0"/>
                <a:cs typeface="Arial" pitchFamily="34" charset="0"/>
              </a:rPr>
              <a:t>Tertiary Education and Management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8(4), 261-276.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Knight, P.T. &amp; </a:t>
            </a:r>
            <a:r>
              <a:rPr lang="en-GB" sz="4400" dirty="0" err="1" smtClean="0">
                <a:latin typeface="Arial" pitchFamily="34" charset="0"/>
                <a:cs typeface="Arial" pitchFamily="34" charset="0"/>
              </a:rPr>
              <a:t>Yorke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M. (2003) Employability and good learning in higher education, </a:t>
            </a:r>
            <a:r>
              <a:rPr lang="en-GB" sz="4400" i="1" dirty="0" smtClean="0">
                <a:latin typeface="Arial" pitchFamily="34" charset="0"/>
                <a:cs typeface="Arial" pitchFamily="34" charset="0"/>
              </a:rPr>
              <a:t>Teaching in Higher Education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8(1), 4-16.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err="1" smtClean="0">
                <a:latin typeface="Arial" pitchFamily="34" charset="0"/>
                <a:cs typeface="Arial" pitchFamily="34" charset="0"/>
              </a:rPr>
              <a:t>Mellors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-Bourne, R &amp; Day, E (2011) Evaluation of the Graduate Talent Pool Internships Scheme, Dept of Business Innovation and Skills (Jan 2011),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5"/>
              </a:rPr>
              <a:t>http://www.bis.gov.uk/assets/BISCore/higher-education/docs/E/11-668-evaluation-of-graduate-talent-pool-internships.pdf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accessed 29/10/13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err="1" smtClean="0">
                <a:latin typeface="Arial" pitchFamily="34" charset="0"/>
                <a:cs typeface="Arial" pitchFamily="34" charset="0"/>
              </a:rPr>
              <a:t>Oakleigh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Consulting, and CRAC (2011) Increasing opportunities for high quality higher education work , HEFCE, July 2011,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6"/>
              </a:rPr>
              <a:t>http://nases.org.uk/files/he%20work%20exp%20hefce%20report11.pdf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accessed 28/10/13</a:t>
            </a: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ONS (2012) Graduates in the Labour Market, 2012, Office for National Statistics, 6</a:t>
            </a:r>
            <a:r>
              <a:rPr lang="en-GB" sz="4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March 2012,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7"/>
              </a:rPr>
              <a:t>http://www.ons.gov.uk/ons/dcp171776_259049.pdf </a:t>
            </a:r>
            <a:r>
              <a:rPr lang="en-GB" sz="4400" dirty="0" smtClean="0">
                <a:latin typeface="Arial" pitchFamily="34" charset="0"/>
                <a:cs typeface="Arial" pitchFamily="34" charset="0"/>
                <a:hlinkClick r:id="rId7"/>
              </a:rPr>
              <a:t>accessed 29/10/13</a:t>
            </a: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400" dirty="0" smtClean="0">
                <a:latin typeface="Arial" pitchFamily="34" charset="0"/>
                <a:cs typeface="Arial" pitchFamily="34" charset="0"/>
              </a:rPr>
              <a:t>Osborne, H (2012), Graduate unemployment levels on a par with school leavers, theguardian.com, 22</a:t>
            </a:r>
            <a:r>
              <a:rPr lang="en-GB" sz="4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Feb 2012, available at </a:t>
            </a:r>
            <a:r>
              <a:rPr lang="en-GB" sz="4400" u="sng" dirty="0" smtClean="0">
                <a:latin typeface="Arial" pitchFamily="34" charset="0"/>
                <a:cs typeface="Arial" pitchFamily="34" charset="0"/>
                <a:hlinkClick r:id="rId8"/>
              </a:rPr>
              <a:t>http://www.theguardian.com/money/2012/feb/22/graduates-unemployment-levels-school-leavers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, accessed 28/10/13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Session Objectives: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By the end of this session, delegates will be able to: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Evaluate the employment impacts of internships through the tracking of employment destinations and identification of graduate skills relevant to the workplace.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Evaluate the University’s role in delivering the programme, including the interns’  perception of the value of ‘academic’ input in supporting work-based training.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Explore organisationally-specific context features which might support or detract from the interns’ experience.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Consider the appropriateness of the model outlined in enhancing graduate employability, and identify key factors in the design and development of degree programmes to reinforce this.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Graduate internships : Key principles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benefits of integrating practical work experience with academic study e.g.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Oakleigh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Consulting and CRAC (2011), CBI Taskforce report (2009)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Concerns over the growing level of graduate unemployment (Guardian Feb 22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2012, and ONS, 2012),  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role played by HE in providing the talent to drive a sustained economic recovery (</a:t>
            </a:r>
            <a:r>
              <a:rPr lang="en-GB" sz="2400" u="sng" dirty="0" smtClean="0">
                <a:latin typeface="Arial" pitchFamily="34" charset="0"/>
                <a:cs typeface="Arial" pitchFamily="34" charset="0"/>
                <a:hlinkClick r:id="rId3"/>
              </a:rPr>
              <a:t>HEFCE,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2011).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Evaluation of internship schemes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Findings of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Gazzard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(2011); ‘48 out of 50 responding interns felt that their internship had been a positive experience‘. 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Mellors-Bourne and Day (2011); ‘Many saw the experience as their first step along the road to their career, which they might not have taken without the kick-start of securing the internship.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 employment rate of interns was better than those graduates who had applied to the scheme but not been successful in obtaining a place 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Oakleigh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However, these have been based on quantitative analysis undertaken immediately after the placement.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67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shortcomings of Graduate Internship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Internships are no guarantee of long-term employment (15% reported unemployment in HEFCE scheme and 30% in N. Ireland scheme).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Where HE institutions had a significant input into the preparation and development of interns, the ‘academic’ nature of the input not always viewed as applicable to the work situation (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Gazzard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Local context is important in determining the intern’s experience e.g. internships within Government / third sector employers often better managed and structured than some in the private sector, particularly in smaller companies (Graduate Talent Programme).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the UW GIS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UW programme : one of 55 internship schemes supported by the HEFCE Economic Challenge Investment Fund initiative (Jan 2009).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12 months duration, beginning in 2009/10.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Combined practical work experience (4 days a week) with a PG Certificate in Applied Management (1 day per week), 2009/10 and 2010/11.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HECFE funding paid for academic course fees, plus a maintenance bursary (reduced in 2010/11); employers pay all salary costs ( at national minimum wage).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University scheme was open to graduates of all HE institutions and any academic discipline.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PG Certificate in Applied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60-credit Masters-level qualification,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delivered via a set of 12 x 1-day workshops over 12 months,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using a VLE via a blended-learning approach,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Study time embedded into the programme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Comprising: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Leadership Concepts,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SMART Planning &amp; Selling,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Delivering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(Operations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anagement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Finance for non-financial managers,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Innovate to Win, and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Project Management.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research involved contacting all interns who completed the course from the 2009/2010 and the 2010 /2011 cohorts (70 completions from 95 starters) during Jan – Dec 2013.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Semi –structured interviews were conducted face-to-face (pilot) and by telephone (adapted question set)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total of 27 interviews were conducted which represents 39% of the total population.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Mix of private and public sector placements.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time lapse between internship completion and interview provides a more accurate picture of employment destinations of participants than research undertaken during or immediately after the programme.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Structured interviews (rather than questionnaires) allow participants freedom to articulate own perceptions, though raise issues of accuracy and post-hoc justification.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 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Employment :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96%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are still in FT employment/ education in a ‘Graduate level job’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Employability skills : particularly in Communication, Project management, Time management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PG qualification: achieved by100% (70 completers)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Recommendation : 93% would recommend scheme to fellow intern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1099</TotalTime>
  <Words>1355</Words>
  <Application>Microsoft Office PowerPoint</Application>
  <PresentationFormat>On-screen Show (4:3)</PresentationFormat>
  <Paragraphs>179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Engagement through internships: supporting student employability in a post-1992 university</vt:lpstr>
      <vt:lpstr>Session Objectives:</vt:lpstr>
      <vt:lpstr>Graduate internships : Key principles</vt:lpstr>
      <vt:lpstr>Evaluation of internship schemes </vt:lpstr>
      <vt:lpstr>Potential shortcomings of Graduate Internship schemes</vt:lpstr>
      <vt:lpstr>Features of the UW GIS</vt:lpstr>
      <vt:lpstr>The PG Certificate in Applied Management</vt:lpstr>
      <vt:lpstr>Data set</vt:lpstr>
      <vt:lpstr>Key findings : outcomes</vt:lpstr>
      <vt:lpstr>Key findings: outcomes (‘other’ includes teamwork, presentation, budgeting, administration, relationship-building, research, data analysis, management of meetings, negotiation, ICT, networking)</vt:lpstr>
      <vt:lpstr>Key findings : outcomes </vt:lpstr>
      <vt:lpstr>Key findings : process (1)</vt:lpstr>
      <vt:lpstr>Key findings : process (2)</vt:lpstr>
      <vt:lpstr>Lessons learned</vt:lpstr>
      <vt:lpstr>Group task</vt:lpstr>
      <vt:lpstr>Postscript</vt:lpstr>
      <vt:lpstr>Slide 17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 learning through a peer mentoring scheme: An innovative utilisation of alumni</dc:title>
  <dc:creator>Carl Evans</dc:creator>
  <cp:lastModifiedBy>MAXT1</cp:lastModifiedBy>
  <cp:revision>114</cp:revision>
  <dcterms:created xsi:type="dcterms:W3CDTF">2013-03-12T22:05:49Z</dcterms:created>
  <dcterms:modified xsi:type="dcterms:W3CDTF">2014-05-12T08:59:25Z</dcterms:modified>
</cp:coreProperties>
</file>