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21" r:id="rId3"/>
  </p:sldMasterIdLst>
  <p:notesMasterIdLst>
    <p:notesMasterId r:id="rId28"/>
  </p:notesMasterIdLst>
  <p:sldIdLst>
    <p:sldId id="256" r:id="rId4"/>
    <p:sldId id="296" r:id="rId5"/>
    <p:sldId id="297" r:id="rId6"/>
    <p:sldId id="298" r:id="rId7"/>
    <p:sldId id="300" r:id="rId8"/>
    <p:sldId id="275" r:id="rId9"/>
    <p:sldId id="261" r:id="rId10"/>
    <p:sldId id="272" r:id="rId11"/>
    <p:sldId id="273" r:id="rId12"/>
    <p:sldId id="262" r:id="rId13"/>
    <p:sldId id="276" r:id="rId14"/>
    <p:sldId id="271" r:id="rId15"/>
    <p:sldId id="265" r:id="rId16"/>
    <p:sldId id="281" r:id="rId17"/>
    <p:sldId id="283" r:id="rId18"/>
    <p:sldId id="282" r:id="rId19"/>
    <p:sldId id="285" r:id="rId20"/>
    <p:sldId id="286" r:id="rId21"/>
    <p:sldId id="287" r:id="rId22"/>
    <p:sldId id="289" r:id="rId23"/>
    <p:sldId id="291" r:id="rId24"/>
    <p:sldId id="294" r:id="rId25"/>
    <p:sldId id="29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D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94622" autoAdjust="0"/>
  </p:normalViewPr>
  <p:slideViewPr>
    <p:cSldViewPr>
      <p:cViewPr varScale="1">
        <p:scale>
          <a:sx n="74" d="100"/>
          <a:sy n="74" d="100"/>
        </p:scale>
        <p:origin x="-5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B48738-C0C8-4CB1-B8AD-51AD4A47FCE1}" type="datetimeFigureOut">
              <a:rPr lang="en-US" smtClean="0"/>
              <a:pPr/>
              <a:t>6/4/2014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5F5C5-9E5C-4C51-9F44-B520C6831D66}" type="slidenum">
              <a:rPr lang="en-US" smtClean="0"/>
              <a:pPr/>
              <a:t>‹#›</a:t>
            </a:fld>
            <a:endParaRPr lang="en-US"/>
          </a:p>
        </p:txBody>
      </p:sp>
    </p:spTree>
    <p:extLst>
      <p:ext uri="{BB962C8B-B14F-4D97-AF65-F5344CB8AC3E}">
        <p14:creationId xmlns:p14="http://schemas.microsoft.com/office/powerpoint/2010/main" val="388268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Cross curriculum opportunities beyond citizenship and PSHE.</a:t>
            </a:r>
          </a:p>
          <a:p>
            <a:r>
              <a:rPr lang="en-GB" dirty="0" smtClean="0"/>
              <a:t>Supporting</a:t>
            </a:r>
            <a:r>
              <a:rPr lang="en-GB" baseline="0" dirty="0" smtClean="0"/>
              <a:t> pupils who are vocationally focused with appropriate styles of learning .</a:t>
            </a:r>
          </a:p>
          <a:p>
            <a:r>
              <a:rPr lang="en-GB" baseline="0" dirty="0" smtClean="0"/>
              <a:t>Providing a focus for local communities and putting schools at the centre of that community.</a:t>
            </a:r>
          </a:p>
          <a:p>
            <a:r>
              <a:rPr lang="en-GB" baseline="0" dirty="0" smtClean="0"/>
              <a:t>Skilling up fresh pairs of eyes to identify changes in behaviour and skills.</a:t>
            </a:r>
          </a:p>
          <a:p>
            <a:r>
              <a:rPr lang="en-GB" baseline="0" dirty="0" smtClean="0"/>
              <a:t>Creating an outlet for new ways of learning and interacting with people across generations.</a:t>
            </a:r>
          </a:p>
        </p:txBody>
      </p:sp>
      <p:sp>
        <p:nvSpPr>
          <p:cNvPr id="4" name="Slide Number Placeholder 3"/>
          <p:cNvSpPr>
            <a:spLocks noGrp="1"/>
          </p:cNvSpPr>
          <p:nvPr>
            <p:ph type="sldNum" sz="quarter" idx="10"/>
          </p:nvPr>
        </p:nvSpPr>
        <p:spPr/>
        <p:txBody>
          <a:bodyPr/>
          <a:lstStyle/>
          <a:p>
            <a:pPr>
              <a:defRPr/>
            </a:pPr>
            <a:fld id="{6CDFB93C-E6D2-4B2A-A7AE-C6C714E6F719}" type="slidenum">
              <a:rPr lang="en-GB" smtClean="0"/>
              <a:pPr>
                <a:defRPr/>
              </a:pPr>
              <a:t>20</a:t>
            </a:fld>
            <a:endParaRPr lang="en-GB"/>
          </a:p>
        </p:txBody>
      </p:sp>
    </p:spTree>
    <p:extLst>
      <p:ext uri="{BB962C8B-B14F-4D97-AF65-F5344CB8AC3E}">
        <p14:creationId xmlns:p14="http://schemas.microsoft.com/office/powerpoint/2010/main" val="264550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482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latin typeface="Times" charset="0"/>
              </a:rPr>
              <a:t>University of Worcester Association for Dementia Studies</a:t>
            </a:r>
          </a:p>
        </p:txBody>
      </p:sp>
      <p:sp>
        <p:nvSpPr>
          <p:cNvPr id="3482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387E2A-0C54-466D-891C-49271FB6CA22}" type="slidenum">
              <a:rPr lang="en-GB" smtClean="0">
                <a:latin typeface="Times" charset="0"/>
              </a:rPr>
              <a:pPr/>
              <a:t>24</a:t>
            </a:fld>
            <a:endParaRPr lang="en-GB"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BCAB9A-2C5F-416D-9E8F-4349D784744C}" type="datetimeFigureOut">
              <a:rPr lang="en-US" smtClean="0">
                <a:solidFill>
                  <a:prstClr val="black">
                    <a:tint val="75000"/>
                  </a:prstClr>
                </a:solidFill>
              </a:rPr>
              <a:pPr/>
              <a:t>6/4/2014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
        <p:nvSpPr>
          <p:cNvPr id="8" name="Footer Placeholder 4"/>
          <p:cNvSpPr txBox="1">
            <a:spLocks/>
          </p:cNvSpPr>
          <p:nvPr userDrawn="1"/>
        </p:nvSpPr>
        <p:spPr>
          <a:xfrm>
            <a:off x="2987824" y="6309320"/>
            <a:ext cx="3183632" cy="365125"/>
          </a:xfrm>
          <a:prstGeom prst="rect">
            <a:avLst/>
          </a:prstGeom>
        </p:spPr>
        <p:txBody>
          <a:bodyPr vert="horz" lIns="91440" tIns="45720" rIns="91440" bIns="45720" rtlCol="0" anchor="ctr"/>
          <a:lstStyle>
            <a:lvl1pPr algn="ctr">
              <a:defRPr>
                <a:solidFill>
                  <a:schemeClr val="bg1"/>
                </a:solidFill>
              </a:defRPr>
            </a:lvl1pPr>
          </a:lstStyle>
          <a:p>
            <a:pPr>
              <a:defRPr/>
            </a:pPr>
            <a:r>
              <a:rPr lang="en-GB" sz="1200" dirty="0" smtClean="0">
                <a:solidFill>
                  <a:prstClr val="white"/>
                </a:solidFill>
              </a:rPr>
              <a:t>© The Association for Dementia Studies  </a:t>
            </a:r>
          </a:p>
        </p:txBody>
      </p:sp>
    </p:spTree>
    <p:extLst>
      <p:ext uri="{BB962C8B-B14F-4D97-AF65-F5344CB8AC3E}">
        <p14:creationId xmlns:p14="http://schemas.microsoft.com/office/powerpoint/2010/main" val="884530506"/>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CAB9A-2C5F-416D-9E8F-4349D784744C}" type="datetimeFigureOut">
              <a:rPr lang="en-US" smtClean="0">
                <a:solidFill>
                  <a:prstClr val="black">
                    <a:tint val="75000"/>
                  </a:prstClr>
                </a:solidFill>
              </a:rPr>
              <a:pPr/>
              <a:t>6/4/2014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9257055"/>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CAB9A-2C5F-416D-9E8F-4349D784744C}" type="datetimeFigureOut">
              <a:rPr lang="en-US" smtClean="0">
                <a:solidFill>
                  <a:prstClr val="black">
                    <a:tint val="75000"/>
                  </a:prstClr>
                </a:solidFill>
              </a:rPr>
              <a:pPr/>
              <a:t>6/4/2014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999079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ntent slides">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23528" y="333375"/>
            <a:ext cx="4752528" cy="1150938"/>
          </a:xfrm>
        </p:spPr>
        <p:txBody>
          <a:bodyPr>
            <a:normAutofit/>
          </a:bodyPr>
          <a:lstStyle>
            <a:lvl1pPr marL="0" indent="0">
              <a:buFontTx/>
              <a:buNone/>
              <a:defRPr sz="5400" b="1">
                <a:solidFill>
                  <a:srgbClr val="CC2215"/>
                </a:solidFill>
                <a:latin typeface="Calibri" pitchFamily="34" charset="0"/>
                <a:cs typeface="Calibri" pitchFamily="34" charset="0"/>
              </a:defRPr>
            </a:lvl1pPr>
          </a:lstStyle>
          <a:p>
            <a:pPr lvl="0"/>
            <a:r>
              <a:rPr lang="en-US" dirty="0" smtClean="0"/>
              <a:t>Click to edit Master text styles</a:t>
            </a:r>
          </a:p>
        </p:txBody>
      </p:sp>
      <p:sp>
        <p:nvSpPr>
          <p:cNvPr id="3" name="Content Placeholder 2"/>
          <p:cNvSpPr>
            <a:spLocks noGrp="1"/>
          </p:cNvSpPr>
          <p:nvPr>
            <p:ph sz="quarter" idx="12"/>
          </p:nvPr>
        </p:nvSpPr>
        <p:spPr>
          <a:xfrm>
            <a:off x="323528" y="1772816"/>
            <a:ext cx="8496944" cy="4680520"/>
          </a:xfrm>
        </p:spPr>
        <p:txBody>
          <a:bodyPr>
            <a:normAutofit/>
          </a:bodyPr>
          <a:lstStyle>
            <a:lvl1pPr marL="0" indent="0">
              <a:buFontTx/>
              <a:buNone/>
              <a:defRPr sz="3200">
                <a:solidFill>
                  <a:schemeClr val="tx1"/>
                </a:solidFill>
                <a:latin typeface="Calibri" pitchFamily="34" charset="0"/>
                <a:cs typeface="Calibri" pitchFamily="34" charset="0"/>
              </a:defRPr>
            </a:lvl1pPr>
          </a:lstStyle>
          <a:p>
            <a:pPr lvl="0"/>
            <a:r>
              <a:rPr lang="en-US" smtClean="0"/>
              <a:t>Click to edit Master text styles</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8184" y="6093296"/>
            <a:ext cx="2864768" cy="734556"/>
          </a:xfrm>
          <a:prstGeom prst="rect">
            <a:avLst/>
          </a:prstGeom>
        </p:spPr>
      </p:pic>
    </p:spTree>
    <p:extLst>
      <p:ext uri="{BB962C8B-B14F-4D97-AF65-F5344CB8AC3E}">
        <p14:creationId xmlns:p14="http://schemas.microsoft.com/office/powerpoint/2010/main" val="512249072"/>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851543-041A-4164-A528-97389B560E32}" type="datetimeFigureOut">
              <a:rPr lang="en-GB" smtClean="0">
                <a:solidFill>
                  <a:prstClr val="black">
                    <a:tint val="75000"/>
                  </a:prstClr>
                </a:solidFill>
              </a:rPr>
              <a:pPr/>
              <a:t>04/06/2014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1399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51543-041A-4164-A528-97389B560E32}" type="datetimeFigureOut">
              <a:rPr lang="en-GB" smtClean="0">
                <a:solidFill>
                  <a:prstClr val="black">
                    <a:tint val="75000"/>
                  </a:prstClr>
                </a:solidFill>
              </a:rPr>
              <a:pPr/>
              <a:t>04/06/2014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1935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51543-041A-4164-A528-97389B560E32}" type="datetimeFigureOut">
              <a:rPr lang="en-GB" smtClean="0">
                <a:solidFill>
                  <a:prstClr val="black">
                    <a:tint val="75000"/>
                  </a:prstClr>
                </a:solidFill>
              </a:rPr>
              <a:pPr/>
              <a:t>04/06/2014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9891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851543-041A-4164-A528-97389B560E32}" type="datetimeFigureOut">
              <a:rPr lang="en-GB" smtClean="0">
                <a:solidFill>
                  <a:prstClr val="black">
                    <a:tint val="75000"/>
                  </a:prstClr>
                </a:solidFill>
              </a:rPr>
              <a:pPr/>
              <a:t>04/06/2014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4154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851543-041A-4164-A528-97389B560E32}" type="datetimeFigureOut">
              <a:rPr lang="en-GB" smtClean="0">
                <a:solidFill>
                  <a:prstClr val="black">
                    <a:tint val="75000"/>
                  </a:prstClr>
                </a:solidFill>
              </a:rPr>
              <a:pPr/>
              <a:t>04/06/2014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966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851543-041A-4164-A528-97389B560E32}" type="datetimeFigureOut">
              <a:rPr lang="en-GB" smtClean="0">
                <a:solidFill>
                  <a:prstClr val="black">
                    <a:tint val="75000"/>
                  </a:prstClr>
                </a:solidFill>
              </a:rPr>
              <a:pPr/>
              <a:t>04/06/2014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6622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51543-041A-4164-A528-97389B560E32}" type="datetimeFigureOut">
              <a:rPr lang="en-GB" smtClean="0">
                <a:solidFill>
                  <a:prstClr val="black">
                    <a:tint val="75000"/>
                  </a:prstClr>
                </a:solidFill>
              </a:rPr>
              <a:pPr/>
              <a:t>04/06/2014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2859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CAB9A-2C5F-416D-9E8F-4349D784744C}" type="datetimeFigureOut">
              <a:rPr lang="en-US" smtClean="0">
                <a:solidFill>
                  <a:prstClr val="black">
                    <a:tint val="75000"/>
                  </a:prstClr>
                </a:solidFill>
              </a:rPr>
              <a:pPr/>
              <a:t>6/4/2014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©Copyright Karan Jutlla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5046945"/>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51543-041A-4164-A528-97389B560E32}" type="datetimeFigureOut">
              <a:rPr lang="en-GB" smtClean="0">
                <a:solidFill>
                  <a:prstClr val="black">
                    <a:tint val="75000"/>
                  </a:prstClr>
                </a:solidFill>
              </a:rPr>
              <a:pPr/>
              <a:t>04/06/2014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9801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51543-041A-4164-A528-97389B560E32}" type="datetimeFigureOut">
              <a:rPr lang="en-GB" smtClean="0">
                <a:solidFill>
                  <a:prstClr val="black">
                    <a:tint val="75000"/>
                  </a:prstClr>
                </a:solidFill>
              </a:rPr>
              <a:pPr/>
              <a:t>04/06/2014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7218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51543-041A-4164-A528-97389B560E32}" type="datetimeFigureOut">
              <a:rPr lang="en-GB" smtClean="0">
                <a:solidFill>
                  <a:prstClr val="black">
                    <a:tint val="75000"/>
                  </a:prstClr>
                </a:solidFill>
              </a:rPr>
              <a:pPr/>
              <a:t>04/06/2014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331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51543-041A-4164-A528-97389B560E32}" type="datetimeFigureOut">
              <a:rPr lang="en-GB" smtClean="0">
                <a:solidFill>
                  <a:prstClr val="black">
                    <a:tint val="75000"/>
                  </a:prstClr>
                </a:solidFill>
              </a:rPr>
              <a:pPr/>
              <a:t>04/06/2014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9952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CF21145-1685-4987-AF20-C1DECB7276EB}" type="datetimeFigureOut">
              <a:rPr lang="en-GB" smtClean="0">
                <a:solidFill>
                  <a:prstClr val="white">
                    <a:alpha val="50000"/>
                  </a:prstClr>
                </a:solidFill>
              </a:rPr>
              <a:pPr/>
              <a:t>04/06/2014</a:t>
            </a:fld>
            <a:endParaRPr lang="en-GB">
              <a:solidFill>
                <a:prstClr val="white">
                  <a:alpha val="50000"/>
                </a:prstClr>
              </a:solidFill>
            </a:endParaRPr>
          </a:p>
        </p:txBody>
      </p:sp>
      <p:sp>
        <p:nvSpPr>
          <p:cNvPr id="8" name="Slide Number Placeholder 7"/>
          <p:cNvSpPr>
            <a:spLocks noGrp="1"/>
          </p:cNvSpPr>
          <p:nvPr>
            <p:ph type="sldNum" sz="quarter" idx="11"/>
          </p:nvPr>
        </p:nvSpPr>
        <p:spPr/>
        <p:txBody>
          <a:bodyPr/>
          <a:lstStyle/>
          <a:p>
            <a:fld id="{9623FBE0-8493-435B-9346-CA5409DF6F83}" type="slidenum">
              <a:rPr lang="en-GB" smtClean="0">
                <a:solidFill>
                  <a:prstClr val="white"/>
                </a:solidFill>
              </a:rPr>
              <a:pPr/>
              <a:t>‹#›</a:t>
            </a:fld>
            <a:endParaRPr lang="en-GB">
              <a:solidFill>
                <a:prstClr val="white"/>
              </a:solidFill>
            </a:endParaRPr>
          </a:p>
        </p:txBody>
      </p:sp>
      <p:sp>
        <p:nvSpPr>
          <p:cNvPr id="9" name="Footer Placeholder 8"/>
          <p:cNvSpPr>
            <a:spLocks noGrp="1"/>
          </p:cNvSpPr>
          <p:nvPr>
            <p:ph type="ftr" sz="quarter" idx="12"/>
          </p:nvPr>
        </p:nvSpPr>
        <p:spPr/>
        <p:txBody>
          <a:bodyPr/>
          <a:lstStyle/>
          <a:p>
            <a:endParaRPr lang="en-GB">
              <a:solidFill>
                <a:prstClr val="white"/>
              </a:solidFill>
            </a:endParaRPr>
          </a:p>
        </p:txBody>
      </p:sp>
    </p:spTree>
    <p:extLst>
      <p:ext uri="{BB962C8B-B14F-4D97-AF65-F5344CB8AC3E}">
        <p14:creationId xmlns:p14="http://schemas.microsoft.com/office/powerpoint/2010/main" val="1728639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F21145-1685-4987-AF20-C1DECB7276EB}" type="datetimeFigureOut">
              <a:rPr lang="en-GB" smtClean="0">
                <a:solidFill>
                  <a:prstClr val="white">
                    <a:alpha val="50000"/>
                  </a:prstClr>
                </a:solidFill>
              </a:rPr>
              <a:pPr/>
              <a:t>04/06/2014</a:t>
            </a:fld>
            <a:endParaRPr lang="en-GB">
              <a:solidFill>
                <a:prstClr val="white">
                  <a:alpha val="50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9623FBE0-8493-435B-9346-CA5409DF6F83}"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989833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F21145-1685-4987-AF20-C1DECB7276EB}" type="datetimeFigureOut">
              <a:rPr lang="en-GB" smtClean="0">
                <a:solidFill>
                  <a:prstClr val="white">
                    <a:alpha val="50000"/>
                  </a:prstClr>
                </a:solidFill>
              </a:rPr>
              <a:pPr/>
              <a:t>04/06/2014</a:t>
            </a:fld>
            <a:endParaRPr lang="en-GB">
              <a:solidFill>
                <a:prstClr val="white">
                  <a:alpha val="50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9623FBE0-8493-435B-9346-CA5409DF6F83}"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205873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21145-1685-4987-AF20-C1DECB7276EB}" type="datetimeFigureOut">
              <a:rPr lang="en-GB" smtClean="0">
                <a:solidFill>
                  <a:prstClr val="white">
                    <a:alpha val="50000"/>
                  </a:prstClr>
                </a:solidFill>
              </a:rPr>
              <a:pPr/>
              <a:t>04/06/2014</a:t>
            </a:fld>
            <a:endParaRPr lang="en-GB">
              <a:solidFill>
                <a:prstClr val="white">
                  <a:alpha val="50000"/>
                </a:prstClr>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9623FBE0-8493-435B-9346-CA5409DF6F83}" type="slidenum">
              <a:rPr lang="en-GB" smtClean="0">
                <a:solidFill>
                  <a:prstClr val="white"/>
                </a:solidFill>
              </a:rPr>
              <a:pPr/>
              <a:t>‹#›</a:t>
            </a:fld>
            <a:endParaRPr lang="en-GB">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9298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CF21145-1685-4987-AF20-C1DECB7276EB}" type="datetimeFigureOut">
              <a:rPr lang="en-GB" smtClean="0">
                <a:solidFill>
                  <a:prstClr val="white">
                    <a:alpha val="50000"/>
                  </a:prstClr>
                </a:solidFill>
              </a:rPr>
              <a:pPr/>
              <a:t>04/06/2014</a:t>
            </a:fld>
            <a:endParaRPr lang="en-GB">
              <a:solidFill>
                <a:prstClr val="white">
                  <a:alpha val="50000"/>
                </a:prstClr>
              </a:solidFill>
            </a:endParaRPr>
          </a:p>
        </p:txBody>
      </p:sp>
      <p:sp>
        <p:nvSpPr>
          <p:cNvPr id="8" name="Footer Placeholder 7"/>
          <p:cNvSpPr>
            <a:spLocks noGrp="1"/>
          </p:cNvSpPr>
          <p:nvPr>
            <p:ph type="ftr" sz="quarter" idx="11"/>
          </p:nvPr>
        </p:nvSpPr>
        <p:spPr/>
        <p:txBody>
          <a:bodyPr/>
          <a:lstStyle/>
          <a:p>
            <a:endParaRPr lang="en-GB">
              <a:solidFill>
                <a:prstClr val="white"/>
              </a:solidFill>
            </a:endParaRPr>
          </a:p>
        </p:txBody>
      </p:sp>
      <p:sp>
        <p:nvSpPr>
          <p:cNvPr id="9" name="Slide Number Placeholder 8"/>
          <p:cNvSpPr>
            <a:spLocks noGrp="1"/>
          </p:cNvSpPr>
          <p:nvPr>
            <p:ph type="sldNum" sz="quarter" idx="12"/>
          </p:nvPr>
        </p:nvSpPr>
        <p:spPr/>
        <p:txBody>
          <a:bodyPr/>
          <a:lstStyle/>
          <a:p>
            <a:fld id="{9623FBE0-8493-435B-9346-CA5409DF6F83}" type="slidenum">
              <a:rPr lang="en-GB" smtClean="0">
                <a:solidFill>
                  <a:prstClr val="white"/>
                </a:solidFill>
              </a:rPr>
              <a:pPr/>
              <a:t>‹#›</a:t>
            </a:fld>
            <a:endParaRPr lang="en-GB">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1713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F21145-1685-4987-AF20-C1DECB7276EB}" type="datetimeFigureOut">
              <a:rPr lang="en-GB" smtClean="0">
                <a:solidFill>
                  <a:prstClr val="white">
                    <a:alpha val="50000"/>
                  </a:prstClr>
                </a:solidFill>
              </a:rPr>
              <a:pPr/>
              <a:t>04/06/2014</a:t>
            </a:fld>
            <a:endParaRPr lang="en-GB">
              <a:solidFill>
                <a:prstClr val="white">
                  <a:alpha val="50000"/>
                </a:prstClr>
              </a:solidFill>
            </a:endParaRPr>
          </a:p>
        </p:txBody>
      </p:sp>
      <p:sp>
        <p:nvSpPr>
          <p:cNvPr id="4" name="Footer Placeholder 3"/>
          <p:cNvSpPr>
            <a:spLocks noGrp="1"/>
          </p:cNvSpPr>
          <p:nvPr>
            <p:ph type="ftr" sz="quarter" idx="11"/>
          </p:nvPr>
        </p:nvSpPr>
        <p:spPr/>
        <p:txBody>
          <a:bodyPr/>
          <a:lstStyle/>
          <a:p>
            <a:endParaRPr lang="en-GB">
              <a:solidFill>
                <a:prstClr val="white"/>
              </a:solidFill>
            </a:endParaRPr>
          </a:p>
        </p:txBody>
      </p:sp>
      <p:sp>
        <p:nvSpPr>
          <p:cNvPr id="5" name="Slide Number Placeholder 4"/>
          <p:cNvSpPr>
            <a:spLocks noGrp="1"/>
          </p:cNvSpPr>
          <p:nvPr>
            <p:ph type="sldNum" sz="quarter" idx="12"/>
          </p:nvPr>
        </p:nvSpPr>
        <p:spPr/>
        <p:txBody>
          <a:bodyPr/>
          <a:lstStyle/>
          <a:p>
            <a:fld id="{9623FBE0-8493-435B-9346-CA5409DF6F83}"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9557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CAB9A-2C5F-416D-9E8F-4349D784744C}" type="datetimeFigureOut">
              <a:rPr lang="en-US" smtClean="0">
                <a:solidFill>
                  <a:prstClr val="black">
                    <a:tint val="75000"/>
                  </a:prstClr>
                </a:solidFill>
              </a:rPr>
              <a:pPr/>
              <a:t>6/4/2014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©Copyright Karan Jutlla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0153120"/>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21145-1685-4987-AF20-C1DECB7276EB}" type="datetimeFigureOut">
              <a:rPr lang="en-GB" smtClean="0">
                <a:solidFill>
                  <a:prstClr val="white">
                    <a:alpha val="50000"/>
                  </a:prstClr>
                </a:solidFill>
              </a:rPr>
              <a:pPr/>
              <a:t>04/06/2014</a:t>
            </a:fld>
            <a:endParaRPr lang="en-GB">
              <a:solidFill>
                <a:prstClr val="white">
                  <a:alpha val="50000"/>
                </a:prstClr>
              </a:solidFill>
            </a:endParaRPr>
          </a:p>
        </p:txBody>
      </p:sp>
      <p:sp>
        <p:nvSpPr>
          <p:cNvPr id="3" name="Footer Placeholder 2"/>
          <p:cNvSpPr>
            <a:spLocks noGrp="1"/>
          </p:cNvSpPr>
          <p:nvPr>
            <p:ph type="ftr" sz="quarter" idx="11"/>
          </p:nvPr>
        </p:nvSpPr>
        <p:spPr/>
        <p:txBody>
          <a:bodyPr/>
          <a:lstStyle/>
          <a:p>
            <a:endParaRPr lang="en-GB">
              <a:solidFill>
                <a:prstClr val="white"/>
              </a:solidFill>
            </a:endParaRPr>
          </a:p>
        </p:txBody>
      </p:sp>
      <p:sp>
        <p:nvSpPr>
          <p:cNvPr id="4" name="Slide Number Placeholder 3"/>
          <p:cNvSpPr>
            <a:spLocks noGrp="1"/>
          </p:cNvSpPr>
          <p:nvPr>
            <p:ph type="sldNum" sz="quarter" idx="12"/>
          </p:nvPr>
        </p:nvSpPr>
        <p:spPr/>
        <p:txBody>
          <a:bodyPr/>
          <a:lstStyle/>
          <a:p>
            <a:fld id="{9623FBE0-8493-435B-9346-CA5409DF6F83}"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724866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F21145-1685-4987-AF20-C1DECB7276EB}" type="datetimeFigureOut">
              <a:rPr lang="en-GB" smtClean="0">
                <a:solidFill>
                  <a:prstClr val="white">
                    <a:alpha val="50000"/>
                  </a:prstClr>
                </a:solidFill>
              </a:rPr>
              <a:pPr/>
              <a:t>04/06/2014</a:t>
            </a:fld>
            <a:endParaRPr lang="en-GB">
              <a:solidFill>
                <a:prstClr val="white">
                  <a:alpha val="50000"/>
                </a:prstClr>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9623FBE0-8493-435B-9346-CA5409DF6F83}"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630592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F21145-1685-4987-AF20-C1DECB7276EB}" type="datetimeFigureOut">
              <a:rPr lang="en-GB" smtClean="0">
                <a:solidFill>
                  <a:prstClr val="white">
                    <a:alpha val="50000"/>
                  </a:prstClr>
                </a:solidFill>
              </a:rPr>
              <a:pPr/>
              <a:t>04/06/2014</a:t>
            </a:fld>
            <a:endParaRPr lang="en-GB">
              <a:solidFill>
                <a:prstClr val="white">
                  <a:alpha val="50000"/>
                </a:prstClr>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9623FBE0-8493-435B-9346-CA5409DF6F83}"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18548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21145-1685-4987-AF20-C1DECB7276EB}" type="datetimeFigureOut">
              <a:rPr lang="en-GB" smtClean="0">
                <a:solidFill>
                  <a:prstClr val="white">
                    <a:alpha val="50000"/>
                  </a:prstClr>
                </a:solidFill>
              </a:rPr>
              <a:pPr/>
              <a:t>04/06/2014</a:t>
            </a:fld>
            <a:endParaRPr lang="en-GB">
              <a:solidFill>
                <a:prstClr val="white">
                  <a:alpha val="50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9623FBE0-8493-435B-9346-CA5409DF6F83}"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814151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21145-1685-4987-AF20-C1DECB7276EB}" type="datetimeFigureOut">
              <a:rPr lang="en-GB" smtClean="0">
                <a:solidFill>
                  <a:prstClr val="white">
                    <a:alpha val="50000"/>
                  </a:prstClr>
                </a:solidFill>
              </a:rPr>
              <a:pPr/>
              <a:t>04/06/2014</a:t>
            </a:fld>
            <a:endParaRPr lang="en-GB">
              <a:solidFill>
                <a:prstClr val="white">
                  <a:alpha val="50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9623FBE0-8493-435B-9346-CA5409DF6F83}"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858794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BCAB9A-2C5F-416D-9E8F-4349D784744C}" type="datetimeFigureOut">
              <a:rPr lang="en-US" smtClean="0">
                <a:solidFill>
                  <a:prstClr val="black">
                    <a:tint val="75000"/>
                  </a:prstClr>
                </a:solidFill>
              </a:rPr>
              <a:pPr/>
              <a:t>6/4/2014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7633708"/>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BCAB9A-2C5F-416D-9E8F-4349D784744C}" type="datetimeFigureOut">
              <a:rPr lang="en-US" smtClean="0">
                <a:solidFill>
                  <a:prstClr val="black">
                    <a:tint val="75000"/>
                  </a:prstClr>
                </a:solidFill>
              </a:rPr>
              <a:pPr/>
              <a:t>6/4/2014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3568052"/>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BCAB9A-2C5F-416D-9E8F-4349D784744C}" type="datetimeFigureOut">
              <a:rPr lang="en-US" smtClean="0">
                <a:solidFill>
                  <a:prstClr val="black">
                    <a:tint val="75000"/>
                  </a:prstClr>
                </a:solidFill>
              </a:rPr>
              <a:pPr/>
              <a:t>6/4/2014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54011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CAB9A-2C5F-416D-9E8F-4349D784744C}" type="datetimeFigureOut">
              <a:rPr lang="en-US" smtClean="0">
                <a:solidFill>
                  <a:prstClr val="black">
                    <a:tint val="75000"/>
                  </a:prstClr>
                </a:solidFill>
              </a:rPr>
              <a:pPr/>
              <a:t>6/4/2014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113874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CAB9A-2C5F-416D-9E8F-4349D784744C}" type="datetimeFigureOut">
              <a:rPr lang="en-US" smtClean="0">
                <a:solidFill>
                  <a:prstClr val="black">
                    <a:tint val="75000"/>
                  </a:prstClr>
                </a:solidFill>
              </a:rPr>
              <a:pPr/>
              <a:t>6/4/2014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8496842"/>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CAB9A-2C5F-416D-9E8F-4349D784744C}" type="datetimeFigureOut">
              <a:rPr lang="en-US" smtClean="0">
                <a:solidFill>
                  <a:prstClr val="black">
                    <a:tint val="75000"/>
                  </a:prstClr>
                </a:solidFill>
              </a:rPr>
              <a:pPr/>
              <a:t>6/4/2014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90264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CAB9A-2C5F-416D-9E8F-4349D784744C}" type="datetimeFigureOut">
              <a:rPr lang="en-US" smtClean="0">
                <a:solidFill>
                  <a:prstClr val="black">
                    <a:tint val="75000"/>
                  </a:prstClr>
                </a:solidFill>
              </a:rPr>
              <a:pPr/>
              <a:t>6/4/2014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solidFill>
                  <a:prstClr val="black">
                    <a:tint val="75000"/>
                  </a:prstClr>
                </a:solidFill>
              </a:rPr>
              <a:t>©Copyright Karan Jutlla </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09694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0" r:id="rId12"/>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51543-041A-4164-A528-97389B560E32}" type="datetimeFigureOut">
              <a:rPr lang="en-GB" smtClean="0">
                <a:solidFill>
                  <a:prstClr val="black">
                    <a:tint val="75000"/>
                  </a:prstClr>
                </a:solidFill>
              </a:rPr>
              <a:pPr/>
              <a:t>04/06/2014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0641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CF21145-1685-4987-AF20-C1DECB7276EB}" type="datetimeFigureOut">
              <a:rPr lang="en-GB" smtClean="0">
                <a:solidFill>
                  <a:prstClr val="white">
                    <a:alpha val="50000"/>
                  </a:prstClr>
                </a:solidFill>
              </a:rPr>
              <a:pPr/>
              <a:t>04/06/2014</a:t>
            </a:fld>
            <a:endParaRPr lang="en-GB">
              <a:solidFill>
                <a:prstClr val="white">
                  <a:alpha val="50000"/>
                </a:prstClr>
              </a:solidFill>
            </a:endParaRP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9623FBE0-8493-435B-9346-CA5409DF6F83}" type="slidenum">
              <a:rPr lang="en-GB" smtClean="0">
                <a:solidFill>
                  <a:prstClr val="white"/>
                </a:solidFill>
              </a:rPr>
              <a:pPr/>
              <a:t>‹#›</a:t>
            </a:fld>
            <a:endParaRPr lang="en-GB">
              <a:solidFill>
                <a:prstClr val="white"/>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GB">
              <a:solidFill>
                <a:prstClr val="white"/>
              </a:solidFill>
            </a:endParaRPr>
          </a:p>
        </p:txBody>
      </p:sp>
    </p:spTree>
    <p:extLst>
      <p:ext uri="{BB962C8B-B14F-4D97-AF65-F5344CB8AC3E}">
        <p14:creationId xmlns:p14="http://schemas.microsoft.com/office/powerpoint/2010/main" val="677904156"/>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video" Target="file:///\\STAFF.WORC.AC.UK\SHARED\Academic\Association%20for%20Dementia%20Studies\Schools%20project\Presentations\Life%20story.wmv" TargetMode="External"/><Relationship Id="rId6" Type="http://schemas.openxmlformats.org/officeDocument/2006/relationships/image" Target="../media/image18.png"/><Relationship Id="rId5" Type="http://schemas.openxmlformats.org/officeDocument/2006/relationships/image" Target="../media/image5.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G9HSaQ86x_A" TargetMode="External"/><Relationship Id="rId2" Type="http://schemas.openxmlformats.org/officeDocument/2006/relationships/slideLayout" Target="../slideLayouts/slideLayout6.xml"/><Relationship Id="rId1" Type="http://schemas.openxmlformats.org/officeDocument/2006/relationships/video" Target="file:///\\STAFF.WORC.AC.UK\SHARED\Academic\Association%20for%20Dementia%20Studies\Schools%20project\Presentations\Dementia_Challenge_Showcase_with_Angela_Rippon_and.wmv" TargetMode="Externa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www.dementia4schools.org/" TargetMode="External"/><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5.jpeg"/><Relationship Id="rId3" Type="http://schemas.openxmlformats.org/officeDocument/2006/relationships/hyperlink" Target="mailto:t.atkinson@worc.ac.uk" TargetMode="External"/><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dementia4schools.org/" TargetMode="External"/><Relationship Id="rId11" Type="http://schemas.openxmlformats.org/officeDocument/2006/relationships/image" Target="../media/image40.jpeg"/><Relationship Id="rId5" Type="http://schemas.openxmlformats.org/officeDocument/2006/relationships/hyperlink" Target="http://www.worc.ac.uk/discover/association-for-dementia-studies.html" TargetMode="External"/><Relationship Id="rId10" Type="http://schemas.openxmlformats.org/officeDocument/2006/relationships/image" Target="../media/image39.jpeg"/><Relationship Id="rId4" Type="http://schemas.openxmlformats.org/officeDocument/2006/relationships/hyperlink" Target="mailto:j.bray@worc.ac.uk" TargetMode="External"/><Relationship Id="rId9" Type="http://schemas.openxmlformats.org/officeDocument/2006/relationships/image" Target="../media/image38.jpe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44824"/>
            <a:ext cx="7772400" cy="1470025"/>
          </a:xfrm>
        </p:spPr>
        <p:txBody>
          <a:bodyPr>
            <a:normAutofit fontScale="90000"/>
          </a:bodyPr>
          <a:lstStyle/>
          <a:p>
            <a:r>
              <a:rPr lang="en-GB" b="1" dirty="0" smtClean="0">
                <a:solidFill>
                  <a:srgbClr val="FFFF00"/>
                </a:solidFill>
              </a:rPr>
              <a:t>Prime Minister’s Challenge on Dementia</a:t>
            </a:r>
            <a:br>
              <a:rPr lang="en-GB" b="1" dirty="0" smtClean="0">
                <a:solidFill>
                  <a:srgbClr val="FFFF00"/>
                </a:solidFill>
              </a:rPr>
            </a:br>
            <a:r>
              <a:rPr lang="en-GB" b="1" dirty="0" smtClean="0">
                <a:solidFill>
                  <a:srgbClr val="FFFF00"/>
                </a:solidFill>
              </a:rPr>
              <a:t>Intergenerational Schools Project</a:t>
            </a:r>
            <a:endParaRPr lang="en-GB" b="1" dirty="0">
              <a:solidFill>
                <a:srgbClr val="FFFF00"/>
              </a:solidFill>
            </a:endParaRPr>
          </a:p>
        </p:txBody>
      </p:sp>
      <p:sp>
        <p:nvSpPr>
          <p:cNvPr id="3" name="Subtitle 2"/>
          <p:cNvSpPr>
            <a:spLocks noGrp="1"/>
          </p:cNvSpPr>
          <p:nvPr>
            <p:ph type="subTitle" idx="1"/>
          </p:nvPr>
        </p:nvSpPr>
        <p:spPr>
          <a:xfrm>
            <a:off x="1371600" y="3886200"/>
            <a:ext cx="6400800" cy="2207096"/>
          </a:xfrm>
        </p:spPr>
        <p:txBody>
          <a:bodyPr>
            <a:normAutofit/>
          </a:bodyPr>
          <a:lstStyle/>
          <a:p>
            <a:endParaRPr lang="en-GB" dirty="0">
              <a:solidFill>
                <a:schemeClr val="bg1"/>
              </a:solidFill>
            </a:endParaRPr>
          </a:p>
          <a:p>
            <a:r>
              <a:rPr lang="en-GB" dirty="0" smtClean="0">
                <a:solidFill>
                  <a:schemeClr val="bg1"/>
                </a:solidFill>
              </a:rPr>
              <a:t>Teresa Atkinson</a:t>
            </a:r>
          </a:p>
          <a:p>
            <a:r>
              <a:rPr lang="en-GB" dirty="0" smtClean="0">
                <a:solidFill>
                  <a:schemeClr val="bg1"/>
                </a:solidFill>
              </a:rPr>
              <a:t>Jennifer Bray</a:t>
            </a:r>
          </a:p>
          <a:p>
            <a:endParaRPr lang="en-GB" dirty="0"/>
          </a:p>
        </p:txBody>
      </p:sp>
      <p:pic>
        <p:nvPicPr>
          <p:cNvPr id="4" name="Picture 3" descr="Coventry and Warwickshire Partnership NHS TrustCOL"/>
          <p:cNvPicPr/>
          <p:nvPr/>
        </p:nvPicPr>
        <p:blipFill>
          <a:blip r:embed="rId3" cstate="print"/>
          <a:srcRect/>
          <a:stretch>
            <a:fillRect/>
          </a:stretch>
        </p:blipFill>
        <p:spPr bwMode="auto">
          <a:xfrm>
            <a:off x="6588224" y="6480720"/>
            <a:ext cx="2396430" cy="260648"/>
          </a:xfrm>
          <a:prstGeom prst="rect">
            <a:avLst/>
          </a:prstGeom>
          <a:noFill/>
          <a:ln w="9525">
            <a:noFill/>
            <a:miter lim="800000"/>
            <a:headEnd/>
            <a:tailEnd/>
          </a:ln>
        </p:spPr>
      </p:pic>
    </p:spTree>
    <p:extLst>
      <p:ext uri="{BB962C8B-B14F-4D97-AF65-F5344CB8AC3E}">
        <p14:creationId xmlns:p14="http://schemas.microsoft.com/office/powerpoint/2010/main" val="72910776"/>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FF00"/>
                </a:solidFill>
              </a:rPr>
              <a:t>Experiencing difficulties</a:t>
            </a:r>
            <a:endParaRPr lang="en-GB" b="1" dirty="0">
              <a:solidFill>
                <a:srgbClr val="FFFF00"/>
              </a:solidFill>
            </a:endParaRPr>
          </a:p>
        </p:txBody>
      </p:sp>
      <p:pic>
        <p:nvPicPr>
          <p:cNvPr id="3" name="Picture 2" descr="stargame montage_1.png"/>
          <p:cNvPicPr/>
          <p:nvPr/>
        </p:nvPicPr>
        <p:blipFill>
          <a:blip r:embed="rId3" cstate="print"/>
          <a:stretch>
            <a:fillRect/>
          </a:stretch>
        </p:blipFill>
        <p:spPr>
          <a:xfrm>
            <a:off x="1859582" y="1484784"/>
            <a:ext cx="5160690" cy="3445902"/>
          </a:xfrm>
          <a:prstGeom prst="rect">
            <a:avLst/>
          </a:prstGeom>
        </p:spPr>
      </p:pic>
      <p:sp>
        <p:nvSpPr>
          <p:cNvPr id="4" name="TextBox 3"/>
          <p:cNvSpPr txBox="1"/>
          <p:nvPr/>
        </p:nvSpPr>
        <p:spPr>
          <a:xfrm>
            <a:off x="323528" y="4930686"/>
            <a:ext cx="8542210" cy="984885"/>
          </a:xfrm>
          <a:prstGeom prst="rect">
            <a:avLst/>
          </a:prstGeom>
          <a:noFill/>
        </p:spPr>
        <p:txBody>
          <a:bodyPr wrap="none" rtlCol="0">
            <a:spAutoFit/>
          </a:bodyPr>
          <a:lstStyle/>
          <a:p>
            <a:r>
              <a:rPr lang="en-GB" sz="2000" i="1" dirty="0">
                <a:solidFill>
                  <a:schemeClr val="bg1"/>
                </a:solidFill>
              </a:rPr>
              <a:t>“Just by doing simple activities you can see how difficult it must be for them </a:t>
            </a:r>
            <a:r>
              <a:rPr lang="en-GB" sz="2000" i="1" dirty="0" smtClean="0">
                <a:solidFill>
                  <a:schemeClr val="bg1"/>
                </a:solidFill>
              </a:rPr>
              <a:t>[...]</a:t>
            </a:r>
          </a:p>
          <a:p>
            <a:r>
              <a:rPr lang="en-GB" sz="2000" i="1" dirty="0" smtClean="0">
                <a:solidFill>
                  <a:schemeClr val="bg1"/>
                </a:solidFill>
              </a:rPr>
              <a:t> </a:t>
            </a:r>
            <a:r>
              <a:rPr lang="en-GB" sz="2000" i="1" dirty="0">
                <a:solidFill>
                  <a:schemeClr val="bg1"/>
                </a:solidFill>
              </a:rPr>
              <a:t>that was quite a big learning experience, ‘cause we didn’t expect it to be as bad”</a:t>
            </a:r>
            <a:endParaRPr lang="en-GB" sz="2000" dirty="0">
              <a:solidFill>
                <a:schemeClr val="bg1"/>
              </a:solidFill>
            </a:endParaRPr>
          </a:p>
          <a:p>
            <a:endParaRPr lang="en-GB" dirty="0"/>
          </a:p>
        </p:txBody>
      </p:sp>
      <p:sp>
        <p:nvSpPr>
          <p:cNvPr id="5" name="TextBox 4"/>
          <p:cNvSpPr txBox="1"/>
          <p:nvPr/>
        </p:nvSpPr>
        <p:spPr>
          <a:xfrm>
            <a:off x="683568" y="2234386"/>
            <a:ext cx="936104" cy="1600438"/>
          </a:xfrm>
          <a:prstGeom prst="rect">
            <a:avLst/>
          </a:prstGeom>
          <a:noFill/>
        </p:spPr>
        <p:txBody>
          <a:bodyPr wrap="square" rtlCol="0">
            <a:spAutoFit/>
          </a:bodyPr>
          <a:lstStyle/>
          <a:p>
            <a:r>
              <a:rPr lang="en-GB" sz="2000" i="1" dirty="0">
                <a:solidFill>
                  <a:schemeClr val="bg1"/>
                </a:solidFill>
              </a:rPr>
              <a:t>“it’s harder than it looks”</a:t>
            </a:r>
            <a:endParaRPr lang="en-GB" sz="2000" dirty="0">
              <a:solidFill>
                <a:schemeClr val="bg1"/>
              </a:solidFill>
            </a:endParaRPr>
          </a:p>
          <a:p>
            <a:endParaRPr lang="en-GB" dirty="0"/>
          </a:p>
        </p:txBody>
      </p:sp>
      <p:sp>
        <p:nvSpPr>
          <p:cNvPr id="6" name="TextBox 5"/>
          <p:cNvSpPr txBox="1"/>
          <p:nvPr/>
        </p:nvSpPr>
        <p:spPr>
          <a:xfrm>
            <a:off x="7308304" y="2204864"/>
            <a:ext cx="1379327" cy="1015663"/>
          </a:xfrm>
          <a:prstGeom prst="rect">
            <a:avLst/>
          </a:prstGeom>
          <a:noFill/>
        </p:spPr>
        <p:txBody>
          <a:bodyPr wrap="square" rtlCol="0">
            <a:spAutoFit/>
          </a:bodyPr>
          <a:lstStyle/>
          <a:p>
            <a:r>
              <a:rPr lang="en-GB" sz="2000" i="1" dirty="0" smtClean="0">
                <a:solidFill>
                  <a:schemeClr val="bg1"/>
                </a:solidFill>
              </a:rPr>
              <a:t>“it </a:t>
            </a:r>
            <a:r>
              <a:rPr lang="en-GB" sz="2000" i="1" dirty="0">
                <a:solidFill>
                  <a:schemeClr val="bg1"/>
                </a:solidFill>
              </a:rPr>
              <a:t>gets quite </a:t>
            </a:r>
            <a:r>
              <a:rPr lang="en-GB" sz="2000" i="1" dirty="0" smtClean="0">
                <a:solidFill>
                  <a:schemeClr val="bg1"/>
                </a:solidFill>
              </a:rPr>
              <a:t>tiring,</a:t>
            </a:r>
          </a:p>
          <a:p>
            <a:r>
              <a:rPr lang="en-GB" sz="2000" i="1" dirty="0" smtClean="0">
                <a:solidFill>
                  <a:schemeClr val="bg1"/>
                </a:solidFill>
              </a:rPr>
              <a:t>annoying”</a:t>
            </a:r>
            <a:endParaRPr lang="en-GB" sz="2000" dirty="0">
              <a:solidFill>
                <a:schemeClr val="bg1"/>
              </a:solidFill>
            </a:endParaRPr>
          </a:p>
        </p:txBody>
      </p:sp>
      <p:pic>
        <p:nvPicPr>
          <p:cNvPr id="7" name="Picture 6" descr="Coventry and Warwickshire Partnership NHS TrustCOL"/>
          <p:cNvPicPr/>
          <p:nvPr/>
        </p:nvPicPr>
        <p:blipFill>
          <a:blip r:embed="rId4" cstate="print"/>
          <a:srcRect/>
          <a:stretch>
            <a:fillRect/>
          </a:stretch>
        </p:blipFill>
        <p:spPr bwMode="auto">
          <a:xfrm>
            <a:off x="6588224" y="6480720"/>
            <a:ext cx="2396430" cy="260648"/>
          </a:xfrm>
          <a:prstGeom prst="rect">
            <a:avLst/>
          </a:prstGeom>
          <a:noFill/>
          <a:ln w="9525">
            <a:noFill/>
            <a:miter lim="800000"/>
            <a:headEnd/>
            <a:tailEnd/>
          </a:ln>
        </p:spPr>
      </p:pic>
      <p:pic>
        <p:nvPicPr>
          <p:cNvPr id="8" name="Picture 7" descr="nwmncola"/>
          <p:cNvPicPr/>
          <p:nvPr/>
        </p:nvPicPr>
        <p:blipFill>
          <a:blip r:embed="rId5" cstate="print"/>
          <a:srcRect/>
          <a:stretch>
            <a:fillRect/>
          </a:stretch>
        </p:blipFill>
        <p:spPr bwMode="auto">
          <a:xfrm>
            <a:off x="179512" y="6453336"/>
            <a:ext cx="1008112" cy="288032"/>
          </a:xfrm>
          <a:prstGeom prst="rect">
            <a:avLst/>
          </a:prstGeom>
          <a:noFill/>
          <a:ln w="9525">
            <a:noFill/>
            <a:miter lim="800000"/>
            <a:headEnd/>
            <a:tailEnd/>
          </a:ln>
        </p:spPr>
      </p:pic>
    </p:spTree>
    <p:extLst>
      <p:ext uri="{BB962C8B-B14F-4D97-AF65-F5344CB8AC3E}">
        <p14:creationId xmlns:p14="http://schemas.microsoft.com/office/powerpoint/2010/main" val="2714493815"/>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FF00"/>
                </a:solidFill>
              </a:rPr>
              <a:t>Life story books</a:t>
            </a:r>
            <a:endParaRPr lang="en-GB" b="1" dirty="0">
              <a:solidFill>
                <a:srgbClr val="FFFF00"/>
              </a:solidFill>
            </a:endParaRPr>
          </a:p>
        </p:txBody>
      </p:sp>
      <p:pic>
        <p:nvPicPr>
          <p:cNvPr id="3" name="Life story.wmv">
            <a:hlinkClick r:id="" action="ppaction://media"/>
          </p:cNvPr>
          <p:cNvPicPr>
            <a:picLocks noRot="1" noChangeAspect="1"/>
          </p:cNvPicPr>
          <p:nvPr>
            <a:videoFile r:link="rId1"/>
          </p:nvPr>
        </p:nvPicPr>
        <p:blipFill>
          <a:blip r:embed="rId4" cstate="print"/>
          <a:stretch>
            <a:fillRect/>
          </a:stretch>
        </p:blipFill>
        <p:spPr>
          <a:xfrm>
            <a:off x="1763689" y="1484784"/>
            <a:ext cx="5688631" cy="4266473"/>
          </a:xfrm>
          <a:prstGeom prst="rect">
            <a:avLst/>
          </a:prstGeom>
        </p:spPr>
      </p:pic>
      <p:pic>
        <p:nvPicPr>
          <p:cNvPr id="4" name="Picture 3" descr="Coventry and Warwickshire Partnership NHS TrustCOL"/>
          <p:cNvPicPr/>
          <p:nvPr/>
        </p:nvPicPr>
        <p:blipFill>
          <a:blip r:embed="rId5" cstate="print"/>
          <a:srcRect/>
          <a:stretch>
            <a:fillRect/>
          </a:stretch>
        </p:blipFill>
        <p:spPr bwMode="auto">
          <a:xfrm>
            <a:off x="6588224" y="6480720"/>
            <a:ext cx="2396430" cy="260648"/>
          </a:xfrm>
          <a:prstGeom prst="rect">
            <a:avLst/>
          </a:prstGeom>
          <a:noFill/>
          <a:ln w="9525">
            <a:noFill/>
            <a:miter lim="800000"/>
            <a:headEnd/>
            <a:tailEnd/>
          </a:ln>
        </p:spPr>
      </p:pic>
      <p:pic>
        <p:nvPicPr>
          <p:cNvPr id="5" name="Picture 4" descr="nwmncola"/>
          <p:cNvPicPr/>
          <p:nvPr/>
        </p:nvPicPr>
        <p:blipFill>
          <a:blip r:embed="rId6" cstate="print"/>
          <a:srcRect/>
          <a:stretch>
            <a:fillRect/>
          </a:stretch>
        </p:blipFill>
        <p:spPr bwMode="auto">
          <a:xfrm>
            <a:off x="179512" y="6453336"/>
            <a:ext cx="1008112" cy="288032"/>
          </a:xfrm>
          <a:prstGeom prst="rect">
            <a:avLst/>
          </a:prstGeom>
          <a:noFill/>
          <a:ln w="9525">
            <a:noFill/>
            <a:miter lim="800000"/>
            <a:headEnd/>
            <a:tailEnd/>
          </a:ln>
        </p:spPr>
      </p:pic>
    </p:spTree>
    <p:extLst>
      <p:ext uri="{BB962C8B-B14F-4D97-AF65-F5344CB8AC3E}">
        <p14:creationId xmlns:p14="http://schemas.microsoft.com/office/powerpoint/2010/main" val="36877416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b="1" dirty="0" err="1" smtClean="0">
                <a:solidFill>
                  <a:srgbClr val="FFFF00"/>
                </a:solidFill>
              </a:rPr>
              <a:t>Northfleet</a:t>
            </a:r>
            <a:r>
              <a:rPr lang="en-GB" b="1" dirty="0" smtClean="0">
                <a:solidFill>
                  <a:srgbClr val="FFFF00"/>
                </a:solidFill>
              </a:rPr>
              <a:t> Girls School, Kent</a:t>
            </a:r>
            <a:endParaRPr lang="en-GB" b="1" dirty="0">
              <a:solidFill>
                <a:srgbClr val="FFFF00"/>
              </a:solidFill>
            </a:endParaRPr>
          </a:p>
        </p:txBody>
      </p:sp>
      <p:sp>
        <p:nvSpPr>
          <p:cNvPr id="5" name="Rectangle 4"/>
          <p:cNvSpPr/>
          <p:nvPr/>
        </p:nvSpPr>
        <p:spPr>
          <a:xfrm>
            <a:off x="2195736" y="5229200"/>
            <a:ext cx="5328592" cy="646331"/>
          </a:xfrm>
          <a:prstGeom prst="rect">
            <a:avLst/>
          </a:prstGeom>
        </p:spPr>
        <p:txBody>
          <a:bodyPr wrap="square">
            <a:spAutoFit/>
          </a:bodyPr>
          <a:lstStyle/>
          <a:p>
            <a:r>
              <a:rPr lang="en-GB" dirty="0">
                <a:solidFill>
                  <a:prstClr val="black"/>
                </a:solidFill>
                <a:hlinkClick r:id="rId3"/>
              </a:rPr>
              <a:t>http://</a:t>
            </a:r>
            <a:r>
              <a:rPr lang="en-GB" dirty="0" smtClean="0">
                <a:solidFill>
                  <a:prstClr val="black"/>
                </a:solidFill>
                <a:hlinkClick r:id="rId3"/>
              </a:rPr>
              <a:t>www.youtube.com/watch?v=G9HSaQ86x_A</a:t>
            </a:r>
            <a:endParaRPr lang="en-GB" dirty="0" smtClean="0">
              <a:solidFill>
                <a:prstClr val="black"/>
              </a:solidFill>
            </a:endParaRPr>
          </a:p>
          <a:p>
            <a:endParaRPr lang="en-GB" dirty="0">
              <a:solidFill>
                <a:prstClr val="black"/>
              </a:solidFill>
            </a:endParaRPr>
          </a:p>
        </p:txBody>
      </p:sp>
      <p:pic>
        <p:nvPicPr>
          <p:cNvPr id="6" name="Picture 5" descr="Coventry and Warwickshire Partnership NHS TrustCOL"/>
          <p:cNvPicPr/>
          <p:nvPr/>
        </p:nvPicPr>
        <p:blipFill>
          <a:blip r:embed="rId4" cstate="print"/>
          <a:srcRect/>
          <a:stretch>
            <a:fillRect/>
          </a:stretch>
        </p:blipFill>
        <p:spPr bwMode="auto">
          <a:xfrm>
            <a:off x="6588224" y="6480720"/>
            <a:ext cx="2396430" cy="260648"/>
          </a:xfrm>
          <a:prstGeom prst="rect">
            <a:avLst/>
          </a:prstGeom>
          <a:noFill/>
          <a:ln w="9525">
            <a:noFill/>
            <a:miter lim="800000"/>
            <a:headEnd/>
            <a:tailEnd/>
          </a:ln>
        </p:spPr>
      </p:pic>
      <p:pic>
        <p:nvPicPr>
          <p:cNvPr id="7" name="Picture 6" descr="nwmncola"/>
          <p:cNvPicPr/>
          <p:nvPr/>
        </p:nvPicPr>
        <p:blipFill>
          <a:blip r:embed="rId5" cstate="print"/>
          <a:srcRect/>
          <a:stretch>
            <a:fillRect/>
          </a:stretch>
        </p:blipFill>
        <p:spPr bwMode="auto">
          <a:xfrm>
            <a:off x="179512" y="6453336"/>
            <a:ext cx="1008112" cy="288032"/>
          </a:xfrm>
          <a:prstGeom prst="rect">
            <a:avLst/>
          </a:prstGeom>
          <a:noFill/>
          <a:ln w="9525">
            <a:noFill/>
            <a:miter lim="800000"/>
            <a:headEnd/>
            <a:tailEnd/>
          </a:ln>
        </p:spPr>
      </p:pic>
      <p:pic>
        <p:nvPicPr>
          <p:cNvPr id="9" name="Dementia_Challenge_Showcase_with_Angela_Rippon_and.wmv">
            <a:hlinkClick r:id="" action="ppaction://media"/>
          </p:cNvPr>
          <p:cNvPicPr>
            <a:picLocks noRot="1" noChangeAspect="1"/>
          </p:cNvPicPr>
          <p:nvPr>
            <a:videoFile r:link="rId1"/>
          </p:nvPr>
        </p:nvPicPr>
        <p:blipFill>
          <a:blip r:embed="rId6" cstate="print"/>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2212335541"/>
      </p:ext>
    </p:extLst>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l="-13000" r="-13000"/>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539552" y="4797152"/>
            <a:ext cx="8352928" cy="1584176"/>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536" y="404664"/>
            <a:ext cx="8424936" cy="5909310"/>
          </a:xfrm>
          <a:prstGeom prst="rect">
            <a:avLst/>
          </a:prstGeom>
        </p:spPr>
        <p:txBody>
          <a:bodyPr wrap="square">
            <a:spAutoFit/>
          </a:bodyPr>
          <a:lstStyle/>
          <a:p>
            <a:r>
              <a:rPr lang="en-GB" sz="3200" b="1" dirty="0"/>
              <a:t>Key </a:t>
            </a:r>
            <a:r>
              <a:rPr lang="en-GB" sz="3200" b="1" dirty="0" smtClean="0"/>
              <a:t>benefits for pupils:</a:t>
            </a:r>
          </a:p>
          <a:p>
            <a:endParaRPr lang="en-GB" sz="2400" b="1" dirty="0"/>
          </a:p>
          <a:p>
            <a:pPr marL="285750" lvl="0" indent="-285750">
              <a:spcAft>
                <a:spcPts val="600"/>
              </a:spcAft>
              <a:buFont typeface="Arial" pitchFamily="34" charset="0"/>
              <a:buChar char="•"/>
            </a:pPr>
            <a:r>
              <a:rPr lang="en-GB" sz="2400" dirty="0" smtClean="0"/>
              <a:t>Increased </a:t>
            </a:r>
            <a:r>
              <a:rPr lang="en-GB" sz="2400" dirty="0"/>
              <a:t>awareness of </a:t>
            </a:r>
            <a:r>
              <a:rPr lang="en-GB" sz="2400" dirty="0" smtClean="0"/>
              <a:t>dementia;</a:t>
            </a:r>
          </a:p>
          <a:p>
            <a:pPr marL="285750" lvl="0" indent="-285750">
              <a:spcAft>
                <a:spcPts val="600"/>
              </a:spcAft>
              <a:buFont typeface="Arial" pitchFamily="34" charset="0"/>
              <a:buChar char="•"/>
            </a:pPr>
            <a:r>
              <a:rPr lang="en-GB" sz="2400" dirty="0" smtClean="0"/>
              <a:t>Reduced </a:t>
            </a:r>
            <a:r>
              <a:rPr lang="en-GB" sz="2400" dirty="0"/>
              <a:t>stigma and </a:t>
            </a:r>
            <a:r>
              <a:rPr lang="en-GB" sz="2400" dirty="0" smtClean="0"/>
              <a:t>fear;</a:t>
            </a:r>
          </a:p>
          <a:p>
            <a:pPr marL="285750" lvl="0" indent="-285750">
              <a:spcAft>
                <a:spcPts val="600"/>
              </a:spcAft>
              <a:buFont typeface="Arial" pitchFamily="34" charset="0"/>
              <a:buChar char="•"/>
            </a:pPr>
            <a:r>
              <a:rPr lang="en-GB" sz="2400" dirty="0" smtClean="0"/>
              <a:t>An </a:t>
            </a:r>
            <a:r>
              <a:rPr lang="en-GB" sz="2400" dirty="0"/>
              <a:t>appreciation of the caring role and how to support </a:t>
            </a:r>
            <a:r>
              <a:rPr lang="en-GB" sz="2400" dirty="0" smtClean="0"/>
              <a:t>carers;</a:t>
            </a:r>
          </a:p>
          <a:p>
            <a:pPr marL="285750" lvl="0" indent="-285750">
              <a:spcAft>
                <a:spcPts val="600"/>
              </a:spcAft>
              <a:buFont typeface="Arial" pitchFamily="34" charset="0"/>
              <a:buChar char="•"/>
            </a:pPr>
            <a:r>
              <a:rPr lang="en-GB" sz="2400" dirty="0" smtClean="0"/>
              <a:t>Increased </a:t>
            </a:r>
            <a:r>
              <a:rPr lang="en-GB" sz="2400" dirty="0"/>
              <a:t>awareness of how to help people with dementia to live well, and the challenges and negative attitudes they may </a:t>
            </a:r>
            <a:r>
              <a:rPr lang="en-GB" sz="2400" dirty="0" smtClean="0"/>
              <a:t>face;</a:t>
            </a:r>
          </a:p>
          <a:p>
            <a:pPr marL="285750" lvl="0" indent="-285750">
              <a:spcAft>
                <a:spcPts val="600"/>
              </a:spcAft>
              <a:buFont typeface="Arial" pitchFamily="34" charset="0"/>
              <a:buChar char="•"/>
            </a:pPr>
            <a:r>
              <a:rPr lang="en-GB" sz="2400" dirty="0" smtClean="0"/>
              <a:t>Helped pupils with family experience of dementia to understand the what is happening.</a:t>
            </a:r>
          </a:p>
          <a:p>
            <a:pPr marL="285750" lvl="0" indent="-285750">
              <a:spcAft>
                <a:spcPts val="600"/>
              </a:spcAft>
            </a:pPr>
            <a:r>
              <a:rPr lang="en-GB" sz="2000" i="1" dirty="0" smtClean="0"/>
              <a:t>		</a:t>
            </a:r>
            <a:endParaRPr lang="en-GB" sz="1200" i="1" dirty="0" smtClean="0"/>
          </a:p>
          <a:p>
            <a:pPr marL="285750" lvl="0" indent="-285750" algn="ctr">
              <a:spcAft>
                <a:spcPts val="600"/>
              </a:spcAft>
            </a:pPr>
            <a:r>
              <a:rPr lang="en-GB" sz="2000" i="1" dirty="0" smtClean="0">
                <a:solidFill>
                  <a:schemeClr val="bg1"/>
                </a:solidFill>
              </a:rPr>
              <a:t>“My grandfather has dementia. I felt very strange with him when I was told because he didn’t seem like my grandfather any more. After these lessons I can understand what it is like for him and have been more able to talk with him and to see that </a:t>
            </a:r>
            <a:r>
              <a:rPr lang="en-GB" sz="2000" b="1" i="1" dirty="0" smtClean="0">
                <a:solidFill>
                  <a:schemeClr val="bg1"/>
                </a:solidFill>
              </a:rPr>
              <a:t>he is still my grandfather</a:t>
            </a:r>
            <a:r>
              <a:rPr lang="en-GB" sz="2000" i="1" dirty="0" smtClean="0">
                <a:solidFill>
                  <a:schemeClr val="bg1"/>
                </a:solidFill>
              </a:rPr>
              <a:t>”</a:t>
            </a:r>
            <a:endParaRPr lang="en-GB" sz="2000" dirty="0">
              <a:solidFill>
                <a:schemeClr val="bg1"/>
              </a:solidFill>
            </a:endParaRPr>
          </a:p>
        </p:txBody>
      </p:sp>
    </p:spTree>
    <p:extLst>
      <p:ext uri="{BB962C8B-B14F-4D97-AF65-F5344CB8AC3E}">
        <p14:creationId xmlns:p14="http://schemas.microsoft.com/office/powerpoint/2010/main" val="1973329033"/>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2000"/>
            <a:lum/>
          </a:blip>
          <a:srcRect/>
          <a:stretch>
            <a:fillRect t="-1000" b="-1000"/>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467544" y="2348880"/>
            <a:ext cx="8208912" cy="720080"/>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2"/>
          <p:cNvSpPr/>
          <p:nvPr/>
        </p:nvSpPr>
        <p:spPr>
          <a:xfrm>
            <a:off x="467544" y="4221088"/>
            <a:ext cx="8208912" cy="1080120"/>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95536" y="476672"/>
            <a:ext cx="8136904" cy="5232202"/>
          </a:xfrm>
          <a:prstGeom prst="rect">
            <a:avLst/>
          </a:prstGeom>
          <a:noFill/>
        </p:spPr>
        <p:txBody>
          <a:bodyPr wrap="square" rtlCol="0">
            <a:spAutoFit/>
          </a:bodyPr>
          <a:lstStyle/>
          <a:p>
            <a:r>
              <a:rPr lang="en-GB" sz="3200" b="1" dirty="0" smtClean="0"/>
              <a:t>Impact on Teachers:</a:t>
            </a:r>
          </a:p>
          <a:p>
            <a:endParaRPr lang="en-GB" dirty="0"/>
          </a:p>
          <a:p>
            <a:pPr marL="273050" lvl="0" indent="-273050">
              <a:spcAft>
                <a:spcPts val="600"/>
              </a:spcAft>
              <a:buFont typeface="Arial" pitchFamily="34" charset="0"/>
              <a:buChar char="•"/>
            </a:pPr>
            <a:r>
              <a:rPr lang="en-GB" sz="2400" dirty="0" smtClean="0"/>
              <a:t>Improved </a:t>
            </a:r>
            <a:r>
              <a:rPr lang="en-GB" sz="2400" dirty="0"/>
              <a:t>knowledge of dementia</a:t>
            </a:r>
            <a:r>
              <a:rPr lang="en-GB" sz="2400" dirty="0" smtClean="0"/>
              <a:t>;</a:t>
            </a:r>
          </a:p>
          <a:p>
            <a:pPr marL="273050" lvl="0" indent="-273050">
              <a:spcAft>
                <a:spcPts val="600"/>
              </a:spcAft>
              <a:buFont typeface="Arial" pitchFamily="34" charset="0"/>
              <a:buChar char="•"/>
            </a:pPr>
            <a:r>
              <a:rPr lang="en-GB" sz="2400" dirty="0" smtClean="0"/>
              <a:t>Talk more openly about dementia;</a:t>
            </a:r>
          </a:p>
          <a:p>
            <a:pPr marL="273050" lvl="0" indent="-273050">
              <a:spcAft>
                <a:spcPts val="600"/>
              </a:spcAft>
            </a:pPr>
            <a:r>
              <a:rPr lang="en-GB" sz="2000" i="1" dirty="0" smtClean="0"/>
              <a:t>	</a:t>
            </a:r>
          </a:p>
          <a:p>
            <a:pPr marL="273050" lvl="0" indent="-273050" algn="ctr">
              <a:spcAft>
                <a:spcPts val="600"/>
              </a:spcAft>
            </a:pPr>
            <a:r>
              <a:rPr lang="en-GB" sz="2000" i="1" dirty="0" smtClean="0">
                <a:solidFill>
                  <a:schemeClr val="bg1"/>
                </a:solidFill>
              </a:rPr>
              <a:t>“I’ve spoken about it to people I wouldn’t have spoken about dementia to”</a:t>
            </a:r>
            <a:endParaRPr lang="en-GB" sz="2000" dirty="0" smtClean="0">
              <a:solidFill>
                <a:schemeClr val="bg1"/>
              </a:solidFill>
            </a:endParaRPr>
          </a:p>
          <a:p>
            <a:pPr marL="273050" lvl="0" indent="-273050">
              <a:spcAft>
                <a:spcPts val="600"/>
              </a:spcAft>
            </a:pPr>
            <a:endParaRPr lang="en-GB" sz="2400" dirty="0"/>
          </a:p>
          <a:p>
            <a:pPr marL="273050" lvl="0" indent="-273050">
              <a:spcAft>
                <a:spcPts val="600"/>
              </a:spcAft>
              <a:buFont typeface="Arial" pitchFamily="34" charset="0"/>
              <a:buChar char="•"/>
            </a:pPr>
            <a:r>
              <a:rPr lang="en-GB" sz="2400" dirty="0" smtClean="0"/>
              <a:t>Understand the importance </a:t>
            </a:r>
            <a:r>
              <a:rPr lang="en-GB" sz="2400" dirty="0"/>
              <a:t>and relevance of dementia in a school </a:t>
            </a:r>
            <a:r>
              <a:rPr lang="en-GB" sz="2400" dirty="0" smtClean="0"/>
              <a:t>setting.</a:t>
            </a:r>
          </a:p>
          <a:p>
            <a:pPr lvl="0"/>
            <a:endParaRPr lang="en-GB" dirty="0">
              <a:solidFill>
                <a:schemeClr val="bg1"/>
              </a:solidFill>
            </a:endParaRPr>
          </a:p>
          <a:p>
            <a:pPr lvl="0" algn="ctr"/>
            <a:r>
              <a:rPr lang="en-GB" sz="2000" i="1" dirty="0" smtClean="0">
                <a:solidFill>
                  <a:schemeClr val="bg1"/>
                </a:solidFill>
              </a:rPr>
              <a:t>“It is absolutely about children’s health and well-being ‘cause of course we’re all affected by people in our community who have dementia”</a:t>
            </a:r>
            <a:endParaRPr lang="en-GB" sz="2000" dirty="0">
              <a:solidFill>
                <a:schemeClr val="bg1"/>
              </a:solidFill>
            </a:endParaRPr>
          </a:p>
          <a:p>
            <a:pPr lvl="0"/>
            <a:endParaRPr lang="en-GB" dirty="0"/>
          </a:p>
          <a:p>
            <a:endParaRPr lang="en-GB" dirty="0"/>
          </a:p>
        </p:txBody>
      </p:sp>
    </p:spTree>
    <p:extLst>
      <p:ext uri="{BB962C8B-B14F-4D97-AF65-F5344CB8AC3E}">
        <p14:creationId xmlns:p14="http://schemas.microsoft.com/office/powerpoint/2010/main" val="3854740777"/>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2000"/>
            <a:lum/>
          </a:blip>
          <a:srcRect/>
          <a:stretch>
            <a:fillRect l="-5000" r="-5000"/>
          </a:stretch>
        </a:blipFill>
        <a:effectLst/>
      </p:bgPr>
    </p:bg>
    <p:spTree>
      <p:nvGrpSpPr>
        <p:cNvPr id="1" name=""/>
        <p:cNvGrpSpPr/>
        <p:nvPr/>
      </p:nvGrpSpPr>
      <p:grpSpPr>
        <a:xfrm>
          <a:off x="0" y="0"/>
          <a:ext cx="0" cy="0"/>
          <a:chOff x="0" y="0"/>
          <a:chExt cx="0" cy="0"/>
        </a:xfrm>
      </p:grpSpPr>
      <p:sp>
        <p:nvSpPr>
          <p:cNvPr id="3" name="Rounded Rectangular Callout 2"/>
          <p:cNvSpPr/>
          <p:nvPr/>
        </p:nvSpPr>
        <p:spPr>
          <a:xfrm>
            <a:off x="467544" y="3356992"/>
            <a:ext cx="8352928" cy="1224136"/>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536" y="476672"/>
            <a:ext cx="8280920" cy="5570756"/>
          </a:xfrm>
          <a:prstGeom prst="rect">
            <a:avLst/>
          </a:prstGeom>
        </p:spPr>
        <p:txBody>
          <a:bodyPr wrap="square">
            <a:spAutoFit/>
          </a:bodyPr>
          <a:lstStyle/>
          <a:p>
            <a:r>
              <a:rPr lang="en-GB" sz="3200" b="1" dirty="0"/>
              <a:t>Impact on </a:t>
            </a:r>
            <a:r>
              <a:rPr lang="en-GB" sz="3200" b="1" dirty="0" smtClean="0"/>
              <a:t>Wider School </a:t>
            </a:r>
            <a:r>
              <a:rPr lang="en-GB" sz="3200" b="1" dirty="0"/>
              <a:t>Community:</a:t>
            </a:r>
          </a:p>
          <a:p>
            <a:endParaRPr lang="en-GB" dirty="0"/>
          </a:p>
          <a:p>
            <a:pPr marL="273050" lvl="0" indent="-273050">
              <a:spcAft>
                <a:spcPts val="600"/>
              </a:spcAft>
              <a:buFont typeface="Arial" pitchFamily="34" charset="0"/>
              <a:buChar char="•"/>
            </a:pPr>
            <a:r>
              <a:rPr lang="en-GB" sz="2400" dirty="0"/>
              <a:t>Greater awareness of dementia</a:t>
            </a:r>
            <a:r>
              <a:rPr lang="en-GB" sz="2400" dirty="0" smtClean="0"/>
              <a:t>;</a:t>
            </a:r>
          </a:p>
          <a:p>
            <a:pPr marL="273050" lvl="0" indent="-273050">
              <a:spcAft>
                <a:spcPts val="600"/>
              </a:spcAft>
              <a:buFont typeface="Arial" pitchFamily="34" charset="0"/>
              <a:buChar char="•"/>
            </a:pPr>
            <a:r>
              <a:rPr lang="en-GB" sz="2400" dirty="0" smtClean="0"/>
              <a:t>Parents </a:t>
            </a:r>
            <a:r>
              <a:rPr lang="en-GB" sz="2400" dirty="0"/>
              <a:t>are able to have conversations about dementia with their children</a:t>
            </a:r>
            <a:r>
              <a:rPr lang="en-GB" sz="2400" dirty="0" smtClean="0"/>
              <a:t>;</a:t>
            </a:r>
          </a:p>
          <a:p>
            <a:pPr marL="273050" lvl="0" indent="-273050">
              <a:spcAft>
                <a:spcPts val="600"/>
              </a:spcAft>
              <a:buFont typeface="Arial" pitchFamily="34" charset="0"/>
              <a:buChar char="•"/>
            </a:pPr>
            <a:r>
              <a:rPr lang="en-GB" sz="2400" dirty="0" smtClean="0"/>
              <a:t>Particularly helpful for pupils and teachers with experience of dementia;</a:t>
            </a:r>
          </a:p>
          <a:p>
            <a:pPr marL="273050" lvl="0" indent="-273050" algn="ctr">
              <a:spcBef>
                <a:spcPts val="600"/>
              </a:spcBef>
            </a:pPr>
            <a:r>
              <a:rPr lang="en-GB" sz="2400" i="1" dirty="0" smtClean="0"/>
              <a:t>	</a:t>
            </a:r>
            <a:r>
              <a:rPr lang="en-GB" sz="2000" i="1" dirty="0" smtClean="0">
                <a:solidFill>
                  <a:schemeClr val="bg1"/>
                </a:solidFill>
              </a:rPr>
              <a:t>“A number of the children and staff at the school had already been touched by family members, friends and neighbours having dementia, and were struggling to some to terms with what was happening to that person”</a:t>
            </a:r>
            <a:endParaRPr lang="en-GB" sz="2000" dirty="0" smtClean="0">
              <a:solidFill>
                <a:schemeClr val="bg1"/>
              </a:solidFill>
            </a:endParaRPr>
          </a:p>
          <a:p>
            <a:pPr marL="273050" lvl="0" indent="-273050">
              <a:spcBef>
                <a:spcPts val="600"/>
              </a:spcBef>
            </a:pPr>
            <a:endParaRPr lang="en-GB" sz="2400" dirty="0" smtClean="0"/>
          </a:p>
          <a:p>
            <a:pPr marL="273050" lvl="0" indent="-273050">
              <a:spcAft>
                <a:spcPts val="600"/>
              </a:spcAft>
              <a:buFont typeface="Arial" pitchFamily="34" charset="0"/>
              <a:buChar char="•"/>
            </a:pPr>
            <a:r>
              <a:rPr lang="en-GB" sz="2400" dirty="0" smtClean="0"/>
              <a:t>Pupils </a:t>
            </a:r>
            <a:r>
              <a:rPr lang="en-GB" sz="2400" dirty="0"/>
              <a:t>have a greater understanding of the responsibilities and pressures </a:t>
            </a:r>
            <a:r>
              <a:rPr lang="en-GB" sz="2400" dirty="0" smtClean="0"/>
              <a:t>facing parents </a:t>
            </a:r>
            <a:r>
              <a:rPr lang="en-GB" sz="2400" dirty="0"/>
              <a:t>or relatives who are in a caring role, either professionally or personally</a:t>
            </a:r>
            <a:r>
              <a:rPr lang="en-GB" sz="2400" dirty="0" smtClean="0"/>
              <a:t>.</a:t>
            </a:r>
            <a:endParaRPr lang="en-GB" sz="2400" dirty="0"/>
          </a:p>
        </p:txBody>
      </p:sp>
    </p:spTree>
    <p:extLst>
      <p:ext uri="{BB962C8B-B14F-4D97-AF65-F5344CB8AC3E}">
        <p14:creationId xmlns:p14="http://schemas.microsoft.com/office/powerpoint/2010/main" val="2266013021"/>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467544" y="4293096"/>
            <a:ext cx="8352928" cy="1440160"/>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2"/>
          <p:cNvSpPr/>
          <p:nvPr/>
        </p:nvSpPr>
        <p:spPr>
          <a:xfrm>
            <a:off x="467544" y="1700808"/>
            <a:ext cx="8352928" cy="1512168"/>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536" y="351235"/>
            <a:ext cx="8208912" cy="6494085"/>
          </a:xfrm>
          <a:prstGeom prst="rect">
            <a:avLst/>
          </a:prstGeom>
        </p:spPr>
        <p:txBody>
          <a:bodyPr wrap="square">
            <a:spAutoFit/>
          </a:bodyPr>
          <a:lstStyle/>
          <a:p>
            <a:r>
              <a:rPr lang="en-GB" sz="3200" b="1" dirty="0"/>
              <a:t>Impact on Wider Community:</a:t>
            </a:r>
          </a:p>
          <a:p>
            <a:pPr marL="273050" lvl="0" indent="-273050">
              <a:spcAft>
                <a:spcPts val="1200"/>
              </a:spcAft>
              <a:buFont typeface="Arial" pitchFamily="34" charset="0"/>
              <a:buChar char="•"/>
            </a:pPr>
            <a:r>
              <a:rPr lang="en-GB" sz="2400" dirty="0" smtClean="0"/>
              <a:t>Being </a:t>
            </a:r>
            <a:r>
              <a:rPr lang="en-GB" sz="2400" dirty="0"/>
              <a:t>involved in the project helped some carers to see their loved ones in a different way and reconnect with them</a:t>
            </a:r>
            <a:r>
              <a:rPr lang="en-GB" sz="2400" dirty="0" smtClean="0"/>
              <a:t>;</a:t>
            </a:r>
          </a:p>
          <a:p>
            <a:pPr marL="273050" lvl="0" indent="-273050" algn="ctr">
              <a:spcAft>
                <a:spcPts val="600"/>
              </a:spcAft>
            </a:pPr>
            <a:r>
              <a:rPr lang="en-GB" sz="2400" i="1" dirty="0" smtClean="0"/>
              <a:t>	</a:t>
            </a:r>
            <a:r>
              <a:rPr lang="en-GB" sz="2000" i="1" dirty="0" smtClean="0">
                <a:solidFill>
                  <a:schemeClr val="bg1"/>
                </a:solidFill>
              </a:rPr>
              <a:t>“It helped me to re-engage with Mum as a person, and not just somebody with a disease that needed looking after. It helped me remember the precious memories that can so easily be lost in the day to day routine of caring”</a:t>
            </a:r>
          </a:p>
          <a:p>
            <a:pPr marL="273050" lvl="0" indent="-273050" algn="ctr">
              <a:spcAft>
                <a:spcPts val="600"/>
              </a:spcAft>
            </a:pPr>
            <a:endParaRPr lang="en-GB" sz="2000" dirty="0" smtClean="0">
              <a:solidFill>
                <a:schemeClr val="bg1"/>
              </a:solidFill>
            </a:endParaRPr>
          </a:p>
          <a:p>
            <a:pPr marL="273050" lvl="0" indent="-273050">
              <a:spcAft>
                <a:spcPts val="1200"/>
              </a:spcAft>
              <a:buFont typeface="Arial" pitchFamily="34" charset="0"/>
              <a:buChar char="•"/>
            </a:pPr>
            <a:r>
              <a:rPr lang="en-GB" sz="2400" dirty="0" smtClean="0"/>
              <a:t>Taking </a:t>
            </a:r>
            <a:r>
              <a:rPr lang="en-GB" sz="2400" dirty="0"/>
              <a:t>part in some of the activities had emotional cognisance for some of the people with dementia involved in the project</a:t>
            </a:r>
            <a:r>
              <a:rPr lang="en-GB" sz="2400" dirty="0" smtClean="0"/>
              <a:t>;</a:t>
            </a:r>
          </a:p>
          <a:p>
            <a:pPr marL="273050" lvl="0" indent="-273050" algn="ctr">
              <a:spcAft>
                <a:spcPts val="600"/>
              </a:spcAft>
            </a:pPr>
            <a:r>
              <a:rPr lang="en-GB" sz="2000" i="1" dirty="0" smtClean="0"/>
              <a:t>	</a:t>
            </a:r>
            <a:r>
              <a:rPr lang="en-GB" sz="2000" i="1" dirty="0" smtClean="0">
                <a:solidFill>
                  <a:schemeClr val="bg1"/>
                </a:solidFill>
              </a:rPr>
              <a:t>“There were discussions about the issues surrounding the photos, people in her life, and her likes and dislikes. Invariably, Mum had a lovely smile when relating these events and issues. She seemed so much more animated than was her usual demeanour”</a:t>
            </a:r>
          </a:p>
          <a:p>
            <a:pPr marL="273050" lvl="0" indent="-273050" algn="ctr">
              <a:spcAft>
                <a:spcPts val="600"/>
              </a:spcAft>
            </a:pPr>
            <a:endParaRPr lang="en-GB" sz="1400" dirty="0" smtClean="0">
              <a:solidFill>
                <a:schemeClr val="bg1"/>
              </a:solidFill>
            </a:endParaRPr>
          </a:p>
          <a:p>
            <a:pPr marL="273050" lvl="0" indent="-273050">
              <a:spcAft>
                <a:spcPts val="600"/>
              </a:spcAft>
              <a:buFont typeface="Arial" pitchFamily="34" charset="0"/>
              <a:buChar char="•"/>
            </a:pPr>
            <a:r>
              <a:rPr lang="en-GB" sz="2400" dirty="0" smtClean="0"/>
              <a:t>Community </a:t>
            </a:r>
            <a:r>
              <a:rPr lang="en-GB" sz="2400" dirty="0"/>
              <a:t>awareness of dementia is likely to have increased due to indirect contact with </a:t>
            </a:r>
            <a:r>
              <a:rPr lang="en-GB" sz="2400" dirty="0" smtClean="0"/>
              <a:t>projects.</a:t>
            </a:r>
            <a:endParaRPr lang="en-GB" sz="2400" dirty="0"/>
          </a:p>
        </p:txBody>
      </p:sp>
    </p:spTree>
    <p:extLst>
      <p:ext uri="{BB962C8B-B14F-4D97-AF65-F5344CB8AC3E}">
        <p14:creationId xmlns:p14="http://schemas.microsoft.com/office/powerpoint/2010/main" val="1934784686"/>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FF00"/>
                </a:solidFill>
              </a:rPr>
              <a:t>Summary of findings</a:t>
            </a:r>
            <a:endParaRPr lang="en-GB" b="1" dirty="0">
              <a:solidFill>
                <a:srgbClr val="FFFF00"/>
              </a:solidFill>
            </a:endParaRPr>
          </a:p>
        </p:txBody>
      </p:sp>
      <p:sp>
        <p:nvSpPr>
          <p:cNvPr id="3" name="Content Placeholder 2"/>
          <p:cNvSpPr>
            <a:spLocks noGrp="1"/>
          </p:cNvSpPr>
          <p:nvPr>
            <p:ph idx="1"/>
          </p:nvPr>
        </p:nvSpPr>
        <p:spPr>
          <a:xfrm>
            <a:off x="457200" y="1412776"/>
            <a:ext cx="8229600" cy="4608512"/>
          </a:xfrm>
        </p:spPr>
        <p:txBody>
          <a:bodyPr>
            <a:normAutofit fontScale="92500" lnSpcReduction="20000"/>
          </a:bodyPr>
          <a:lstStyle/>
          <a:p>
            <a:r>
              <a:rPr lang="en-GB" sz="3000" dirty="0" smtClean="0">
                <a:solidFill>
                  <a:schemeClr val="bg1"/>
                </a:solidFill>
              </a:rPr>
              <a:t>Range of interventions adopted during pilot</a:t>
            </a:r>
          </a:p>
          <a:p>
            <a:pPr lvl="1"/>
            <a:r>
              <a:rPr lang="en-GB" sz="2600" dirty="0" smtClean="0">
                <a:solidFill>
                  <a:schemeClr val="bg1"/>
                </a:solidFill>
              </a:rPr>
              <a:t>Successful regardless of approach</a:t>
            </a:r>
          </a:p>
          <a:p>
            <a:pPr lvl="1"/>
            <a:r>
              <a:rPr lang="en-GB" sz="2600" dirty="0" smtClean="0">
                <a:solidFill>
                  <a:schemeClr val="bg1"/>
                </a:solidFill>
              </a:rPr>
              <a:t>Benefits outweighed initial challenges</a:t>
            </a:r>
          </a:p>
          <a:p>
            <a:pPr lvl="1"/>
            <a:r>
              <a:rPr lang="en-GB" sz="2600" dirty="0" smtClean="0">
                <a:solidFill>
                  <a:schemeClr val="bg1"/>
                </a:solidFill>
              </a:rPr>
              <a:t>Suitable approach available for any school</a:t>
            </a:r>
          </a:p>
          <a:p>
            <a:r>
              <a:rPr lang="en-GB" sz="3000" dirty="0" smtClean="0">
                <a:solidFill>
                  <a:schemeClr val="bg1"/>
                </a:solidFill>
              </a:rPr>
              <a:t>Key elements of a successful project:</a:t>
            </a:r>
          </a:p>
          <a:p>
            <a:pPr lvl="1"/>
            <a:r>
              <a:rPr lang="en-GB" sz="2600" dirty="0" smtClean="0">
                <a:solidFill>
                  <a:schemeClr val="bg1"/>
                </a:solidFill>
              </a:rPr>
              <a:t>Need lead teacher with sufficient time and support</a:t>
            </a:r>
          </a:p>
          <a:p>
            <a:pPr lvl="2"/>
            <a:r>
              <a:rPr lang="en-GB" sz="2200" dirty="0" smtClean="0">
                <a:solidFill>
                  <a:schemeClr val="bg1"/>
                </a:solidFill>
              </a:rPr>
              <a:t>Ring-fence time in curriculum</a:t>
            </a:r>
          </a:p>
          <a:p>
            <a:pPr lvl="1"/>
            <a:r>
              <a:rPr lang="en-GB" sz="2600" dirty="0" smtClean="0">
                <a:solidFill>
                  <a:schemeClr val="bg1"/>
                </a:solidFill>
              </a:rPr>
              <a:t>Teachers need appropriate dementia knowledge</a:t>
            </a:r>
          </a:p>
          <a:p>
            <a:pPr lvl="2"/>
            <a:r>
              <a:rPr lang="en-GB" sz="2200" dirty="0" smtClean="0">
                <a:solidFill>
                  <a:schemeClr val="bg1"/>
                </a:solidFill>
              </a:rPr>
              <a:t>Share resources from pilot phase</a:t>
            </a:r>
          </a:p>
          <a:p>
            <a:pPr lvl="2"/>
            <a:r>
              <a:rPr lang="en-GB" sz="2200" dirty="0" smtClean="0">
                <a:solidFill>
                  <a:schemeClr val="bg1"/>
                </a:solidFill>
              </a:rPr>
              <a:t>Information sessions for teachers</a:t>
            </a:r>
          </a:p>
          <a:p>
            <a:pPr lvl="1"/>
            <a:r>
              <a:rPr lang="en-GB" sz="2600" dirty="0" smtClean="0">
                <a:solidFill>
                  <a:schemeClr val="bg1"/>
                </a:solidFill>
              </a:rPr>
              <a:t>Establish links within school and local community</a:t>
            </a:r>
          </a:p>
          <a:p>
            <a:pPr lvl="2"/>
            <a:r>
              <a:rPr lang="en-GB" sz="2200" dirty="0" smtClean="0">
                <a:solidFill>
                  <a:schemeClr val="bg1"/>
                </a:solidFill>
              </a:rPr>
              <a:t>Involve pupils and staff when developing ideas</a:t>
            </a:r>
            <a:endParaRPr lang="en-GB" sz="2200" dirty="0">
              <a:solidFill>
                <a:schemeClr val="bg1"/>
              </a:solidFill>
            </a:endParaRPr>
          </a:p>
        </p:txBody>
      </p:sp>
      <p:pic>
        <p:nvPicPr>
          <p:cNvPr id="4" name="Picture 3" descr="Coventry and Warwickshire Partnership NHS TrustCOL"/>
          <p:cNvPicPr/>
          <p:nvPr/>
        </p:nvPicPr>
        <p:blipFill>
          <a:blip r:embed="rId2" cstate="print"/>
          <a:srcRect/>
          <a:stretch>
            <a:fillRect/>
          </a:stretch>
        </p:blipFill>
        <p:spPr bwMode="auto">
          <a:xfrm>
            <a:off x="6588224" y="6480720"/>
            <a:ext cx="2396430" cy="260648"/>
          </a:xfrm>
          <a:prstGeom prst="rect">
            <a:avLst/>
          </a:prstGeom>
          <a:noFill/>
          <a:ln w="9525">
            <a:noFill/>
            <a:miter lim="800000"/>
            <a:headEnd/>
            <a:tailEnd/>
          </a:ln>
        </p:spPr>
      </p:pic>
    </p:spTree>
    <p:extLst>
      <p:ext uri="{BB962C8B-B14F-4D97-AF65-F5344CB8AC3E}">
        <p14:creationId xmlns:p14="http://schemas.microsoft.com/office/powerpoint/2010/main" val="28503594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477862"/>
            <a:ext cx="8568952" cy="1150938"/>
          </a:xfrm>
        </p:spPr>
        <p:txBody>
          <a:bodyPr>
            <a:normAutofit/>
          </a:bodyPr>
          <a:lstStyle/>
          <a:p>
            <a:pPr algn="ctr"/>
            <a:r>
              <a:rPr lang="en-GB" sz="4400" dirty="0">
                <a:solidFill>
                  <a:srgbClr val="FFFF00"/>
                </a:solidFill>
              </a:rPr>
              <a:t>I</a:t>
            </a:r>
            <a:r>
              <a:rPr lang="en-GB" sz="4400" dirty="0" smtClean="0">
                <a:solidFill>
                  <a:srgbClr val="FFFF00"/>
                </a:solidFill>
              </a:rPr>
              <a:t>n their words</a:t>
            </a:r>
            <a:endParaRPr lang="en-GB" sz="4400" dirty="0">
              <a:solidFill>
                <a:srgbClr val="FFFF00"/>
              </a:solidFill>
            </a:endParaRPr>
          </a:p>
        </p:txBody>
      </p:sp>
      <p:sp>
        <p:nvSpPr>
          <p:cNvPr id="3" name="Content Placeholder 2"/>
          <p:cNvSpPr>
            <a:spLocks noGrp="1"/>
          </p:cNvSpPr>
          <p:nvPr>
            <p:ph sz="quarter" idx="12"/>
          </p:nvPr>
        </p:nvSpPr>
        <p:spPr>
          <a:xfrm>
            <a:off x="972400" y="1412776"/>
            <a:ext cx="7200000" cy="2735864"/>
          </a:xfrm>
        </p:spPr>
        <p:txBody>
          <a:bodyPr anchor="ctr">
            <a:normAutofit/>
          </a:bodyPr>
          <a:lstStyle/>
          <a:p>
            <a:r>
              <a:rPr lang="en-US" sz="2800" dirty="0" smtClean="0">
                <a:solidFill>
                  <a:schemeClr val="bg1"/>
                </a:solidFill>
              </a:rPr>
              <a:t>“The </a:t>
            </a:r>
            <a:r>
              <a:rPr lang="en-US" sz="2800" dirty="0">
                <a:solidFill>
                  <a:schemeClr val="bg1"/>
                </a:solidFill>
              </a:rPr>
              <a:t>children are now more confident and have a greater insight into a widespread issue affecting their lives and </a:t>
            </a:r>
            <a:r>
              <a:rPr lang="en-US" sz="2800" dirty="0" smtClean="0">
                <a:solidFill>
                  <a:schemeClr val="bg1"/>
                </a:solidFill>
              </a:rPr>
              <a:t>communities.”</a:t>
            </a:r>
          </a:p>
          <a:p>
            <a:pPr algn="r"/>
            <a:r>
              <a:rPr lang="en-US" sz="2400" i="1" dirty="0">
                <a:solidFill>
                  <a:schemeClr val="bg1"/>
                </a:solidFill>
              </a:rPr>
              <a:t>Ruth Robinson, Teacher</a:t>
            </a:r>
          </a:p>
          <a:p>
            <a:pPr algn="r"/>
            <a:r>
              <a:rPr lang="en-US" sz="2400" i="1" dirty="0">
                <a:solidFill>
                  <a:schemeClr val="bg1"/>
                </a:solidFill>
              </a:rPr>
              <a:t>Christchurch Primary </a:t>
            </a:r>
            <a:r>
              <a:rPr lang="en-US" sz="2400" i="1" dirty="0" smtClean="0">
                <a:solidFill>
                  <a:schemeClr val="bg1"/>
                </a:solidFill>
              </a:rPr>
              <a:t>School, Gloucestershire</a:t>
            </a:r>
            <a:endParaRPr lang="en-GB" sz="2400" i="1" dirty="0">
              <a:solidFill>
                <a:schemeClr val="bg1"/>
              </a:solidFill>
            </a:endParaRPr>
          </a:p>
        </p:txBody>
      </p:sp>
      <p:cxnSp>
        <p:nvCxnSpPr>
          <p:cNvPr id="9" name="Straight Connector 8"/>
          <p:cNvCxnSpPr/>
          <p:nvPr/>
        </p:nvCxnSpPr>
        <p:spPr>
          <a:xfrm flipV="1">
            <a:off x="8172400" y="1916832"/>
            <a:ext cx="0" cy="4104456"/>
          </a:xfrm>
          <a:prstGeom prst="line">
            <a:avLst/>
          </a:prstGeom>
          <a:ln w="28575">
            <a:noFill/>
          </a:ln>
        </p:spPr>
        <p:style>
          <a:lnRef idx="1">
            <a:schemeClr val="accent1"/>
          </a:lnRef>
          <a:fillRef idx="0">
            <a:schemeClr val="accent1"/>
          </a:fillRef>
          <a:effectRef idx="0">
            <a:schemeClr val="accent1"/>
          </a:effectRef>
          <a:fontRef idx="minor">
            <a:schemeClr val="tx1"/>
          </a:fontRef>
        </p:style>
      </p:cxnSp>
      <p:pic>
        <p:nvPicPr>
          <p:cNvPr id="2050" name="Picture 2" descr="M:\Intergenerational Project\Images\Glocestershire - explaining memory.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627784" y="4005064"/>
            <a:ext cx="3777317" cy="1878787"/>
          </a:xfrm>
          <a:prstGeom prst="rect">
            <a:avLst/>
          </a:prstGeom>
          <a:solidFill>
            <a:srgbClr val="FFFFFF">
              <a:shade val="85000"/>
            </a:srgbClr>
          </a:solidFill>
          <a:ln w="1905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1371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477862"/>
            <a:ext cx="8496944" cy="1150938"/>
          </a:xfrm>
        </p:spPr>
        <p:txBody>
          <a:bodyPr>
            <a:normAutofit/>
          </a:bodyPr>
          <a:lstStyle/>
          <a:p>
            <a:pPr algn="ctr"/>
            <a:r>
              <a:rPr lang="en-GB" sz="4400" dirty="0" smtClean="0">
                <a:solidFill>
                  <a:srgbClr val="FFFF00"/>
                </a:solidFill>
              </a:rPr>
              <a:t>The project continues</a:t>
            </a:r>
            <a:endParaRPr lang="en-GB" sz="4400" dirty="0">
              <a:solidFill>
                <a:srgbClr val="FFFF00"/>
              </a:solidFill>
            </a:endParaRPr>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56176" y="2978816"/>
            <a:ext cx="2553872" cy="1403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1412776"/>
            <a:ext cx="8064896" cy="4339650"/>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solidFill>
                  <a:schemeClr val="bg1"/>
                </a:solidFill>
              </a:rPr>
              <a:t>Phase one – 22 Pioneer schools</a:t>
            </a:r>
          </a:p>
          <a:p>
            <a:pPr marL="742950" lvl="1" indent="-285750">
              <a:buFont typeface="Arial" panose="020B0604020202020204" pitchFamily="34" charset="0"/>
              <a:buChar char="•"/>
            </a:pPr>
            <a:r>
              <a:rPr lang="en-GB" sz="2400" dirty="0" smtClean="0">
                <a:solidFill>
                  <a:schemeClr val="bg1"/>
                </a:solidFill>
              </a:rPr>
              <a:t>West Midlands primer and NHS videos</a:t>
            </a:r>
          </a:p>
          <a:p>
            <a:pPr marL="742950" lvl="1" indent="-285750">
              <a:buFont typeface="Arial" panose="020B0604020202020204" pitchFamily="34" charset="0"/>
              <a:buChar char="•"/>
            </a:pPr>
            <a:r>
              <a:rPr lang="en-GB" sz="2400" dirty="0" smtClean="0">
                <a:solidFill>
                  <a:schemeClr val="bg1"/>
                </a:solidFill>
              </a:rPr>
              <a:t>11 council areas</a:t>
            </a:r>
          </a:p>
          <a:p>
            <a:pPr marL="742950" lvl="1" indent="-285750">
              <a:buFont typeface="Arial" panose="020B0604020202020204" pitchFamily="34" charset="0"/>
              <a:buChar char="•"/>
            </a:pPr>
            <a:r>
              <a:rPr lang="en-GB" sz="2400" dirty="0" smtClean="0">
                <a:solidFill>
                  <a:schemeClr val="bg1"/>
                </a:solidFill>
              </a:rPr>
              <a:t>2,000+ young people</a:t>
            </a:r>
          </a:p>
          <a:p>
            <a:pPr marL="285750" indent="-285750">
              <a:buFont typeface="Arial" panose="020B0604020202020204" pitchFamily="34" charset="0"/>
              <a:buChar char="•"/>
            </a:pPr>
            <a:r>
              <a:rPr lang="en-GB" sz="2800" dirty="0" smtClean="0">
                <a:solidFill>
                  <a:schemeClr val="bg1"/>
                </a:solidFill>
              </a:rPr>
              <a:t>Phase two – 100+ schools</a:t>
            </a:r>
          </a:p>
          <a:p>
            <a:pPr marL="742950" lvl="1" indent="-285750">
              <a:buFont typeface="Arial" panose="020B0604020202020204" pitchFamily="34" charset="0"/>
              <a:buChar char="•"/>
            </a:pPr>
            <a:r>
              <a:rPr lang="en-GB" sz="2400" dirty="0" smtClean="0">
                <a:solidFill>
                  <a:schemeClr val="bg1"/>
                </a:solidFill>
              </a:rPr>
              <a:t>Dementia resource suite for schools </a:t>
            </a:r>
            <a:r>
              <a:rPr lang="en-GB" altLang="en-US" sz="2400" dirty="0" smtClean="0">
                <a:solidFill>
                  <a:schemeClr val="bg1"/>
                </a:solidFill>
                <a:ea typeface="Calibri" pitchFamily="34" charset="0"/>
                <a:hlinkClick r:id="rId3"/>
              </a:rPr>
              <a:t>www.dementia4schools.org</a:t>
            </a:r>
            <a:r>
              <a:rPr lang="en-GB" altLang="en-US" sz="2400" dirty="0" smtClean="0">
                <a:solidFill>
                  <a:schemeClr val="bg1"/>
                </a:solidFill>
                <a:ea typeface="Calibri" pitchFamily="34" charset="0"/>
              </a:rPr>
              <a:t> </a:t>
            </a:r>
            <a:endParaRPr lang="en-GB" altLang="en-US" sz="2400" dirty="0">
              <a:solidFill>
                <a:schemeClr val="bg1"/>
              </a:solidFill>
              <a:ea typeface="Calibri" pitchFamily="34" charset="0"/>
            </a:endParaRPr>
          </a:p>
          <a:p>
            <a:pPr marL="742950" lvl="1" indent="-285750">
              <a:buFont typeface="Arial" panose="020B0604020202020204" pitchFamily="34" charset="0"/>
              <a:buChar char="•"/>
            </a:pPr>
            <a:r>
              <a:rPr lang="en-GB" sz="2400" dirty="0" smtClean="0">
                <a:solidFill>
                  <a:schemeClr val="bg1"/>
                </a:solidFill>
              </a:rPr>
              <a:t>60+ council areas</a:t>
            </a:r>
          </a:p>
          <a:p>
            <a:pPr marL="742950" lvl="1" indent="-285750">
              <a:buFont typeface="Arial" panose="020B0604020202020204" pitchFamily="34" charset="0"/>
              <a:buChar char="•"/>
            </a:pPr>
            <a:r>
              <a:rPr lang="en-GB" sz="2400" dirty="0" smtClean="0">
                <a:solidFill>
                  <a:schemeClr val="bg1"/>
                </a:solidFill>
              </a:rPr>
              <a:t>120,000+ young people</a:t>
            </a:r>
          </a:p>
          <a:p>
            <a:pPr marL="285750" indent="-285750">
              <a:buFont typeface="Arial" panose="020B0604020202020204" pitchFamily="34" charset="0"/>
              <a:buChar char="•"/>
            </a:pPr>
            <a:r>
              <a:rPr lang="en-GB" sz="2800" dirty="0" smtClean="0">
                <a:solidFill>
                  <a:schemeClr val="bg1"/>
                </a:solidFill>
              </a:rPr>
              <a:t>Phase three</a:t>
            </a:r>
          </a:p>
          <a:p>
            <a:pPr marL="742950" lvl="1" indent="-285750">
              <a:buFont typeface="Arial" panose="020B0604020202020204" pitchFamily="34" charset="0"/>
              <a:buChar char="•"/>
            </a:pPr>
            <a:r>
              <a:rPr lang="en-GB" sz="2400" dirty="0" smtClean="0">
                <a:solidFill>
                  <a:schemeClr val="bg1"/>
                </a:solidFill>
              </a:rPr>
              <a:t>Targeting slow take up and </a:t>
            </a:r>
            <a:r>
              <a:rPr lang="en-GB" sz="2400" dirty="0" err="1" smtClean="0">
                <a:solidFill>
                  <a:schemeClr val="bg1"/>
                </a:solidFill>
              </a:rPr>
              <a:t>Masterclasses</a:t>
            </a:r>
            <a:endParaRPr lang="en-GB" sz="2400" dirty="0">
              <a:solidFill>
                <a:schemeClr val="bg1"/>
              </a:solidFill>
            </a:endParaRPr>
          </a:p>
        </p:txBody>
      </p:sp>
    </p:spTree>
    <p:extLst>
      <p:ext uri="{BB962C8B-B14F-4D97-AF65-F5344CB8AC3E}">
        <p14:creationId xmlns:p14="http://schemas.microsoft.com/office/powerpoint/2010/main" val="3820435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3840427" cy="2304256"/>
          </a:xfrm>
          <a:prstGeom prst="rect">
            <a:avLst/>
          </a:prstGeom>
          <a:solidFill>
            <a:srgbClr val="FFFFFF">
              <a:shade val="85000"/>
            </a:srgbClr>
          </a:solidFill>
          <a:ln w="1905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6250" y="1844824"/>
            <a:ext cx="2736304" cy="2736304"/>
          </a:xfrm>
          <a:prstGeom prst="rect">
            <a:avLst/>
          </a:prstGeom>
          <a:solidFill>
            <a:srgbClr val="FFFFFF">
              <a:shade val="85000"/>
            </a:srgbClr>
          </a:solidFill>
          <a:ln w="1905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4437112"/>
            <a:ext cx="4354229" cy="2196728"/>
          </a:xfrm>
          <a:prstGeom prst="rect">
            <a:avLst/>
          </a:prstGeom>
          <a:solidFill>
            <a:srgbClr val="FFFFFF">
              <a:shade val="85000"/>
            </a:srgbClr>
          </a:solidFill>
          <a:ln w="1905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745284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476672"/>
            <a:ext cx="8496944" cy="1150938"/>
          </a:xfrm>
        </p:spPr>
        <p:txBody>
          <a:bodyPr>
            <a:normAutofit/>
          </a:bodyPr>
          <a:lstStyle/>
          <a:p>
            <a:pPr algn="ctr"/>
            <a:r>
              <a:rPr lang="en-GB" sz="4400" dirty="0" smtClean="0">
                <a:solidFill>
                  <a:srgbClr val="FFFF00"/>
                </a:solidFill>
              </a:rPr>
              <a:t>5 opportunities</a:t>
            </a:r>
            <a:endParaRPr lang="en-GB" sz="4400" dirty="0">
              <a:solidFill>
                <a:srgbClr val="FFFF00"/>
              </a:solidFill>
            </a:endParaRPr>
          </a:p>
        </p:txBody>
      </p:sp>
      <p:sp>
        <p:nvSpPr>
          <p:cNvPr id="3" name="Content Placeholder 2"/>
          <p:cNvSpPr>
            <a:spLocks noGrp="1"/>
          </p:cNvSpPr>
          <p:nvPr>
            <p:ph sz="quarter" idx="12"/>
          </p:nvPr>
        </p:nvSpPr>
        <p:spPr>
          <a:xfrm>
            <a:off x="539552" y="1412776"/>
            <a:ext cx="8424936" cy="4392488"/>
          </a:xfrm>
        </p:spPr>
        <p:txBody>
          <a:bodyPr anchor="ctr">
            <a:noAutofit/>
          </a:bodyPr>
          <a:lstStyle/>
          <a:p>
            <a:pPr marL="457200" indent="-457200">
              <a:spcBef>
                <a:spcPts val="0"/>
              </a:spcBef>
              <a:buFont typeface="Arial" panose="020B0604020202020204" pitchFamily="34" charset="0"/>
              <a:buChar char="•"/>
            </a:pPr>
            <a:r>
              <a:rPr lang="en-GB" sz="2800" dirty="0">
                <a:solidFill>
                  <a:schemeClr val="bg1"/>
                </a:solidFill>
              </a:rPr>
              <a:t>A theme to hang </a:t>
            </a:r>
            <a:r>
              <a:rPr lang="en-GB" sz="2800" dirty="0" smtClean="0">
                <a:solidFill>
                  <a:schemeClr val="bg1"/>
                </a:solidFill>
              </a:rPr>
              <a:t>learning on</a:t>
            </a:r>
          </a:p>
          <a:p>
            <a:pPr marL="1200150" lvl="1" indent="-457200">
              <a:spcBef>
                <a:spcPts val="0"/>
              </a:spcBef>
              <a:buFont typeface="Arial" panose="020B0604020202020204" pitchFamily="34" charset="0"/>
              <a:buChar char="•"/>
            </a:pPr>
            <a:r>
              <a:rPr lang="en-GB" sz="2200" dirty="0" smtClean="0">
                <a:solidFill>
                  <a:schemeClr val="bg1"/>
                </a:solidFill>
              </a:rPr>
              <a:t>Cross-curriculum opportunities</a:t>
            </a:r>
            <a:endParaRPr lang="en-GB" sz="2200" dirty="0">
              <a:solidFill>
                <a:schemeClr val="bg1"/>
              </a:solidFill>
            </a:endParaRPr>
          </a:p>
          <a:p>
            <a:pPr marL="457200" indent="-457200">
              <a:spcBef>
                <a:spcPts val="0"/>
              </a:spcBef>
              <a:buFont typeface="Arial" panose="020B0604020202020204" pitchFamily="34" charset="0"/>
              <a:buChar char="•"/>
            </a:pPr>
            <a:r>
              <a:rPr lang="en-GB" sz="2800" dirty="0" smtClean="0">
                <a:solidFill>
                  <a:schemeClr val="bg1"/>
                </a:solidFill>
              </a:rPr>
              <a:t>Better engagement with curriculum</a:t>
            </a:r>
          </a:p>
          <a:p>
            <a:pPr marL="1200150" lvl="1" indent="-457200">
              <a:spcBef>
                <a:spcPts val="0"/>
              </a:spcBef>
              <a:buFont typeface="Arial" panose="020B0604020202020204" pitchFamily="34" charset="0"/>
              <a:buChar char="•"/>
            </a:pPr>
            <a:r>
              <a:rPr lang="en-GB" sz="2200" dirty="0" smtClean="0">
                <a:solidFill>
                  <a:schemeClr val="bg1"/>
                </a:solidFill>
              </a:rPr>
              <a:t>Supporting pupils who are vocationally focused</a:t>
            </a:r>
          </a:p>
          <a:p>
            <a:pPr marL="457200" indent="-457200">
              <a:spcBef>
                <a:spcPts val="0"/>
              </a:spcBef>
              <a:buFont typeface="Arial" panose="020B0604020202020204" pitchFamily="34" charset="0"/>
              <a:buChar char="•"/>
            </a:pPr>
            <a:r>
              <a:rPr lang="en-GB" sz="2800" dirty="0">
                <a:solidFill>
                  <a:schemeClr val="bg1"/>
                </a:solidFill>
              </a:rPr>
              <a:t>Dementia friendly </a:t>
            </a:r>
            <a:r>
              <a:rPr lang="en-GB" sz="2800" dirty="0" smtClean="0">
                <a:solidFill>
                  <a:schemeClr val="bg1"/>
                </a:solidFill>
              </a:rPr>
              <a:t>communities</a:t>
            </a:r>
          </a:p>
          <a:p>
            <a:pPr marL="1200150" lvl="1" indent="-457200">
              <a:spcBef>
                <a:spcPts val="0"/>
              </a:spcBef>
              <a:buFont typeface="Arial" panose="020B0604020202020204" pitchFamily="34" charset="0"/>
              <a:buChar char="•"/>
            </a:pPr>
            <a:r>
              <a:rPr lang="en-GB" sz="2200" dirty="0" smtClean="0">
                <a:solidFill>
                  <a:schemeClr val="bg1"/>
                </a:solidFill>
              </a:rPr>
              <a:t>Providing a focus for local communities</a:t>
            </a:r>
          </a:p>
          <a:p>
            <a:pPr marL="1200150" lvl="1" indent="-457200">
              <a:spcBef>
                <a:spcPts val="0"/>
              </a:spcBef>
              <a:buFont typeface="Arial" panose="020B0604020202020204" pitchFamily="34" charset="0"/>
              <a:buChar char="•"/>
            </a:pPr>
            <a:r>
              <a:rPr lang="en-GB" sz="2200" dirty="0" smtClean="0">
                <a:solidFill>
                  <a:schemeClr val="bg1"/>
                </a:solidFill>
              </a:rPr>
              <a:t>Putting schools at the centre of that community</a:t>
            </a:r>
            <a:endParaRPr lang="en-GB" sz="2200" dirty="0">
              <a:solidFill>
                <a:schemeClr val="bg1"/>
              </a:solidFill>
            </a:endParaRPr>
          </a:p>
          <a:p>
            <a:pPr marL="457200" indent="-457200">
              <a:spcBef>
                <a:spcPts val="0"/>
              </a:spcBef>
              <a:buFont typeface="Arial" panose="020B0604020202020204" pitchFamily="34" charset="0"/>
              <a:buChar char="•"/>
            </a:pPr>
            <a:r>
              <a:rPr lang="en-GB" sz="2800" dirty="0" smtClean="0">
                <a:solidFill>
                  <a:schemeClr val="bg1"/>
                </a:solidFill>
              </a:rPr>
              <a:t>An aid to early diagnosis</a:t>
            </a:r>
          </a:p>
          <a:p>
            <a:pPr marL="1200150" lvl="1" indent="-457200">
              <a:spcBef>
                <a:spcPts val="0"/>
              </a:spcBef>
              <a:buFont typeface="Arial" panose="020B0604020202020204" pitchFamily="34" charset="0"/>
              <a:buChar char="•"/>
            </a:pPr>
            <a:r>
              <a:rPr lang="en-GB" sz="2200" dirty="0" smtClean="0">
                <a:solidFill>
                  <a:schemeClr val="bg1"/>
                </a:solidFill>
              </a:rPr>
              <a:t>Skilling-up fresh pairs of eyes to identify changes</a:t>
            </a:r>
          </a:p>
          <a:p>
            <a:pPr marL="457200" indent="-457200">
              <a:spcBef>
                <a:spcPts val="0"/>
              </a:spcBef>
              <a:buFont typeface="Arial" panose="020B0604020202020204" pitchFamily="34" charset="0"/>
              <a:buChar char="•"/>
            </a:pPr>
            <a:r>
              <a:rPr lang="en-GB" sz="2800" dirty="0" smtClean="0">
                <a:solidFill>
                  <a:schemeClr val="bg1"/>
                </a:solidFill>
              </a:rPr>
              <a:t>The uninhibited imagination of children</a:t>
            </a:r>
          </a:p>
          <a:p>
            <a:pPr marL="1200150" lvl="1" indent="-457200">
              <a:spcBef>
                <a:spcPts val="0"/>
              </a:spcBef>
              <a:buFont typeface="Arial" panose="020B0604020202020204" pitchFamily="34" charset="0"/>
              <a:buChar char="•"/>
            </a:pPr>
            <a:r>
              <a:rPr lang="en-GB" sz="2200" dirty="0" smtClean="0">
                <a:solidFill>
                  <a:schemeClr val="bg1"/>
                </a:solidFill>
              </a:rPr>
              <a:t>Creating an outlet for new ways of learning and interacting with people across generations</a:t>
            </a:r>
            <a:endParaRPr lang="en-GB" sz="2200" dirty="0">
              <a:solidFill>
                <a:schemeClr val="bg1"/>
              </a:solidFill>
            </a:endParaRPr>
          </a:p>
        </p:txBody>
      </p:sp>
    </p:spTree>
    <p:extLst>
      <p:ext uri="{BB962C8B-B14F-4D97-AF65-F5344CB8AC3E}">
        <p14:creationId xmlns:p14="http://schemas.microsoft.com/office/powerpoint/2010/main" val="2957017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12" y="-18723"/>
            <a:ext cx="5535762" cy="6876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87624" y="6237312"/>
            <a:ext cx="1152128" cy="369332"/>
          </a:xfrm>
          <a:prstGeom prst="rect">
            <a:avLst/>
          </a:prstGeom>
          <a:solidFill>
            <a:schemeClr val="bg1"/>
          </a:solidFill>
          <a:ln>
            <a:solidFill>
              <a:srgbClr val="FF0000"/>
            </a:solidFill>
          </a:ln>
        </p:spPr>
        <p:txBody>
          <a:bodyPr wrap="square" rtlCol="0">
            <a:spAutoFit/>
          </a:bodyPr>
          <a:lstStyle/>
          <a:p>
            <a:pPr algn="ctr"/>
            <a:r>
              <a:rPr lang="en-GB" b="1" dirty="0" smtClean="0">
                <a:solidFill>
                  <a:srgbClr val="FF0000"/>
                </a:solidFill>
                <a:latin typeface="Calibri" panose="020F0502020204030204" pitchFamily="34" charset="0"/>
              </a:rPr>
              <a:t>Plymouth</a:t>
            </a:r>
            <a:endParaRPr lang="en-GB" b="1" dirty="0">
              <a:solidFill>
                <a:srgbClr val="FF0000"/>
              </a:solidFill>
              <a:latin typeface="Calibri" panose="020F0502020204030204" pitchFamily="34" charset="0"/>
            </a:endParaRPr>
          </a:p>
        </p:txBody>
      </p:sp>
      <p:sp>
        <p:nvSpPr>
          <p:cNvPr id="7" name="TextBox 6"/>
          <p:cNvSpPr txBox="1"/>
          <p:nvPr/>
        </p:nvSpPr>
        <p:spPr>
          <a:xfrm>
            <a:off x="4139952" y="5085184"/>
            <a:ext cx="1152128" cy="369332"/>
          </a:xfrm>
          <a:prstGeom prst="rect">
            <a:avLst/>
          </a:prstGeom>
          <a:solidFill>
            <a:schemeClr val="bg1"/>
          </a:solidFill>
          <a:ln>
            <a:solidFill>
              <a:srgbClr val="FF0000"/>
            </a:solidFill>
          </a:ln>
        </p:spPr>
        <p:txBody>
          <a:bodyPr wrap="square" rtlCol="0">
            <a:spAutoFit/>
          </a:bodyPr>
          <a:lstStyle/>
          <a:p>
            <a:pPr algn="ctr"/>
            <a:r>
              <a:rPr lang="en-GB" b="1" dirty="0" smtClean="0">
                <a:solidFill>
                  <a:srgbClr val="FF0000"/>
                </a:solidFill>
                <a:latin typeface="Calibri" panose="020F0502020204030204" pitchFamily="34" charset="0"/>
              </a:rPr>
              <a:t>Kent</a:t>
            </a:r>
            <a:endParaRPr lang="en-GB" b="1" dirty="0">
              <a:solidFill>
                <a:srgbClr val="FF0000"/>
              </a:solidFill>
              <a:latin typeface="Calibri" panose="020F0502020204030204" pitchFamily="34" charset="0"/>
            </a:endParaRPr>
          </a:p>
        </p:txBody>
      </p:sp>
      <p:sp>
        <p:nvSpPr>
          <p:cNvPr id="8" name="TextBox 7"/>
          <p:cNvSpPr txBox="1"/>
          <p:nvPr/>
        </p:nvSpPr>
        <p:spPr>
          <a:xfrm>
            <a:off x="1043608" y="2564904"/>
            <a:ext cx="1152128" cy="369332"/>
          </a:xfrm>
          <a:prstGeom prst="rect">
            <a:avLst/>
          </a:prstGeom>
          <a:solidFill>
            <a:schemeClr val="bg1"/>
          </a:solidFill>
          <a:ln>
            <a:solidFill>
              <a:srgbClr val="FF0000"/>
            </a:solidFill>
          </a:ln>
        </p:spPr>
        <p:txBody>
          <a:bodyPr wrap="square" rtlCol="0">
            <a:spAutoFit/>
          </a:bodyPr>
          <a:lstStyle/>
          <a:p>
            <a:pPr algn="ctr"/>
            <a:r>
              <a:rPr lang="en-GB" b="1" dirty="0" smtClean="0">
                <a:solidFill>
                  <a:srgbClr val="FF0000"/>
                </a:solidFill>
                <a:latin typeface="Calibri" panose="020F0502020204030204" pitchFamily="34" charset="0"/>
              </a:rPr>
              <a:t>Liverpool</a:t>
            </a:r>
            <a:endParaRPr lang="en-GB" b="1" dirty="0">
              <a:solidFill>
                <a:srgbClr val="FF0000"/>
              </a:solidFill>
              <a:latin typeface="Calibri" panose="020F0502020204030204" pitchFamily="34" charset="0"/>
            </a:endParaRPr>
          </a:p>
        </p:txBody>
      </p:sp>
      <p:sp>
        <p:nvSpPr>
          <p:cNvPr id="10" name="TextBox 9"/>
          <p:cNvSpPr txBox="1"/>
          <p:nvPr/>
        </p:nvSpPr>
        <p:spPr>
          <a:xfrm>
            <a:off x="1475656" y="5147900"/>
            <a:ext cx="1152128" cy="369332"/>
          </a:xfrm>
          <a:prstGeom prst="rect">
            <a:avLst/>
          </a:prstGeom>
          <a:solidFill>
            <a:schemeClr val="bg1"/>
          </a:solidFill>
          <a:ln>
            <a:solidFill>
              <a:srgbClr val="FF0000"/>
            </a:solidFill>
          </a:ln>
        </p:spPr>
        <p:txBody>
          <a:bodyPr wrap="square" rtlCol="0">
            <a:spAutoFit/>
          </a:bodyPr>
          <a:lstStyle/>
          <a:p>
            <a:pPr algn="ctr"/>
            <a:r>
              <a:rPr lang="en-GB" b="1" dirty="0" smtClean="0">
                <a:solidFill>
                  <a:srgbClr val="FF0000"/>
                </a:solidFill>
                <a:latin typeface="Calibri" panose="020F0502020204030204" pitchFamily="34" charset="0"/>
              </a:rPr>
              <a:t>Somerset</a:t>
            </a:r>
            <a:endParaRPr lang="en-GB" b="1" dirty="0">
              <a:solidFill>
                <a:srgbClr val="FF0000"/>
              </a:solidFill>
              <a:latin typeface="Calibri" panose="020F0502020204030204" pitchFamily="34" charset="0"/>
            </a:endParaRPr>
          </a:p>
        </p:txBody>
      </p:sp>
      <p:sp>
        <p:nvSpPr>
          <p:cNvPr id="11" name="TextBox 10"/>
          <p:cNvSpPr txBox="1"/>
          <p:nvPr/>
        </p:nvSpPr>
        <p:spPr>
          <a:xfrm>
            <a:off x="1979712" y="2195572"/>
            <a:ext cx="1152128" cy="369332"/>
          </a:xfrm>
          <a:prstGeom prst="rect">
            <a:avLst/>
          </a:prstGeom>
          <a:solidFill>
            <a:schemeClr val="bg1"/>
          </a:solidFill>
          <a:ln>
            <a:solidFill>
              <a:srgbClr val="FF0000"/>
            </a:solidFill>
          </a:ln>
        </p:spPr>
        <p:txBody>
          <a:bodyPr wrap="square" rtlCol="0">
            <a:spAutoFit/>
          </a:bodyPr>
          <a:lstStyle/>
          <a:p>
            <a:pPr algn="ctr"/>
            <a:r>
              <a:rPr lang="en-GB" b="1" dirty="0" smtClean="0">
                <a:solidFill>
                  <a:srgbClr val="FF0000"/>
                </a:solidFill>
                <a:latin typeface="Calibri" panose="020F0502020204030204" pitchFamily="34" charset="0"/>
              </a:rPr>
              <a:t>Bradford</a:t>
            </a:r>
            <a:endParaRPr lang="en-GB" b="1" dirty="0">
              <a:solidFill>
                <a:srgbClr val="FF0000"/>
              </a:solidFill>
              <a:latin typeface="Calibri" panose="020F0502020204030204" pitchFamily="34" charset="0"/>
            </a:endParaRPr>
          </a:p>
        </p:txBody>
      </p:sp>
      <p:sp>
        <p:nvSpPr>
          <p:cNvPr id="12" name="TextBox 11"/>
          <p:cNvSpPr txBox="1"/>
          <p:nvPr/>
        </p:nvSpPr>
        <p:spPr>
          <a:xfrm>
            <a:off x="1907704" y="908720"/>
            <a:ext cx="1296144" cy="369332"/>
          </a:xfrm>
          <a:prstGeom prst="rect">
            <a:avLst/>
          </a:prstGeom>
          <a:solidFill>
            <a:schemeClr val="bg1"/>
          </a:solidFill>
          <a:ln>
            <a:solidFill>
              <a:srgbClr val="FF0000"/>
            </a:solidFill>
          </a:ln>
        </p:spPr>
        <p:txBody>
          <a:bodyPr wrap="square" rtlCol="0">
            <a:spAutoFit/>
          </a:bodyPr>
          <a:lstStyle/>
          <a:p>
            <a:pPr algn="ctr"/>
            <a:r>
              <a:rPr lang="en-GB" b="1" dirty="0" smtClean="0">
                <a:solidFill>
                  <a:srgbClr val="FF0000"/>
                </a:solidFill>
                <a:latin typeface="Calibri" panose="020F0502020204030204" pitchFamily="34" charset="0"/>
              </a:rPr>
              <a:t>Sunderland</a:t>
            </a:r>
            <a:endParaRPr lang="en-GB" b="1" dirty="0">
              <a:solidFill>
                <a:srgbClr val="FF0000"/>
              </a:solidFill>
              <a:latin typeface="Calibri" panose="020F0502020204030204" pitchFamily="34" charset="0"/>
            </a:endParaRPr>
          </a:p>
        </p:txBody>
      </p:sp>
      <p:sp>
        <p:nvSpPr>
          <p:cNvPr id="13" name="TextBox 12"/>
          <p:cNvSpPr txBox="1"/>
          <p:nvPr/>
        </p:nvSpPr>
        <p:spPr>
          <a:xfrm>
            <a:off x="1819924" y="2996952"/>
            <a:ext cx="1152128" cy="369332"/>
          </a:xfrm>
          <a:prstGeom prst="rect">
            <a:avLst/>
          </a:prstGeom>
          <a:solidFill>
            <a:schemeClr val="bg1"/>
          </a:solidFill>
          <a:ln>
            <a:solidFill>
              <a:srgbClr val="FF0000"/>
            </a:solidFill>
          </a:ln>
        </p:spPr>
        <p:txBody>
          <a:bodyPr wrap="square" rtlCol="0">
            <a:spAutoFit/>
          </a:bodyPr>
          <a:lstStyle/>
          <a:p>
            <a:pPr algn="ctr"/>
            <a:r>
              <a:rPr lang="en-GB" b="1" dirty="0" smtClean="0">
                <a:solidFill>
                  <a:srgbClr val="FF0000"/>
                </a:solidFill>
                <a:latin typeface="Calibri" panose="020F0502020204030204" pitchFamily="34" charset="0"/>
              </a:rPr>
              <a:t>Cheshire</a:t>
            </a:r>
            <a:endParaRPr lang="en-GB" b="1" dirty="0">
              <a:solidFill>
                <a:srgbClr val="FF0000"/>
              </a:solidFill>
              <a:latin typeface="Calibri" panose="020F0502020204030204" pitchFamily="34" charset="0"/>
            </a:endParaRPr>
          </a:p>
        </p:txBody>
      </p:sp>
      <p:pic>
        <p:nvPicPr>
          <p:cNvPr id="3075" name="Picture 3" descr="F:\HSCP-copy files\Dementia4Schools\Pinterest\AngelaRippon_HseofMemories_Mar2014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0000" y="0"/>
            <a:ext cx="5904000" cy="3934208"/>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3076" name="Picture 4" descr="F:\HSCP-copy files\Dementia4Schools\Pinterest\FionaAtWellesleySchoo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40000" y="0"/>
            <a:ext cx="5904000" cy="38007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240000" y="0"/>
            <a:ext cx="5904000" cy="4562019"/>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descr="F:\HSCP-copy files\Dementia4Schools\Pinterest\Dixons_1.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40000" y="0"/>
            <a:ext cx="5904000" cy="394912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3079" name="Picture 7" descr="F:\HSCP-copy files\Dementia4Schools\Pinterest\Dementia Diaries.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442595" y="0"/>
            <a:ext cx="3701405" cy="526238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3081" name="Picture 9" descr="M:\Intergenerational Project\Pioneer Group\Plymouth\SDCC Celebration event - photo 2.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703529" y="0"/>
            <a:ext cx="5440471" cy="487385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72025" y="0"/>
            <a:ext cx="4371975"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325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animEffect transition="in" filter="fade">
                                      <p:cBhvr>
                                        <p:cTn id="9" dur="1000"/>
                                        <p:tgtEl>
                                          <p:spTgt spid="2052"/>
                                        </p:tgtEl>
                                      </p:cBhvr>
                                    </p:animEffect>
                                    <p:anim calcmode="lin" valueType="num">
                                      <p:cBhvr>
                                        <p:cTn id="10" dur="1000" fill="hold"/>
                                        <p:tgtEl>
                                          <p:spTgt spid="2052"/>
                                        </p:tgtEl>
                                        <p:attrNameLst>
                                          <p:attrName>ppt_x</p:attrName>
                                        </p:attrNameLst>
                                      </p:cBhvr>
                                      <p:tavLst>
                                        <p:tav tm="0">
                                          <p:val>
                                            <p:strVal val="#ppt_x"/>
                                          </p:val>
                                        </p:tav>
                                        <p:tav tm="100000">
                                          <p:val>
                                            <p:strVal val="#ppt_x"/>
                                          </p:val>
                                        </p:tav>
                                      </p:tavLst>
                                    </p:anim>
                                    <p:anim calcmode="lin" valueType="num">
                                      <p:cBhvr>
                                        <p:cTn id="1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xit" presetSubtype="0" fill="hold" nodeType="clickEffect">
                                  <p:stCondLst>
                                    <p:cond delay="0"/>
                                  </p:stCondLst>
                                  <p:childTnLst>
                                    <p:animEffect transition="out" filter="fade">
                                      <p:cBhvr>
                                        <p:cTn id="15" dur="1000"/>
                                        <p:tgtEl>
                                          <p:spTgt spid="2052"/>
                                        </p:tgtEl>
                                      </p:cBhvr>
                                    </p:animEffect>
                                    <p:anim calcmode="lin" valueType="num">
                                      <p:cBhvr>
                                        <p:cTn id="16" dur="1000"/>
                                        <p:tgtEl>
                                          <p:spTgt spid="2052"/>
                                        </p:tgtEl>
                                        <p:attrNameLst>
                                          <p:attrName>ppt_x</p:attrName>
                                        </p:attrNameLst>
                                      </p:cBhvr>
                                      <p:tavLst>
                                        <p:tav tm="0">
                                          <p:val>
                                            <p:strVal val="ppt_x"/>
                                          </p:val>
                                        </p:tav>
                                        <p:tav tm="100000">
                                          <p:val>
                                            <p:strVal val="ppt_x"/>
                                          </p:val>
                                        </p:tav>
                                      </p:tavLst>
                                    </p:anim>
                                    <p:anim calcmode="lin" valueType="num">
                                      <p:cBhvr>
                                        <p:cTn id="17" dur="1000"/>
                                        <p:tgtEl>
                                          <p:spTgt spid="2052"/>
                                        </p:tgtEl>
                                        <p:attrNameLst>
                                          <p:attrName>ppt_y</p:attrName>
                                        </p:attrNameLst>
                                      </p:cBhvr>
                                      <p:tavLst>
                                        <p:tav tm="0">
                                          <p:val>
                                            <p:strVal val="ppt_y"/>
                                          </p:val>
                                        </p:tav>
                                        <p:tav tm="100000">
                                          <p:val>
                                            <p:strVal val="ppt_y-.1"/>
                                          </p:val>
                                        </p:tav>
                                      </p:tavLst>
                                    </p:anim>
                                    <p:set>
                                      <p:cBhvr>
                                        <p:cTn id="18" dur="1" fill="hold">
                                          <p:stCondLst>
                                            <p:cond delay="999"/>
                                          </p:stCondLst>
                                        </p:cTn>
                                        <p:tgtEl>
                                          <p:spTgt spid="2052"/>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47" presetClass="entr" presetSubtype="0" fill="hold" nodeType="withEffect">
                                  <p:stCondLst>
                                    <p:cond delay="0"/>
                                  </p:stCondLst>
                                  <p:childTnLst>
                                    <p:set>
                                      <p:cBhvr>
                                        <p:cTn id="25" dur="1" fill="hold">
                                          <p:stCondLst>
                                            <p:cond delay="0"/>
                                          </p:stCondLst>
                                        </p:cTn>
                                        <p:tgtEl>
                                          <p:spTgt spid="3081"/>
                                        </p:tgtEl>
                                        <p:attrNameLst>
                                          <p:attrName>style.visibility</p:attrName>
                                        </p:attrNameLst>
                                      </p:cBhvr>
                                      <p:to>
                                        <p:strVal val="visible"/>
                                      </p:to>
                                    </p:set>
                                    <p:animEffect transition="in" filter="fade">
                                      <p:cBhvr>
                                        <p:cTn id="26" dur="1000"/>
                                        <p:tgtEl>
                                          <p:spTgt spid="3081"/>
                                        </p:tgtEl>
                                      </p:cBhvr>
                                    </p:animEffect>
                                    <p:anim calcmode="lin" valueType="num">
                                      <p:cBhvr>
                                        <p:cTn id="27" dur="1000" fill="hold"/>
                                        <p:tgtEl>
                                          <p:spTgt spid="3081"/>
                                        </p:tgtEl>
                                        <p:attrNameLst>
                                          <p:attrName>ppt_x</p:attrName>
                                        </p:attrNameLst>
                                      </p:cBhvr>
                                      <p:tavLst>
                                        <p:tav tm="0">
                                          <p:val>
                                            <p:strVal val="#ppt_x"/>
                                          </p:val>
                                        </p:tav>
                                        <p:tav tm="100000">
                                          <p:val>
                                            <p:strVal val="#ppt_x"/>
                                          </p:val>
                                        </p:tav>
                                      </p:tavLst>
                                    </p:anim>
                                    <p:anim calcmode="lin" valueType="num">
                                      <p:cBhvr>
                                        <p:cTn id="28" dur="1000" fill="hold"/>
                                        <p:tgtEl>
                                          <p:spTgt spid="308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1000"/>
                                        <p:tgtEl>
                                          <p:spTgt spid="3081"/>
                                        </p:tgtEl>
                                      </p:cBhvr>
                                    </p:animEffect>
                                    <p:anim calcmode="lin" valueType="num">
                                      <p:cBhvr>
                                        <p:cTn id="33" dur="1000"/>
                                        <p:tgtEl>
                                          <p:spTgt spid="3081"/>
                                        </p:tgtEl>
                                        <p:attrNameLst>
                                          <p:attrName>ppt_x</p:attrName>
                                        </p:attrNameLst>
                                      </p:cBhvr>
                                      <p:tavLst>
                                        <p:tav tm="0">
                                          <p:val>
                                            <p:strVal val="ppt_x"/>
                                          </p:val>
                                        </p:tav>
                                        <p:tav tm="100000">
                                          <p:val>
                                            <p:strVal val="ppt_x"/>
                                          </p:val>
                                        </p:tav>
                                      </p:tavLst>
                                    </p:anim>
                                    <p:anim calcmode="lin" valueType="num">
                                      <p:cBhvr>
                                        <p:cTn id="34" dur="1000"/>
                                        <p:tgtEl>
                                          <p:spTgt spid="3081"/>
                                        </p:tgtEl>
                                        <p:attrNameLst>
                                          <p:attrName>ppt_y</p:attrName>
                                        </p:attrNameLst>
                                      </p:cBhvr>
                                      <p:tavLst>
                                        <p:tav tm="0">
                                          <p:val>
                                            <p:strVal val="ppt_y"/>
                                          </p:val>
                                        </p:tav>
                                        <p:tav tm="100000">
                                          <p:val>
                                            <p:strVal val="ppt_y+.1"/>
                                          </p:val>
                                        </p:tav>
                                      </p:tavLst>
                                    </p:anim>
                                    <p:set>
                                      <p:cBhvr>
                                        <p:cTn id="35" dur="1" fill="hold">
                                          <p:stCondLst>
                                            <p:cond delay="999"/>
                                          </p:stCondLst>
                                        </p:cTn>
                                        <p:tgtEl>
                                          <p:spTgt spid="3081"/>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47" presetClass="entr" presetSubtype="0" fill="hold" nodeType="withEffect">
                                  <p:stCondLst>
                                    <p:cond delay="0"/>
                                  </p:stCondLst>
                                  <p:childTnLst>
                                    <p:set>
                                      <p:cBhvr>
                                        <p:cTn id="42" dur="1" fill="hold">
                                          <p:stCondLst>
                                            <p:cond delay="0"/>
                                          </p:stCondLst>
                                        </p:cTn>
                                        <p:tgtEl>
                                          <p:spTgt spid="3078"/>
                                        </p:tgtEl>
                                        <p:attrNameLst>
                                          <p:attrName>style.visibility</p:attrName>
                                        </p:attrNameLst>
                                      </p:cBhvr>
                                      <p:to>
                                        <p:strVal val="visible"/>
                                      </p:to>
                                    </p:set>
                                    <p:animEffect transition="in" filter="fade">
                                      <p:cBhvr>
                                        <p:cTn id="43" dur="1000"/>
                                        <p:tgtEl>
                                          <p:spTgt spid="3078"/>
                                        </p:tgtEl>
                                      </p:cBhvr>
                                    </p:animEffect>
                                    <p:anim calcmode="lin" valueType="num">
                                      <p:cBhvr>
                                        <p:cTn id="44" dur="1000" fill="hold"/>
                                        <p:tgtEl>
                                          <p:spTgt spid="3078"/>
                                        </p:tgtEl>
                                        <p:attrNameLst>
                                          <p:attrName>ppt_x</p:attrName>
                                        </p:attrNameLst>
                                      </p:cBhvr>
                                      <p:tavLst>
                                        <p:tav tm="0">
                                          <p:val>
                                            <p:strVal val="#ppt_x"/>
                                          </p:val>
                                        </p:tav>
                                        <p:tav tm="100000">
                                          <p:val>
                                            <p:strVal val="#ppt_x"/>
                                          </p:val>
                                        </p:tav>
                                      </p:tavLst>
                                    </p:anim>
                                    <p:anim calcmode="lin" valueType="num">
                                      <p:cBhvr>
                                        <p:cTn id="45"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xit" presetSubtype="0" fill="hold" nodeType="clickEffect">
                                  <p:stCondLst>
                                    <p:cond delay="0"/>
                                  </p:stCondLst>
                                  <p:childTnLst>
                                    <p:animEffect transition="out" filter="fade">
                                      <p:cBhvr>
                                        <p:cTn id="49" dur="1000"/>
                                        <p:tgtEl>
                                          <p:spTgt spid="3078"/>
                                        </p:tgtEl>
                                      </p:cBhvr>
                                    </p:animEffect>
                                    <p:anim calcmode="lin" valueType="num">
                                      <p:cBhvr>
                                        <p:cTn id="50" dur="1000"/>
                                        <p:tgtEl>
                                          <p:spTgt spid="3078"/>
                                        </p:tgtEl>
                                        <p:attrNameLst>
                                          <p:attrName>ppt_x</p:attrName>
                                        </p:attrNameLst>
                                      </p:cBhvr>
                                      <p:tavLst>
                                        <p:tav tm="0">
                                          <p:val>
                                            <p:strVal val="ppt_x"/>
                                          </p:val>
                                        </p:tav>
                                        <p:tav tm="100000">
                                          <p:val>
                                            <p:strVal val="ppt_x"/>
                                          </p:val>
                                        </p:tav>
                                      </p:tavLst>
                                    </p:anim>
                                    <p:anim calcmode="lin" valueType="num">
                                      <p:cBhvr>
                                        <p:cTn id="51" dur="1000"/>
                                        <p:tgtEl>
                                          <p:spTgt spid="3078"/>
                                        </p:tgtEl>
                                        <p:attrNameLst>
                                          <p:attrName>ppt_y</p:attrName>
                                        </p:attrNameLst>
                                      </p:cBhvr>
                                      <p:tavLst>
                                        <p:tav tm="0">
                                          <p:val>
                                            <p:strVal val="ppt_y"/>
                                          </p:val>
                                        </p:tav>
                                        <p:tav tm="100000">
                                          <p:val>
                                            <p:strVal val="ppt_y+.1"/>
                                          </p:val>
                                        </p:tav>
                                      </p:tavLst>
                                    </p:anim>
                                    <p:set>
                                      <p:cBhvr>
                                        <p:cTn id="52" dur="1" fill="hold">
                                          <p:stCondLst>
                                            <p:cond delay="999"/>
                                          </p:stCondLst>
                                        </p:cTn>
                                        <p:tgtEl>
                                          <p:spTgt spid="307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par>
                                <p:cTn id="58" presetID="47" presetClass="entr" presetSubtype="0" fill="hold" nodeType="withEffect">
                                  <p:stCondLst>
                                    <p:cond delay="0"/>
                                  </p:stCondLst>
                                  <p:childTnLst>
                                    <p:set>
                                      <p:cBhvr>
                                        <p:cTn id="59" dur="1" fill="hold">
                                          <p:stCondLst>
                                            <p:cond delay="0"/>
                                          </p:stCondLst>
                                        </p:cTn>
                                        <p:tgtEl>
                                          <p:spTgt spid="3076"/>
                                        </p:tgtEl>
                                        <p:attrNameLst>
                                          <p:attrName>style.visibility</p:attrName>
                                        </p:attrNameLst>
                                      </p:cBhvr>
                                      <p:to>
                                        <p:strVal val="visible"/>
                                      </p:to>
                                    </p:set>
                                    <p:animEffect transition="in" filter="fade">
                                      <p:cBhvr>
                                        <p:cTn id="60" dur="1000"/>
                                        <p:tgtEl>
                                          <p:spTgt spid="3076"/>
                                        </p:tgtEl>
                                      </p:cBhvr>
                                    </p:animEffect>
                                    <p:anim calcmode="lin" valueType="num">
                                      <p:cBhvr>
                                        <p:cTn id="61" dur="1000" fill="hold"/>
                                        <p:tgtEl>
                                          <p:spTgt spid="3076"/>
                                        </p:tgtEl>
                                        <p:attrNameLst>
                                          <p:attrName>ppt_x</p:attrName>
                                        </p:attrNameLst>
                                      </p:cBhvr>
                                      <p:tavLst>
                                        <p:tav tm="0">
                                          <p:val>
                                            <p:strVal val="#ppt_x"/>
                                          </p:val>
                                        </p:tav>
                                        <p:tav tm="100000">
                                          <p:val>
                                            <p:strVal val="#ppt_x"/>
                                          </p:val>
                                        </p:tav>
                                      </p:tavLst>
                                    </p:anim>
                                    <p:anim calcmode="lin" valueType="num">
                                      <p:cBhvr>
                                        <p:cTn id="62"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xit" presetSubtype="0" fill="hold" nodeType="clickEffect">
                                  <p:stCondLst>
                                    <p:cond delay="0"/>
                                  </p:stCondLst>
                                  <p:childTnLst>
                                    <p:animEffect transition="out" filter="fade">
                                      <p:cBhvr>
                                        <p:cTn id="66" dur="1000"/>
                                        <p:tgtEl>
                                          <p:spTgt spid="3076"/>
                                        </p:tgtEl>
                                      </p:cBhvr>
                                    </p:animEffect>
                                    <p:anim calcmode="lin" valueType="num">
                                      <p:cBhvr>
                                        <p:cTn id="67" dur="1000"/>
                                        <p:tgtEl>
                                          <p:spTgt spid="3076"/>
                                        </p:tgtEl>
                                        <p:attrNameLst>
                                          <p:attrName>ppt_x</p:attrName>
                                        </p:attrNameLst>
                                      </p:cBhvr>
                                      <p:tavLst>
                                        <p:tav tm="0">
                                          <p:val>
                                            <p:strVal val="ppt_x"/>
                                          </p:val>
                                        </p:tav>
                                        <p:tav tm="100000">
                                          <p:val>
                                            <p:strVal val="ppt_x"/>
                                          </p:val>
                                        </p:tav>
                                      </p:tavLst>
                                    </p:anim>
                                    <p:anim calcmode="lin" valueType="num">
                                      <p:cBhvr>
                                        <p:cTn id="68" dur="1000"/>
                                        <p:tgtEl>
                                          <p:spTgt spid="3076"/>
                                        </p:tgtEl>
                                        <p:attrNameLst>
                                          <p:attrName>ppt_y</p:attrName>
                                        </p:attrNameLst>
                                      </p:cBhvr>
                                      <p:tavLst>
                                        <p:tav tm="0">
                                          <p:val>
                                            <p:strVal val="ppt_y"/>
                                          </p:val>
                                        </p:tav>
                                        <p:tav tm="100000">
                                          <p:val>
                                            <p:strVal val="ppt_y+.1"/>
                                          </p:val>
                                        </p:tav>
                                      </p:tavLst>
                                    </p:anim>
                                    <p:set>
                                      <p:cBhvr>
                                        <p:cTn id="69" dur="1" fill="hold">
                                          <p:stCondLst>
                                            <p:cond delay="999"/>
                                          </p:stCondLst>
                                        </p:cTn>
                                        <p:tgtEl>
                                          <p:spTgt spid="3076"/>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par>
                                <p:cTn id="75" presetID="47" presetClass="entr" presetSubtype="0" fill="hold" nodeType="withEffect">
                                  <p:stCondLst>
                                    <p:cond delay="0"/>
                                  </p:stCondLst>
                                  <p:childTnLst>
                                    <p:set>
                                      <p:cBhvr>
                                        <p:cTn id="76" dur="1" fill="hold">
                                          <p:stCondLst>
                                            <p:cond delay="0"/>
                                          </p:stCondLst>
                                        </p:cTn>
                                        <p:tgtEl>
                                          <p:spTgt spid="3077"/>
                                        </p:tgtEl>
                                        <p:attrNameLst>
                                          <p:attrName>style.visibility</p:attrName>
                                        </p:attrNameLst>
                                      </p:cBhvr>
                                      <p:to>
                                        <p:strVal val="visible"/>
                                      </p:to>
                                    </p:set>
                                    <p:animEffect transition="in" filter="fade">
                                      <p:cBhvr>
                                        <p:cTn id="77" dur="1000"/>
                                        <p:tgtEl>
                                          <p:spTgt spid="3077"/>
                                        </p:tgtEl>
                                      </p:cBhvr>
                                    </p:animEffect>
                                    <p:anim calcmode="lin" valueType="num">
                                      <p:cBhvr>
                                        <p:cTn id="78" dur="1000" fill="hold"/>
                                        <p:tgtEl>
                                          <p:spTgt spid="3077"/>
                                        </p:tgtEl>
                                        <p:attrNameLst>
                                          <p:attrName>ppt_x</p:attrName>
                                        </p:attrNameLst>
                                      </p:cBhvr>
                                      <p:tavLst>
                                        <p:tav tm="0">
                                          <p:val>
                                            <p:strVal val="#ppt_x"/>
                                          </p:val>
                                        </p:tav>
                                        <p:tav tm="100000">
                                          <p:val>
                                            <p:strVal val="#ppt_x"/>
                                          </p:val>
                                        </p:tav>
                                      </p:tavLst>
                                    </p:anim>
                                    <p:anim calcmode="lin" valueType="num">
                                      <p:cBhvr>
                                        <p:cTn id="79"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xit" presetSubtype="0" fill="hold" nodeType="clickEffect">
                                  <p:stCondLst>
                                    <p:cond delay="0"/>
                                  </p:stCondLst>
                                  <p:childTnLst>
                                    <p:animEffect transition="out" filter="fade">
                                      <p:cBhvr>
                                        <p:cTn id="83" dur="1000"/>
                                        <p:tgtEl>
                                          <p:spTgt spid="3077"/>
                                        </p:tgtEl>
                                      </p:cBhvr>
                                    </p:animEffect>
                                    <p:anim calcmode="lin" valueType="num">
                                      <p:cBhvr>
                                        <p:cTn id="84" dur="1000"/>
                                        <p:tgtEl>
                                          <p:spTgt spid="3077"/>
                                        </p:tgtEl>
                                        <p:attrNameLst>
                                          <p:attrName>ppt_x</p:attrName>
                                        </p:attrNameLst>
                                      </p:cBhvr>
                                      <p:tavLst>
                                        <p:tav tm="0">
                                          <p:val>
                                            <p:strVal val="ppt_x"/>
                                          </p:val>
                                        </p:tav>
                                        <p:tav tm="100000">
                                          <p:val>
                                            <p:strVal val="ppt_x"/>
                                          </p:val>
                                        </p:tav>
                                      </p:tavLst>
                                    </p:anim>
                                    <p:anim calcmode="lin" valueType="num">
                                      <p:cBhvr>
                                        <p:cTn id="85" dur="1000"/>
                                        <p:tgtEl>
                                          <p:spTgt spid="3077"/>
                                        </p:tgtEl>
                                        <p:attrNameLst>
                                          <p:attrName>ppt_y</p:attrName>
                                        </p:attrNameLst>
                                      </p:cBhvr>
                                      <p:tavLst>
                                        <p:tav tm="0">
                                          <p:val>
                                            <p:strVal val="ppt_y"/>
                                          </p:val>
                                        </p:tav>
                                        <p:tav tm="100000">
                                          <p:val>
                                            <p:strVal val="ppt_y+.1"/>
                                          </p:val>
                                        </p:tav>
                                      </p:tavLst>
                                    </p:anim>
                                    <p:set>
                                      <p:cBhvr>
                                        <p:cTn id="86" dur="1" fill="hold">
                                          <p:stCondLst>
                                            <p:cond delay="999"/>
                                          </p:stCondLst>
                                        </p:cTn>
                                        <p:tgtEl>
                                          <p:spTgt spid="3077"/>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3"/>
                                        </p:tgtEl>
                                      </p:cBhvr>
                                    </p:animEffect>
                                    <p:set>
                                      <p:cBhvr>
                                        <p:cTn id="89" dur="1" fill="hold">
                                          <p:stCondLst>
                                            <p:cond delay="499"/>
                                          </p:stCondLst>
                                        </p:cTn>
                                        <p:tgtEl>
                                          <p:spTgt spid="13"/>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7"/>
                                        </p:tgtEl>
                                        <p:attrNameLst>
                                          <p:attrName>style.visibility</p:attrName>
                                        </p:attrNameLst>
                                      </p:cBhvr>
                                      <p:to>
                                        <p:strVal val="visible"/>
                                      </p:to>
                                    </p:set>
                                  </p:childTnLst>
                                </p:cTn>
                              </p:par>
                              <p:par>
                                <p:cTn id="92" presetID="47" presetClass="entr" presetSubtype="0" fill="hold" nodeType="withEffect">
                                  <p:stCondLst>
                                    <p:cond delay="0"/>
                                  </p:stCondLst>
                                  <p:childTnLst>
                                    <p:set>
                                      <p:cBhvr>
                                        <p:cTn id="93" dur="1" fill="hold">
                                          <p:stCondLst>
                                            <p:cond delay="0"/>
                                          </p:stCondLst>
                                        </p:cTn>
                                        <p:tgtEl>
                                          <p:spTgt spid="3079"/>
                                        </p:tgtEl>
                                        <p:attrNameLst>
                                          <p:attrName>style.visibility</p:attrName>
                                        </p:attrNameLst>
                                      </p:cBhvr>
                                      <p:to>
                                        <p:strVal val="visible"/>
                                      </p:to>
                                    </p:set>
                                    <p:animEffect transition="in" filter="fade">
                                      <p:cBhvr>
                                        <p:cTn id="94" dur="1000"/>
                                        <p:tgtEl>
                                          <p:spTgt spid="3079"/>
                                        </p:tgtEl>
                                      </p:cBhvr>
                                    </p:animEffect>
                                    <p:anim calcmode="lin" valueType="num">
                                      <p:cBhvr>
                                        <p:cTn id="95" dur="1000" fill="hold"/>
                                        <p:tgtEl>
                                          <p:spTgt spid="3079"/>
                                        </p:tgtEl>
                                        <p:attrNameLst>
                                          <p:attrName>ppt_x</p:attrName>
                                        </p:attrNameLst>
                                      </p:cBhvr>
                                      <p:tavLst>
                                        <p:tav tm="0">
                                          <p:val>
                                            <p:strVal val="#ppt_x"/>
                                          </p:val>
                                        </p:tav>
                                        <p:tav tm="100000">
                                          <p:val>
                                            <p:strVal val="#ppt_x"/>
                                          </p:val>
                                        </p:tav>
                                      </p:tavLst>
                                    </p:anim>
                                    <p:anim calcmode="lin" valueType="num">
                                      <p:cBhvr>
                                        <p:cTn id="96"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xit" presetSubtype="0" fill="hold" nodeType="clickEffect">
                                  <p:stCondLst>
                                    <p:cond delay="0"/>
                                  </p:stCondLst>
                                  <p:childTnLst>
                                    <p:animEffect transition="out" filter="fade">
                                      <p:cBhvr>
                                        <p:cTn id="100" dur="1000"/>
                                        <p:tgtEl>
                                          <p:spTgt spid="3079"/>
                                        </p:tgtEl>
                                      </p:cBhvr>
                                    </p:animEffect>
                                    <p:anim calcmode="lin" valueType="num">
                                      <p:cBhvr>
                                        <p:cTn id="101" dur="1000"/>
                                        <p:tgtEl>
                                          <p:spTgt spid="3079"/>
                                        </p:tgtEl>
                                        <p:attrNameLst>
                                          <p:attrName>ppt_x</p:attrName>
                                        </p:attrNameLst>
                                      </p:cBhvr>
                                      <p:tavLst>
                                        <p:tav tm="0">
                                          <p:val>
                                            <p:strVal val="ppt_x"/>
                                          </p:val>
                                        </p:tav>
                                        <p:tav tm="100000">
                                          <p:val>
                                            <p:strVal val="ppt_x"/>
                                          </p:val>
                                        </p:tav>
                                      </p:tavLst>
                                    </p:anim>
                                    <p:anim calcmode="lin" valueType="num">
                                      <p:cBhvr>
                                        <p:cTn id="102" dur="1000"/>
                                        <p:tgtEl>
                                          <p:spTgt spid="3079"/>
                                        </p:tgtEl>
                                        <p:attrNameLst>
                                          <p:attrName>ppt_y</p:attrName>
                                        </p:attrNameLst>
                                      </p:cBhvr>
                                      <p:tavLst>
                                        <p:tav tm="0">
                                          <p:val>
                                            <p:strVal val="ppt_y"/>
                                          </p:val>
                                        </p:tav>
                                        <p:tav tm="100000">
                                          <p:val>
                                            <p:strVal val="ppt_y+.1"/>
                                          </p:val>
                                        </p:tav>
                                      </p:tavLst>
                                    </p:anim>
                                    <p:set>
                                      <p:cBhvr>
                                        <p:cTn id="103" dur="1" fill="hold">
                                          <p:stCondLst>
                                            <p:cond delay="999"/>
                                          </p:stCondLst>
                                        </p:cTn>
                                        <p:tgtEl>
                                          <p:spTgt spid="3079"/>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7"/>
                                        </p:tgtEl>
                                      </p:cBhvr>
                                    </p:animEffect>
                                    <p:set>
                                      <p:cBhvr>
                                        <p:cTn id="106" dur="1" fill="hold">
                                          <p:stCondLst>
                                            <p:cond delay="499"/>
                                          </p:stCondLst>
                                        </p:cTn>
                                        <p:tgtEl>
                                          <p:spTgt spid="7"/>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8"/>
                                        </p:tgtEl>
                                        <p:attrNameLst>
                                          <p:attrName>style.visibility</p:attrName>
                                        </p:attrNameLst>
                                      </p:cBhvr>
                                      <p:to>
                                        <p:strVal val="visible"/>
                                      </p:to>
                                    </p:set>
                                  </p:childTnLst>
                                </p:cTn>
                              </p:par>
                              <p:par>
                                <p:cTn id="109" presetID="47" presetClass="entr" presetSubtype="0" fill="hold" nodeType="withEffect">
                                  <p:stCondLst>
                                    <p:cond delay="0"/>
                                  </p:stCondLst>
                                  <p:childTnLst>
                                    <p:set>
                                      <p:cBhvr>
                                        <p:cTn id="110" dur="1" fill="hold">
                                          <p:stCondLst>
                                            <p:cond delay="0"/>
                                          </p:stCondLst>
                                        </p:cTn>
                                        <p:tgtEl>
                                          <p:spTgt spid="3075"/>
                                        </p:tgtEl>
                                        <p:attrNameLst>
                                          <p:attrName>style.visibility</p:attrName>
                                        </p:attrNameLst>
                                      </p:cBhvr>
                                      <p:to>
                                        <p:strVal val="visible"/>
                                      </p:to>
                                    </p:set>
                                    <p:animEffect transition="in" filter="fade">
                                      <p:cBhvr>
                                        <p:cTn id="111" dur="1000"/>
                                        <p:tgtEl>
                                          <p:spTgt spid="3075"/>
                                        </p:tgtEl>
                                      </p:cBhvr>
                                    </p:animEffect>
                                    <p:anim calcmode="lin" valueType="num">
                                      <p:cBhvr>
                                        <p:cTn id="112" dur="1000" fill="hold"/>
                                        <p:tgtEl>
                                          <p:spTgt spid="3075"/>
                                        </p:tgtEl>
                                        <p:attrNameLst>
                                          <p:attrName>ppt_x</p:attrName>
                                        </p:attrNameLst>
                                      </p:cBhvr>
                                      <p:tavLst>
                                        <p:tav tm="0">
                                          <p:val>
                                            <p:strVal val="#ppt_x"/>
                                          </p:val>
                                        </p:tav>
                                        <p:tav tm="100000">
                                          <p:val>
                                            <p:strVal val="#ppt_x"/>
                                          </p:val>
                                        </p:tav>
                                      </p:tavLst>
                                    </p:anim>
                                    <p:anim calcmode="lin" valueType="num">
                                      <p:cBhvr>
                                        <p:cTn id="113"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477862"/>
            <a:ext cx="8496944" cy="1150938"/>
          </a:xfrm>
        </p:spPr>
        <p:txBody>
          <a:bodyPr>
            <a:normAutofit/>
          </a:bodyPr>
          <a:lstStyle/>
          <a:p>
            <a:pPr algn="ctr"/>
            <a:r>
              <a:rPr lang="en-GB" sz="4400" dirty="0">
                <a:solidFill>
                  <a:srgbClr val="FFFF00"/>
                </a:solidFill>
              </a:rPr>
              <a:t>I</a:t>
            </a:r>
            <a:r>
              <a:rPr lang="en-GB" sz="4400" dirty="0" smtClean="0">
                <a:solidFill>
                  <a:srgbClr val="FFFF00"/>
                </a:solidFill>
              </a:rPr>
              <a:t>n their words</a:t>
            </a:r>
            <a:endParaRPr lang="en-GB" sz="4400" dirty="0">
              <a:solidFill>
                <a:srgbClr val="FFFF00"/>
              </a:solidFill>
            </a:endParaRPr>
          </a:p>
        </p:txBody>
      </p:sp>
      <p:sp>
        <p:nvSpPr>
          <p:cNvPr id="3" name="Content Placeholder 2"/>
          <p:cNvSpPr>
            <a:spLocks noGrp="1"/>
          </p:cNvSpPr>
          <p:nvPr>
            <p:ph sz="quarter" idx="12"/>
          </p:nvPr>
        </p:nvSpPr>
        <p:spPr>
          <a:xfrm>
            <a:off x="2267744" y="1484784"/>
            <a:ext cx="5904656" cy="4536504"/>
          </a:xfrm>
        </p:spPr>
        <p:txBody>
          <a:bodyPr anchor="ctr">
            <a:normAutofit lnSpcReduction="10000"/>
          </a:bodyPr>
          <a:lstStyle/>
          <a:p>
            <a:r>
              <a:rPr lang="en-US" sz="2800" dirty="0" smtClean="0">
                <a:solidFill>
                  <a:schemeClr val="bg1"/>
                </a:solidFill>
              </a:rPr>
              <a:t>“This </a:t>
            </a:r>
            <a:r>
              <a:rPr lang="en-US" sz="2800" dirty="0">
                <a:solidFill>
                  <a:schemeClr val="bg1"/>
                </a:solidFill>
              </a:rPr>
              <a:t>is such a great opportunity. I think every child should be given the chance to do this</a:t>
            </a:r>
            <a:r>
              <a:rPr lang="en-US" sz="2800" dirty="0" smtClean="0">
                <a:solidFill>
                  <a:schemeClr val="bg1"/>
                </a:solidFill>
              </a:rPr>
              <a:t>.”</a:t>
            </a:r>
          </a:p>
          <a:p>
            <a:endParaRPr lang="en-US" sz="2800" dirty="0">
              <a:solidFill>
                <a:schemeClr val="bg1"/>
              </a:solidFill>
            </a:endParaRPr>
          </a:p>
          <a:p>
            <a:r>
              <a:rPr lang="en-US" sz="2800" dirty="0" smtClean="0">
                <a:solidFill>
                  <a:schemeClr val="bg1"/>
                </a:solidFill>
              </a:rPr>
              <a:t>“It’s </a:t>
            </a:r>
            <a:r>
              <a:rPr lang="en-US" sz="2800" dirty="0">
                <a:solidFill>
                  <a:schemeClr val="bg1"/>
                </a:solidFill>
              </a:rPr>
              <a:t>so important for us to know this sort of thing; they definitely should be learning it in all schools</a:t>
            </a:r>
            <a:r>
              <a:rPr lang="en-US" sz="2800" dirty="0" smtClean="0">
                <a:solidFill>
                  <a:schemeClr val="bg1"/>
                </a:solidFill>
              </a:rPr>
              <a:t>.” </a:t>
            </a:r>
          </a:p>
          <a:p>
            <a:endParaRPr lang="en-US" sz="2800" dirty="0" smtClean="0">
              <a:solidFill>
                <a:schemeClr val="bg1"/>
              </a:solidFill>
            </a:endParaRPr>
          </a:p>
          <a:p>
            <a:pPr algn="r"/>
            <a:r>
              <a:rPr lang="en-US" sz="2400" i="1" dirty="0" smtClean="0">
                <a:solidFill>
                  <a:schemeClr val="bg1"/>
                </a:solidFill>
              </a:rPr>
              <a:t>Isobel &amp; Coral, pupils</a:t>
            </a:r>
          </a:p>
          <a:p>
            <a:pPr algn="r"/>
            <a:r>
              <a:rPr lang="en-US" sz="2400" i="1" dirty="0" err="1" smtClean="0">
                <a:solidFill>
                  <a:schemeClr val="bg1"/>
                </a:solidFill>
              </a:rPr>
              <a:t>Swanshurst</a:t>
            </a:r>
            <a:r>
              <a:rPr lang="en-US" sz="2400" i="1" dirty="0" smtClean="0">
                <a:solidFill>
                  <a:schemeClr val="bg1"/>
                </a:solidFill>
              </a:rPr>
              <a:t> School, Birmingham</a:t>
            </a:r>
            <a:endParaRPr lang="en-US" sz="2400" i="1" dirty="0">
              <a:solidFill>
                <a:schemeClr val="bg1"/>
              </a:solidFill>
            </a:endParaRPr>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71599" y="3280188"/>
            <a:ext cx="1106257" cy="1660980"/>
          </a:xfrm>
          <a:prstGeom prst="rect">
            <a:avLst/>
          </a:prstGeom>
          <a:solidFill>
            <a:srgbClr val="FFFFFF">
              <a:shade val="85000"/>
            </a:srgbClr>
          </a:solidFill>
          <a:ln w="19050">
            <a:solidFill>
              <a:schemeClr val="tx2"/>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71600" y="1628800"/>
            <a:ext cx="1106257" cy="1512168"/>
          </a:xfrm>
          <a:prstGeom prst="rect">
            <a:avLst/>
          </a:prstGeom>
          <a:solidFill>
            <a:srgbClr val="FFFFFF">
              <a:shade val="85000"/>
            </a:srgbClr>
          </a:solidFill>
          <a:ln w="19050">
            <a:solidFill>
              <a:schemeClr val="tx2"/>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29491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FF00"/>
                </a:solidFill>
              </a:rPr>
              <a:t>And finally...</a:t>
            </a:r>
            <a:endParaRPr lang="en-US" b="1" dirty="0">
              <a:solidFill>
                <a:srgbClr val="FFFF00"/>
              </a:solidFill>
            </a:endParaRPr>
          </a:p>
        </p:txBody>
      </p:sp>
      <p:sp>
        <p:nvSpPr>
          <p:cNvPr id="3" name="Content Placeholder 2"/>
          <p:cNvSpPr>
            <a:spLocks noGrp="1"/>
          </p:cNvSpPr>
          <p:nvPr>
            <p:ph idx="1"/>
          </p:nvPr>
        </p:nvSpPr>
        <p:spPr>
          <a:xfrm>
            <a:off x="251520" y="1628800"/>
            <a:ext cx="8229600" cy="4277072"/>
          </a:xfrm>
        </p:spPr>
        <p:txBody>
          <a:bodyPr>
            <a:normAutofit/>
          </a:bodyPr>
          <a:lstStyle/>
          <a:p>
            <a:pPr algn="ctr">
              <a:buNone/>
            </a:pPr>
            <a:r>
              <a:rPr lang="en-GB" i="1" dirty="0" smtClean="0">
                <a:solidFill>
                  <a:schemeClr val="bg1"/>
                </a:solidFill>
              </a:rPr>
              <a:t>“People with dementia are just like other people they just need a little bit of help”</a:t>
            </a:r>
          </a:p>
          <a:p>
            <a:pPr algn="ctr">
              <a:buNone/>
            </a:pPr>
            <a:endParaRPr lang="en-GB" i="1" dirty="0" smtClean="0">
              <a:solidFill>
                <a:schemeClr val="bg1"/>
              </a:solidFill>
            </a:endParaRPr>
          </a:p>
          <a:p>
            <a:pPr algn="ctr">
              <a:buNone/>
            </a:pPr>
            <a:r>
              <a:rPr lang="en-GB" i="1" dirty="0" smtClean="0">
                <a:solidFill>
                  <a:schemeClr val="bg1"/>
                </a:solidFill>
              </a:rPr>
              <a:t>“I’m glad I now know about dementia so now I’m ready if any of my family get it”</a:t>
            </a:r>
          </a:p>
          <a:p>
            <a:pPr algn="ctr">
              <a:buNone/>
            </a:pPr>
            <a:endParaRPr lang="en-GB" i="1" dirty="0" smtClean="0">
              <a:solidFill>
                <a:schemeClr val="bg1"/>
              </a:solidFill>
            </a:endParaRPr>
          </a:p>
          <a:p>
            <a:pPr lvl="1">
              <a:buNone/>
            </a:pPr>
            <a:endParaRPr lang="en-US" dirty="0">
              <a:solidFill>
                <a:schemeClr val="bg1"/>
              </a:solidFill>
            </a:endParaRPr>
          </a:p>
        </p:txBody>
      </p:sp>
      <p:sp>
        <p:nvSpPr>
          <p:cNvPr id="4" name="Footer Placeholder 4"/>
          <p:cNvSpPr txBox="1">
            <a:spLocks/>
          </p:cNvSpPr>
          <p:nvPr/>
        </p:nvSpPr>
        <p:spPr>
          <a:xfrm>
            <a:off x="2987824" y="6309320"/>
            <a:ext cx="3183632" cy="365125"/>
          </a:xfrm>
          <a:prstGeom prst="rect">
            <a:avLst/>
          </a:prstGeom>
        </p:spPr>
        <p:txBody>
          <a:bodyPr vert="horz" lIns="91440" tIns="45720" rIns="91440" bIns="45720" rtlCol="0" anchor="ctr"/>
          <a:lstStyle>
            <a:lvl1pPr algn="ctr">
              <a:defRPr>
                <a:solidFill>
                  <a:schemeClr val="bg1"/>
                </a:solidFill>
              </a:defRPr>
            </a:lvl1pPr>
          </a:lstStyle>
          <a:p>
            <a:pPr>
              <a:defRPr/>
            </a:pPr>
            <a:r>
              <a:rPr lang="en-GB" sz="1200" dirty="0" smtClean="0">
                <a:solidFill>
                  <a:prstClr val="white"/>
                </a:solidFill>
              </a:rPr>
              <a:t>© The Association for Dementia Studies  </a:t>
            </a:r>
          </a:p>
        </p:txBody>
      </p:sp>
      <p:pic>
        <p:nvPicPr>
          <p:cNvPr id="10" name="Picture 9" descr="Coventry and Warwickshire Partnership NHS TrustCOL"/>
          <p:cNvPicPr/>
          <p:nvPr/>
        </p:nvPicPr>
        <p:blipFill>
          <a:blip r:embed="rId2" cstate="print"/>
          <a:srcRect/>
          <a:stretch>
            <a:fillRect/>
          </a:stretch>
        </p:blipFill>
        <p:spPr bwMode="auto">
          <a:xfrm>
            <a:off x="6588224" y="6480720"/>
            <a:ext cx="2396430" cy="260648"/>
          </a:xfrm>
          <a:prstGeom prst="rect">
            <a:avLst/>
          </a:prstGeom>
          <a:noFill/>
          <a:ln w="9525">
            <a:noFill/>
            <a:miter lim="800000"/>
            <a:headEnd/>
            <a:tailEnd/>
          </a:ln>
        </p:spPr>
      </p:pic>
      <p:pic>
        <p:nvPicPr>
          <p:cNvPr id="11" name="Picture 10" descr="nwmncola"/>
          <p:cNvPicPr/>
          <p:nvPr/>
        </p:nvPicPr>
        <p:blipFill>
          <a:blip r:embed="rId3" cstate="print"/>
          <a:srcRect/>
          <a:stretch>
            <a:fillRect/>
          </a:stretch>
        </p:blipFill>
        <p:spPr bwMode="auto">
          <a:xfrm>
            <a:off x="179512" y="6453336"/>
            <a:ext cx="1008112" cy="288032"/>
          </a:xfrm>
          <a:prstGeom prst="rect">
            <a:avLst/>
          </a:prstGeom>
          <a:noFill/>
          <a:ln w="9525">
            <a:noFill/>
            <a:miter lim="800000"/>
            <a:headEnd/>
            <a:tailEnd/>
          </a:ln>
        </p:spPr>
      </p:pic>
    </p:spTree>
    <p:extLst>
      <p:ext uri="{BB962C8B-B14F-4D97-AF65-F5344CB8AC3E}">
        <p14:creationId xmlns:p14="http://schemas.microsoft.com/office/powerpoint/2010/main" val="1760047088"/>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467544" y="176031"/>
            <a:ext cx="8207611" cy="5444567"/>
          </a:xfrm>
          <a:prstGeom prst="rect">
            <a:avLst/>
          </a:prstGeom>
          <a:solidFill>
            <a:srgbClr val="48D84B"/>
          </a:solidFill>
          <a:ln w="9525">
            <a:noFill/>
            <a:miter lim="800000"/>
            <a:headEnd/>
            <a:tailEnd/>
          </a:ln>
          <a:effectLst>
            <a:softEdge rad="63500"/>
          </a:effectLst>
        </p:spPr>
        <p:txBody>
          <a:bodyPr wrap="square">
            <a:spAutoFit/>
          </a:bodyPr>
          <a:lstStyle/>
          <a:p>
            <a:pPr algn="ctr" eaLnBrk="0" hangingPunct="0"/>
            <a:r>
              <a:rPr lang="en-GB" sz="3600" dirty="0">
                <a:solidFill>
                  <a:srgbClr val="FFFFCC"/>
                </a:solidFill>
                <a:latin typeface="ArtBrush"/>
              </a:rPr>
              <a:t>Thank you for listening!</a:t>
            </a:r>
          </a:p>
          <a:p>
            <a:pPr eaLnBrk="0" hangingPunct="0"/>
            <a:endParaRPr lang="en-GB" sz="1400" dirty="0" smtClean="0">
              <a:latin typeface="Calibri" pitchFamily="34" charset="0"/>
            </a:endParaRPr>
          </a:p>
          <a:p>
            <a:pPr eaLnBrk="0" hangingPunct="0"/>
            <a:r>
              <a:rPr lang="en-GB" sz="2800" dirty="0" smtClean="0">
                <a:latin typeface="Calibri" pitchFamily="34" charset="0"/>
              </a:rPr>
              <a:t>Teresa Atkinson &amp; Jennifer Bray</a:t>
            </a:r>
            <a:endParaRPr lang="en-GB" sz="2800" dirty="0">
              <a:latin typeface="Calibri" pitchFamily="34" charset="0"/>
            </a:endParaRPr>
          </a:p>
          <a:p>
            <a:pPr eaLnBrk="0" hangingPunct="0"/>
            <a:r>
              <a:rPr lang="en-GB" sz="2800" dirty="0" smtClean="0">
                <a:latin typeface="Calibri" pitchFamily="34" charset="0"/>
              </a:rPr>
              <a:t>Association </a:t>
            </a:r>
            <a:r>
              <a:rPr lang="en-GB" sz="2800" dirty="0">
                <a:latin typeface="Calibri" pitchFamily="34" charset="0"/>
              </a:rPr>
              <a:t>for Dementia Studies</a:t>
            </a:r>
          </a:p>
          <a:p>
            <a:pPr eaLnBrk="0" hangingPunct="0"/>
            <a:r>
              <a:rPr lang="en-GB" sz="2800" dirty="0" smtClean="0">
                <a:latin typeface="Calibri" pitchFamily="34" charset="0"/>
              </a:rPr>
              <a:t>University of Worcester </a:t>
            </a:r>
          </a:p>
          <a:p>
            <a:pPr eaLnBrk="0" hangingPunct="0"/>
            <a:r>
              <a:rPr lang="en-GB" sz="2800" dirty="0" smtClean="0">
                <a:latin typeface="Calibri" pitchFamily="34" charset="0"/>
                <a:hlinkClick r:id="rId3"/>
              </a:rPr>
              <a:t>t.atkinson@worc.ac.uk</a:t>
            </a:r>
            <a:r>
              <a:rPr lang="en-GB" sz="2800" dirty="0" smtClean="0">
                <a:latin typeface="Calibri" pitchFamily="34" charset="0"/>
              </a:rPr>
              <a:t>  </a:t>
            </a:r>
            <a:r>
              <a:rPr lang="en-GB" sz="2800" dirty="0" smtClean="0">
                <a:latin typeface="Calibri" pitchFamily="34" charset="0"/>
                <a:hlinkClick r:id="rId4"/>
              </a:rPr>
              <a:t>j.bray@worc.ac.uk</a:t>
            </a:r>
            <a:r>
              <a:rPr lang="en-GB" sz="2800" dirty="0" smtClean="0">
                <a:latin typeface="Calibri" pitchFamily="34" charset="0"/>
              </a:rPr>
              <a:t> </a:t>
            </a:r>
          </a:p>
          <a:p>
            <a:pPr eaLnBrk="0" hangingPunct="0"/>
            <a:endParaRPr lang="en-GB" sz="1400" dirty="0" smtClean="0">
              <a:solidFill>
                <a:srgbClr val="66FFFF"/>
              </a:solidFill>
              <a:latin typeface="Calibri" pitchFamily="34" charset="0"/>
              <a:hlinkClick r:id="rId5"/>
            </a:endParaRPr>
          </a:p>
          <a:p>
            <a:pPr eaLnBrk="0" hangingPunct="0"/>
            <a:r>
              <a:rPr lang="en-GB" sz="2400" dirty="0" smtClean="0">
                <a:solidFill>
                  <a:srgbClr val="66FFFF"/>
                </a:solidFill>
                <a:latin typeface="Calibri" pitchFamily="34" charset="0"/>
                <a:hlinkClick r:id="rId5"/>
              </a:rPr>
              <a:t>http://www.worc.ac.uk/discover/association-for-dementia-studies.html</a:t>
            </a:r>
            <a:r>
              <a:rPr lang="en-GB" sz="2400" dirty="0" smtClean="0">
                <a:solidFill>
                  <a:srgbClr val="66FFFF"/>
                </a:solidFill>
                <a:latin typeface="Calibri" pitchFamily="34" charset="0"/>
              </a:rPr>
              <a:t> </a:t>
            </a:r>
          </a:p>
          <a:p>
            <a:pPr eaLnBrk="0" hangingPunct="0"/>
            <a:endParaRPr lang="en-GB" sz="2400" dirty="0" smtClean="0">
              <a:solidFill>
                <a:srgbClr val="66FFFF"/>
              </a:solidFill>
              <a:latin typeface="Calibri" pitchFamily="34" charset="0"/>
            </a:endParaRPr>
          </a:p>
          <a:p>
            <a:pPr marL="0" lvl="1" eaLnBrk="0" hangingPunct="0"/>
            <a:r>
              <a:rPr lang="en-GB" altLang="en-US" sz="2400" dirty="0">
                <a:solidFill>
                  <a:schemeClr val="bg1"/>
                </a:solidFill>
                <a:ea typeface="Calibri" pitchFamily="34" charset="0"/>
                <a:hlinkClick r:id="rId6"/>
              </a:rPr>
              <a:t>www.dementia4schools.org</a:t>
            </a:r>
            <a:r>
              <a:rPr lang="en-GB" altLang="en-US" sz="2400" dirty="0">
                <a:solidFill>
                  <a:schemeClr val="bg1"/>
                </a:solidFill>
                <a:ea typeface="Calibri" pitchFamily="34" charset="0"/>
              </a:rPr>
              <a:t> </a:t>
            </a:r>
          </a:p>
          <a:p>
            <a:pPr eaLnBrk="0" hangingPunct="0"/>
            <a:endParaRPr lang="en-GB" sz="2800" dirty="0" smtClean="0">
              <a:solidFill>
                <a:srgbClr val="66FFFF"/>
              </a:solidFill>
              <a:latin typeface="Calibri" pitchFamily="34" charset="0"/>
            </a:endParaRPr>
          </a:p>
          <a:p>
            <a:pPr eaLnBrk="0" hangingPunct="0"/>
            <a:endParaRPr lang="en-GB" sz="2800" dirty="0">
              <a:latin typeface="Calibri" pitchFamily="34" charset="0"/>
            </a:endParaRPr>
          </a:p>
          <a:p>
            <a:pPr eaLnBrk="0" hangingPunct="0">
              <a:lnSpc>
                <a:spcPct val="90000"/>
              </a:lnSpc>
              <a:spcBef>
                <a:spcPct val="20000"/>
              </a:spcBef>
            </a:pPr>
            <a:endParaRPr lang="en-GB" dirty="0">
              <a:solidFill>
                <a:srgbClr val="FFFFCC"/>
              </a:solidFill>
              <a:latin typeface="Calibri" pitchFamily="34" charset="0"/>
            </a:endParaRPr>
          </a:p>
        </p:txBody>
      </p:sp>
      <p:pic>
        <p:nvPicPr>
          <p:cNvPr id="18436" name="Picture 5" descr="clock"/>
          <p:cNvPicPr>
            <a:picLocks noChangeAspect="1" noChangeArrowheads="1"/>
          </p:cNvPicPr>
          <p:nvPr/>
        </p:nvPicPr>
        <p:blipFill>
          <a:blip r:embed="rId7" cstate="print"/>
          <a:srcRect/>
          <a:stretch>
            <a:fillRect/>
          </a:stretch>
        </p:blipFill>
        <p:spPr bwMode="auto">
          <a:xfrm>
            <a:off x="4540969" y="4546923"/>
            <a:ext cx="1200486" cy="901700"/>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pic>
        <p:nvPicPr>
          <p:cNvPr id="18437" name="Picture 6" descr="library-outside"/>
          <p:cNvPicPr>
            <a:picLocks noChangeAspect="1" noChangeArrowheads="1"/>
          </p:cNvPicPr>
          <p:nvPr/>
        </p:nvPicPr>
        <p:blipFill>
          <a:blip r:embed="rId8" cstate="print"/>
          <a:srcRect l="14529"/>
          <a:stretch>
            <a:fillRect/>
          </a:stretch>
        </p:blipFill>
        <p:spPr bwMode="auto">
          <a:xfrm>
            <a:off x="7802952" y="3367584"/>
            <a:ext cx="1185555" cy="925512"/>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pic>
        <p:nvPicPr>
          <p:cNvPr id="18438" name="Picture 7" descr="muffin"/>
          <p:cNvPicPr>
            <a:picLocks noChangeAspect="1" noChangeArrowheads="1"/>
          </p:cNvPicPr>
          <p:nvPr/>
        </p:nvPicPr>
        <p:blipFill>
          <a:blip r:embed="rId9" cstate="print"/>
          <a:srcRect l="9128"/>
          <a:stretch>
            <a:fillRect/>
          </a:stretch>
        </p:blipFill>
        <p:spPr bwMode="auto">
          <a:xfrm>
            <a:off x="2915816" y="4941168"/>
            <a:ext cx="1337855" cy="1103313"/>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pic>
        <p:nvPicPr>
          <p:cNvPr id="18439" name="Picture 8" descr="our-world"/>
          <p:cNvPicPr>
            <a:picLocks noChangeAspect="1" noChangeArrowheads="1"/>
          </p:cNvPicPr>
          <p:nvPr/>
        </p:nvPicPr>
        <p:blipFill>
          <a:blip r:embed="rId10" cstate="print"/>
          <a:srcRect/>
          <a:stretch>
            <a:fillRect/>
          </a:stretch>
        </p:blipFill>
        <p:spPr bwMode="auto">
          <a:xfrm>
            <a:off x="1331640" y="4668366"/>
            <a:ext cx="1334869" cy="1000125"/>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pic>
        <p:nvPicPr>
          <p:cNvPr id="18440" name="Picture 9" descr="papers"/>
          <p:cNvPicPr>
            <a:picLocks noChangeAspect="1" noChangeArrowheads="1"/>
          </p:cNvPicPr>
          <p:nvPr/>
        </p:nvPicPr>
        <p:blipFill>
          <a:blip r:embed="rId11" cstate="print"/>
          <a:srcRect b="6249"/>
          <a:stretch>
            <a:fillRect/>
          </a:stretch>
        </p:blipFill>
        <p:spPr bwMode="auto">
          <a:xfrm>
            <a:off x="7492732" y="4546923"/>
            <a:ext cx="1255732" cy="1243012"/>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pic>
        <p:nvPicPr>
          <p:cNvPr id="18441" name="Picture 10" descr="leaves"/>
          <p:cNvPicPr>
            <a:picLocks noChangeAspect="1" noChangeArrowheads="1"/>
          </p:cNvPicPr>
          <p:nvPr/>
        </p:nvPicPr>
        <p:blipFill>
          <a:blip r:embed="rId12" cstate="print"/>
          <a:srcRect l="8450" t="-1" b="7143"/>
          <a:stretch>
            <a:fillRect/>
          </a:stretch>
        </p:blipFill>
        <p:spPr bwMode="auto">
          <a:xfrm>
            <a:off x="6002041" y="4739878"/>
            <a:ext cx="1163158" cy="1214437"/>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sp>
        <p:nvSpPr>
          <p:cNvPr id="24585" name="Footer Placeholder 8"/>
          <p:cNvSpPr>
            <a:spLocks noGrp="1"/>
          </p:cNvSpPr>
          <p:nvPr>
            <p:ph type="ftr" sz="quarter" idx="11"/>
          </p:nvPr>
        </p:nvSpPr>
        <p:spPr>
          <a:xfrm>
            <a:off x="571874" y="6306964"/>
            <a:ext cx="7269361" cy="506412"/>
          </a:xfrm>
          <a:noFill/>
        </p:spPr>
        <p:txBody>
          <a:bodyPr/>
          <a:lstStyle/>
          <a:p>
            <a:r>
              <a:rPr lang="en-GB" dirty="0" smtClean="0">
                <a:solidFill>
                  <a:srgbClr val="FFFFCC"/>
                </a:solidFill>
              </a:rPr>
              <a:t>Photographs of people living with dementia taking part in </a:t>
            </a:r>
          </a:p>
          <a:p>
            <a:r>
              <a:rPr lang="en-GB" dirty="0" err="1" smtClean="0">
                <a:solidFill>
                  <a:srgbClr val="FFFFCC"/>
                </a:solidFill>
              </a:rPr>
              <a:t>ExtraCare</a:t>
            </a:r>
            <a:r>
              <a:rPr lang="en-GB" dirty="0" smtClean="0">
                <a:solidFill>
                  <a:srgbClr val="FFFFCC"/>
                </a:solidFill>
              </a:rPr>
              <a:t> Charitable Trust  Enriched Opportunities Programme</a:t>
            </a:r>
            <a:endParaRPr lang="en-US" dirty="0" smtClean="0">
              <a:solidFill>
                <a:srgbClr val="FFFFCC"/>
              </a:solidFill>
            </a:endParaRPr>
          </a:p>
        </p:txBody>
      </p:sp>
      <p:pic>
        <p:nvPicPr>
          <p:cNvPr id="10" name="Picture 9" descr="Coventry and Warwickshire Partnership NHS TrustCOL"/>
          <p:cNvPicPr/>
          <p:nvPr/>
        </p:nvPicPr>
        <p:blipFill>
          <a:blip r:embed="rId13" cstate="print"/>
          <a:srcRect/>
          <a:stretch>
            <a:fillRect/>
          </a:stretch>
        </p:blipFill>
        <p:spPr bwMode="auto">
          <a:xfrm>
            <a:off x="6604737" y="6497781"/>
            <a:ext cx="2396430" cy="260648"/>
          </a:xfrm>
          <a:prstGeom prst="rect">
            <a:avLst/>
          </a:prstGeom>
          <a:noFill/>
          <a:ln w="9525">
            <a:noFill/>
            <a:miter lim="800000"/>
            <a:headEnd/>
            <a:tailEnd/>
          </a:ln>
        </p:spPr>
      </p:pic>
      <p:pic>
        <p:nvPicPr>
          <p:cNvPr id="11" name="Picture 3"/>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679338" y="945237"/>
            <a:ext cx="2096813"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884418"/>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0" y="260648"/>
            <a:ext cx="4575291" cy="1323439"/>
          </a:xfrm>
          <a:prstGeom prst="rect">
            <a:avLst/>
          </a:prstGeom>
          <a:noFill/>
          <a:ln>
            <a:noFill/>
          </a:ln>
        </p:spPr>
        <p:txBody>
          <a:bodyPr wrap="none" rtlCol="0">
            <a:spAutoFit/>
          </a:bodyPr>
          <a:lstStyle/>
          <a:p>
            <a:r>
              <a:rPr lang="en-GB" sz="4000" dirty="0">
                <a:solidFill>
                  <a:prstClr val="black"/>
                </a:solidFill>
              </a:rPr>
              <a:t>Building Emotional </a:t>
            </a:r>
          </a:p>
          <a:p>
            <a:r>
              <a:rPr lang="en-GB" sz="4000" dirty="0">
                <a:solidFill>
                  <a:prstClr val="black"/>
                </a:solidFill>
              </a:rPr>
              <a:t>Resilience</a:t>
            </a:r>
          </a:p>
        </p:txBody>
      </p:sp>
    </p:spTree>
    <p:extLst>
      <p:ext uri="{BB962C8B-B14F-4D97-AF65-F5344CB8AC3E}">
        <p14:creationId xmlns:p14="http://schemas.microsoft.com/office/powerpoint/2010/main" val="1756113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FF00"/>
                </a:solidFill>
              </a:rPr>
              <a:t>Project overview</a:t>
            </a:r>
            <a:endParaRPr lang="en-GB" b="1" dirty="0">
              <a:solidFill>
                <a:srgbClr val="FFFF00"/>
              </a:solidFill>
            </a:endParaRPr>
          </a:p>
        </p:txBody>
      </p:sp>
      <p:sp>
        <p:nvSpPr>
          <p:cNvPr id="3" name="Content Placeholder 2"/>
          <p:cNvSpPr>
            <a:spLocks noGrp="1"/>
          </p:cNvSpPr>
          <p:nvPr>
            <p:ph idx="1"/>
          </p:nvPr>
        </p:nvSpPr>
        <p:spPr>
          <a:xfrm>
            <a:off x="457200" y="1412776"/>
            <a:ext cx="7355160" cy="4349080"/>
          </a:xfrm>
        </p:spPr>
        <p:txBody>
          <a:bodyPr>
            <a:normAutofit fontScale="92500" lnSpcReduction="10000"/>
          </a:bodyPr>
          <a:lstStyle/>
          <a:p>
            <a:r>
              <a:rPr lang="en-GB" dirty="0" smtClean="0">
                <a:solidFill>
                  <a:schemeClr val="bg1"/>
                </a:solidFill>
              </a:rPr>
              <a:t>Dementia is a growing global concern</a:t>
            </a:r>
          </a:p>
          <a:p>
            <a:pPr lvl="1"/>
            <a:r>
              <a:rPr lang="en-GB" dirty="0" smtClean="0">
                <a:solidFill>
                  <a:schemeClr val="bg1"/>
                </a:solidFill>
              </a:rPr>
              <a:t>Between 700,000 and 800,000 people living with dementia in the UK</a:t>
            </a:r>
          </a:p>
          <a:p>
            <a:r>
              <a:rPr lang="en-GB" dirty="0" smtClean="0">
                <a:solidFill>
                  <a:schemeClr val="bg1"/>
                </a:solidFill>
              </a:rPr>
              <a:t>The Prime Minister’s Challenge on Dementia developed to focus on:</a:t>
            </a:r>
          </a:p>
          <a:p>
            <a:pPr lvl="1"/>
            <a:r>
              <a:rPr lang="en-GB" dirty="0" smtClean="0">
                <a:solidFill>
                  <a:schemeClr val="bg1"/>
                </a:solidFill>
              </a:rPr>
              <a:t>Driving improvements in health &amp; care</a:t>
            </a:r>
          </a:p>
          <a:p>
            <a:pPr lvl="1"/>
            <a:r>
              <a:rPr lang="en-GB" dirty="0" smtClean="0">
                <a:solidFill>
                  <a:schemeClr val="bg1"/>
                </a:solidFill>
              </a:rPr>
              <a:t>Creating dementia-friendly communities</a:t>
            </a:r>
          </a:p>
          <a:p>
            <a:pPr lvl="1"/>
            <a:r>
              <a:rPr lang="en-GB" dirty="0" smtClean="0">
                <a:solidFill>
                  <a:schemeClr val="bg1"/>
                </a:solidFill>
              </a:rPr>
              <a:t>Better research</a:t>
            </a:r>
          </a:p>
          <a:p>
            <a:r>
              <a:rPr lang="en-GB" dirty="0" smtClean="0">
                <a:solidFill>
                  <a:schemeClr val="bg1"/>
                </a:solidFill>
              </a:rPr>
              <a:t>Intergenerational Schools Dementia Project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118" y="2492896"/>
            <a:ext cx="1619048" cy="2285714"/>
          </a:xfrm>
          <a:prstGeom prst="rect">
            <a:avLst/>
          </a:prstGeom>
          <a:solidFill>
            <a:srgbClr val="FFFFFF">
              <a:shade val="85000"/>
            </a:srgbClr>
          </a:solidFill>
          <a:ln w="1905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575842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FF00"/>
                </a:solidFill>
              </a:rPr>
              <a:t>Pioneer Schools Pilot</a:t>
            </a:r>
            <a:endParaRPr lang="en-GB" b="1" dirty="0">
              <a:solidFill>
                <a:srgbClr val="FFFF00"/>
              </a:solidFill>
            </a:endParaRPr>
          </a:p>
        </p:txBody>
      </p:sp>
      <p:sp>
        <p:nvSpPr>
          <p:cNvPr id="3" name="Content Placeholder 2"/>
          <p:cNvSpPr>
            <a:spLocks noGrp="1"/>
          </p:cNvSpPr>
          <p:nvPr>
            <p:ph idx="1"/>
          </p:nvPr>
        </p:nvSpPr>
        <p:spPr>
          <a:xfrm>
            <a:off x="467544" y="1556792"/>
            <a:ext cx="2026568" cy="4421088"/>
          </a:xfrm>
        </p:spPr>
        <p:txBody>
          <a:bodyPr>
            <a:normAutofit/>
          </a:bodyPr>
          <a:lstStyle/>
          <a:p>
            <a:pPr marL="0" indent="0">
              <a:buNone/>
            </a:pPr>
            <a:r>
              <a:rPr lang="en-GB" dirty="0" smtClean="0">
                <a:solidFill>
                  <a:schemeClr val="bg1"/>
                </a:solidFill>
              </a:rPr>
              <a:t>22 Schools</a:t>
            </a:r>
          </a:p>
          <a:p>
            <a:pPr marL="0" indent="0">
              <a:buNone/>
            </a:pPr>
            <a:r>
              <a:rPr lang="en-GB" dirty="0" smtClean="0">
                <a:solidFill>
                  <a:schemeClr val="bg1"/>
                </a:solidFill>
              </a:rPr>
              <a:t>Involved</a:t>
            </a:r>
          </a:p>
          <a:p>
            <a:pPr marL="0" indent="0">
              <a:buNone/>
            </a:pPr>
            <a:endParaRPr lang="en-GB" sz="2400" dirty="0" smtClean="0">
              <a:solidFill>
                <a:schemeClr val="bg1"/>
              </a:solidFill>
            </a:endParaRPr>
          </a:p>
          <a:p>
            <a:pPr marL="0" indent="0">
              <a:buNone/>
            </a:pPr>
            <a:r>
              <a:rPr lang="en-GB" sz="2400" dirty="0" smtClean="0">
                <a:solidFill>
                  <a:schemeClr val="bg1"/>
                </a:solidFill>
              </a:rPr>
              <a:t>19 schools delivered a dementia curriculum</a:t>
            </a:r>
            <a:endParaRPr lang="en-GB" sz="2400" dirty="0"/>
          </a:p>
          <a:p>
            <a:pPr marL="0" indent="0">
              <a:buNone/>
            </a:pPr>
            <a:endParaRPr lang="en-GB" dirty="0"/>
          </a:p>
          <a:p>
            <a:endParaRPr lang="en-GB" dirty="0"/>
          </a:p>
        </p:txBody>
      </p:sp>
      <p:pic>
        <p:nvPicPr>
          <p:cNvPr id="4" name="Picture 3" descr="ukmap1.jpg"/>
          <p:cNvPicPr>
            <a:picLocks noChangeAspect="1"/>
          </p:cNvPicPr>
          <p:nvPr/>
        </p:nvPicPr>
        <p:blipFill>
          <a:blip r:embed="rId3" cstate="print"/>
          <a:stretch>
            <a:fillRect/>
          </a:stretch>
        </p:blipFill>
        <p:spPr>
          <a:xfrm>
            <a:off x="2483768" y="1511806"/>
            <a:ext cx="4248472" cy="4505290"/>
          </a:xfrm>
          <a:prstGeom prst="rect">
            <a:avLst/>
          </a:prstGeom>
        </p:spPr>
      </p:pic>
      <p:sp>
        <p:nvSpPr>
          <p:cNvPr id="5" name="Oval 4"/>
          <p:cNvSpPr/>
          <p:nvPr/>
        </p:nvSpPr>
        <p:spPr>
          <a:xfrm>
            <a:off x="6948264" y="407707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948264" y="4581128"/>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36296" y="4005064"/>
            <a:ext cx="1516634" cy="984885"/>
          </a:xfrm>
          <a:prstGeom prst="rect">
            <a:avLst/>
          </a:prstGeom>
          <a:noFill/>
        </p:spPr>
        <p:txBody>
          <a:bodyPr wrap="none" rtlCol="0">
            <a:spAutoFit/>
          </a:bodyPr>
          <a:lstStyle/>
          <a:p>
            <a:pPr>
              <a:spcAft>
                <a:spcPts val="1000"/>
              </a:spcAft>
            </a:pPr>
            <a:r>
              <a:rPr lang="en-GB" sz="2400" b="1" dirty="0" smtClean="0">
                <a:solidFill>
                  <a:schemeClr val="bg1"/>
                </a:solidFill>
              </a:rPr>
              <a:t>Primary</a:t>
            </a:r>
          </a:p>
          <a:p>
            <a:r>
              <a:rPr lang="en-GB" sz="2400" b="1" dirty="0" smtClean="0">
                <a:solidFill>
                  <a:schemeClr val="bg1"/>
                </a:solidFill>
              </a:rPr>
              <a:t>Secondary</a:t>
            </a:r>
            <a:endParaRPr lang="en-US" sz="2400" b="1" dirty="0">
              <a:solidFill>
                <a:schemeClr val="bg1"/>
              </a:solidFill>
            </a:endParaRPr>
          </a:p>
        </p:txBody>
      </p:sp>
      <p:sp>
        <p:nvSpPr>
          <p:cNvPr id="8" name="Oval 7"/>
          <p:cNvSpPr/>
          <p:nvPr/>
        </p:nvSpPr>
        <p:spPr>
          <a:xfrm>
            <a:off x="4572000" y="4365104"/>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48064" y="458112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16016" y="191683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644008" y="443711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635896" y="530120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27984" y="450912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419872" y="5373216"/>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47864" y="5589240"/>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868144" y="4797152"/>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283968" y="5157192"/>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27984" y="4293096"/>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99992" y="3861048"/>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99992" y="4437112"/>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oventry and Warwickshire Partnership NHS TrustCOL"/>
          <p:cNvPicPr/>
          <p:nvPr/>
        </p:nvPicPr>
        <p:blipFill>
          <a:blip r:embed="rId4" cstate="print"/>
          <a:srcRect/>
          <a:stretch>
            <a:fillRect/>
          </a:stretch>
        </p:blipFill>
        <p:spPr bwMode="auto">
          <a:xfrm>
            <a:off x="6588224" y="6480720"/>
            <a:ext cx="2396430" cy="260648"/>
          </a:xfrm>
          <a:prstGeom prst="rect">
            <a:avLst/>
          </a:prstGeom>
          <a:noFill/>
          <a:ln w="9525">
            <a:noFill/>
            <a:miter lim="800000"/>
            <a:headEnd/>
            <a:tailEnd/>
          </a:ln>
        </p:spPr>
      </p:pic>
      <p:sp>
        <p:nvSpPr>
          <p:cNvPr id="22" name="Content Placeholder 2"/>
          <p:cNvSpPr txBox="1">
            <a:spLocks/>
          </p:cNvSpPr>
          <p:nvPr/>
        </p:nvSpPr>
        <p:spPr>
          <a:xfrm>
            <a:off x="6732240" y="1556792"/>
            <a:ext cx="2026568" cy="442108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bg1"/>
                </a:solidFill>
                <a:effectLst/>
                <a:uLnTx/>
                <a:uFillTx/>
                <a:latin typeface="+mn-lt"/>
                <a:ea typeface="+mn-ea"/>
                <a:cs typeface="+mn-cs"/>
              </a:rPr>
              <a:t>13 took part</a:t>
            </a:r>
            <a:r>
              <a:rPr kumimoji="0" lang="en-GB" sz="2400" b="0" i="0" u="none" strike="noStrike" kern="1200" cap="none" spc="0" normalizeH="0" noProof="0" dirty="0" smtClean="0">
                <a:ln>
                  <a:noFill/>
                </a:ln>
                <a:solidFill>
                  <a:schemeClr val="bg1"/>
                </a:solidFill>
                <a:effectLst/>
                <a:uLnTx/>
                <a:uFillTx/>
                <a:latin typeface="+mn-lt"/>
                <a:ea typeface="+mn-ea"/>
                <a:cs typeface="+mn-cs"/>
              </a:rPr>
              <a:t> in the e</a:t>
            </a:r>
            <a:r>
              <a:rPr kumimoji="0" lang="en-GB" sz="2400" b="0" i="0" u="none" strike="noStrike" kern="1200" cap="none" spc="0" normalizeH="0" baseline="0" noProof="0" dirty="0" smtClean="0">
                <a:ln>
                  <a:noFill/>
                </a:ln>
                <a:solidFill>
                  <a:schemeClr val="bg1"/>
                </a:solidFill>
                <a:effectLst/>
                <a:uLnTx/>
                <a:uFillTx/>
                <a:latin typeface="+mn-lt"/>
                <a:ea typeface="+mn-ea"/>
                <a:cs typeface="+mn-cs"/>
              </a:rPr>
              <a:t>valuation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bg1"/>
                </a:solidFill>
                <a:effectLst/>
                <a:uLnTx/>
                <a:uFillTx/>
                <a:latin typeface="+mn-lt"/>
                <a:ea typeface="+mn-ea"/>
                <a:cs typeface="+mn-cs"/>
              </a:rPr>
              <a:t>(6 Primary</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bg1"/>
                </a:solidFill>
                <a:effectLst/>
                <a:uLnTx/>
                <a:uFillTx/>
                <a:latin typeface="+mn-lt"/>
                <a:ea typeface="+mn-ea"/>
                <a:cs typeface="+mn-cs"/>
              </a:rPr>
              <a:t>7 Secondary)</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78450060"/>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1763688" y="1484784"/>
            <a:ext cx="5760640" cy="4154984"/>
          </a:xfrm>
          <a:prstGeom prst="rect">
            <a:avLst/>
          </a:prstGeom>
        </p:spPr>
        <p:txBody>
          <a:bodyPr wrap="square">
            <a:spAutoFit/>
          </a:bodyPr>
          <a:lstStyle/>
          <a:p>
            <a:pPr marL="342900" lvl="0" indent="-342900"/>
            <a:r>
              <a:rPr lang="en-GB" sz="4000" b="1" dirty="0" smtClean="0"/>
              <a:t>Four key areas addressed:</a:t>
            </a:r>
          </a:p>
          <a:p>
            <a:pPr marL="342900" lvl="0" indent="-342900"/>
            <a:endParaRPr lang="en-GB" sz="2800" dirty="0" smtClean="0"/>
          </a:p>
          <a:p>
            <a:pPr marL="342900" lvl="0" indent="-342900">
              <a:buFont typeface="Arial" pitchFamily="34" charset="0"/>
              <a:buChar char="•"/>
            </a:pPr>
            <a:r>
              <a:rPr lang="en-GB" sz="2800" dirty="0" smtClean="0"/>
              <a:t>Understanding dementia</a:t>
            </a:r>
          </a:p>
          <a:p>
            <a:pPr lvl="0"/>
            <a:endParaRPr lang="en-GB" sz="2800" dirty="0"/>
          </a:p>
          <a:p>
            <a:pPr marL="342900" lvl="0" indent="-342900">
              <a:buFont typeface="Arial" pitchFamily="34" charset="0"/>
              <a:buChar char="•"/>
            </a:pPr>
            <a:r>
              <a:rPr lang="en-GB" sz="2800" dirty="0"/>
              <a:t>Caring for someone with </a:t>
            </a:r>
            <a:r>
              <a:rPr lang="en-GB" sz="2800" dirty="0" smtClean="0"/>
              <a:t>dementia</a:t>
            </a:r>
          </a:p>
          <a:p>
            <a:pPr lvl="0"/>
            <a:endParaRPr lang="en-GB" sz="2800" dirty="0"/>
          </a:p>
          <a:p>
            <a:pPr marL="342900" lvl="0" indent="-342900">
              <a:buFont typeface="Arial" pitchFamily="34" charset="0"/>
              <a:buChar char="•"/>
            </a:pPr>
            <a:r>
              <a:rPr lang="en-GB" sz="2800" dirty="0"/>
              <a:t>Assistive and digital </a:t>
            </a:r>
            <a:r>
              <a:rPr lang="en-GB" sz="2800" dirty="0" smtClean="0"/>
              <a:t>technology</a:t>
            </a:r>
          </a:p>
          <a:p>
            <a:pPr lvl="0"/>
            <a:endParaRPr lang="en-GB" sz="2800" dirty="0"/>
          </a:p>
          <a:p>
            <a:pPr marL="342900" lvl="0" indent="-342900">
              <a:buFont typeface="Arial" pitchFamily="34" charset="0"/>
              <a:buChar char="•"/>
            </a:pPr>
            <a:r>
              <a:rPr lang="en-GB" sz="2800" dirty="0"/>
              <a:t>Meeting someone with dementia</a:t>
            </a:r>
          </a:p>
        </p:txBody>
      </p:sp>
    </p:spTree>
    <p:extLst>
      <p:ext uri="{BB962C8B-B14F-4D97-AF65-F5344CB8AC3E}">
        <p14:creationId xmlns:p14="http://schemas.microsoft.com/office/powerpoint/2010/main" val="807799558"/>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bg1"/>
                </a:solidFill>
              </a:rPr>
              <a:t>Curriculum approaches</a:t>
            </a:r>
            <a:endParaRPr lang="en-GB" b="1" dirty="0">
              <a:solidFill>
                <a:schemeClr val="bg1"/>
              </a:solidFill>
            </a:endParaRPr>
          </a:p>
        </p:txBody>
      </p:sp>
      <p:sp>
        <p:nvSpPr>
          <p:cNvPr id="3" name="Content Placeholder 2"/>
          <p:cNvSpPr>
            <a:spLocks noGrp="1"/>
          </p:cNvSpPr>
          <p:nvPr>
            <p:ph idx="1"/>
          </p:nvPr>
        </p:nvSpPr>
        <p:spPr>
          <a:xfrm>
            <a:off x="457200" y="1600201"/>
            <a:ext cx="8229600" cy="3989040"/>
          </a:xfrm>
        </p:spPr>
        <p:txBody>
          <a:bodyPr>
            <a:normAutofit fontScale="85000" lnSpcReduction="20000"/>
          </a:bodyPr>
          <a:lstStyle/>
          <a:p>
            <a:r>
              <a:rPr lang="en-GB" dirty="0" smtClean="0">
                <a:solidFill>
                  <a:schemeClr val="bg1"/>
                </a:solidFill>
              </a:rPr>
              <a:t>Dementia awareness lessons </a:t>
            </a:r>
            <a:r>
              <a:rPr lang="en-GB" sz="1900" i="1" dirty="0" smtClean="0">
                <a:solidFill>
                  <a:schemeClr val="bg1"/>
                </a:solidFill>
              </a:rPr>
              <a:t>(Assistive Technology, the brain, memory, ageing, living well with dementia)</a:t>
            </a:r>
            <a:endParaRPr lang="en-GB" sz="1900" dirty="0" smtClean="0">
              <a:solidFill>
                <a:schemeClr val="bg1"/>
              </a:solidFill>
            </a:endParaRPr>
          </a:p>
          <a:p>
            <a:r>
              <a:rPr lang="en-GB" dirty="0" smtClean="0">
                <a:solidFill>
                  <a:schemeClr val="bg1"/>
                </a:solidFill>
              </a:rPr>
              <a:t>Meeting someone with dementia &amp; their carer</a:t>
            </a:r>
          </a:p>
          <a:p>
            <a:r>
              <a:rPr lang="en-GB" dirty="0" smtClean="0">
                <a:solidFill>
                  <a:schemeClr val="bg1"/>
                </a:solidFill>
              </a:rPr>
              <a:t>Debates</a:t>
            </a:r>
          </a:p>
          <a:p>
            <a:r>
              <a:rPr lang="en-GB" dirty="0" smtClean="0">
                <a:solidFill>
                  <a:schemeClr val="bg1"/>
                </a:solidFill>
              </a:rPr>
              <a:t>Life histories</a:t>
            </a:r>
          </a:p>
          <a:p>
            <a:r>
              <a:rPr lang="en-GB" dirty="0" smtClean="0">
                <a:solidFill>
                  <a:schemeClr val="bg1"/>
                </a:solidFill>
              </a:rPr>
              <a:t>Drama, art, music</a:t>
            </a:r>
          </a:p>
          <a:p>
            <a:r>
              <a:rPr lang="en-GB" dirty="0" smtClean="0">
                <a:solidFill>
                  <a:schemeClr val="bg1"/>
                </a:solidFill>
              </a:rPr>
              <a:t>Singing/choir</a:t>
            </a:r>
          </a:p>
          <a:p>
            <a:r>
              <a:rPr lang="en-GB" dirty="0" smtClean="0">
                <a:solidFill>
                  <a:schemeClr val="bg1"/>
                </a:solidFill>
              </a:rPr>
              <a:t>Tea parties</a:t>
            </a:r>
          </a:p>
          <a:p>
            <a:r>
              <a:rPr lang="en-GB" dirty="0" smtClean="0">
                <a:solidFill>
                  <a:schemeClr val="bg1"/>
                </a:solidFill>
              </a:rPr>
              <a:t>Dementia Ambassadors</a:t>
            </a:r>
          </a:p>
          <a:p>
            <a:r>
              <a:rPr lang="en-GB" dirty="0" smtClean="0">
                <a:solidFill>
                  <a:schemeClr val="bg1"/>
                </a:solidFill>
              </a:rPr>
              <a:t>Whole School Assemblies led by pupils</a:t>
            </a:r>
            <a:endParaRPr lang="en-GB" dirty="0">
              <a:solidFill>
                <a:schemeClr val="bg1"/>
              </a:solidFill>
            </a:endParaRPr>
          </a:p>
        </p:txBody>
      </p:sp>
      <p:pic>
        <p:nvPicPr>
          <p:cNvPr id="4" name="Picture 3" descr="Coventry and Warwickshire Partnership NHS TrustCOL"/>
          <p:cNvPicPr/>
          <p:nvPr/>
        </p:nvPicPr>
        <p:blipFill>
          <a:blip r:embed="rId2" cstate="print"/>
          <a:srcRect/>
          <a:stretch>
            <a:fillRect/>
          </a:stretch>
        </p:blipFill>
        <p:spPr bwMode="auto">
          <a:xfrm>
            <a:off x="6588224" y="6480720"/>
            <a:ext cx="2396430" cy="260648"/>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2636912"/>
            <a:ext cx="2952571" cy="1955599"/>
          </a:xfrm>
          <a:prstGeom prst="rect">
            <a:avLst/>
          </a:prstGeom>
          <a:solidFill>
            <a:srgbClr val="FFFFFF">
              <a:shade val="85000"/>
            </a:srgbClr>
          </a:solidFill>
          <a:ln w="127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868144" y="4581128"/>
            <a:ext cx="2258439" cy="307777"/>
          </a:xfrm>
          <a:prstGeom prst="rect">
            <a:avLst/>
          </a:prstGeom>
          <a:noFill/>
        </p:spPr>
        <p:txBody>
          <a:bodyPr wrap="none" rtlCol="0">
            <a:spAutoFit/>
          </a:bodyPr>
          <a:lstStyle/>
          <a:p>
            <a:r>
              <a:rPr lang="en-GB" sz="1400" dirty="0" err="1" smtClean="0">
                <a:solidFill>
                  <a:prstClr val="white"/>
                </a:solidFill>
              </a:rPr>
              <a:t>Northfleet</a:t>
            </a:r>
            <a:r>
              <a:rPr lang="en-GB" sz="1400" dirty="0" smtClean="0">
                <a:solidFill>
                  <a:prstClr val="white"/>
                </a:solidFill>
              </a:rPr>
              <a:t> Girls School, Kent</a:t>
            </a:r>
            <a:endParaRPr lang="en-GB" sz="1400" dirty="0">
              <a:solidFill>
                <a:prstClr val="white"/>
              </a:solidFill>
            </a:endParaRPr>
          </a:p>
        </p:txBody>
      </p:sp>
    </p:spTree>
    <p:extLst>
      <p:ext uri="{BB962C8B-B14F-4D97-AF65-F5344CB8AC3E}">
        <p14:creationId xmlns:p14="http://schemas.microsoft.com/office/powerpoint/2010/main" val="28503594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FF00"/>
                </a:solidFill>
              </a:rPr>
              <a:t>Peer to Peer Education</a:t>
            </a:r>
            <a:endParaRPr lang="en-GB" b="1" dirty="0">
              <a:solidFill>
                <a:srgbClr val="FFFF00"/>
              </a:solidFill>
            </a:endParaRPr>
          </a:p>
        </p:txBody>
      </p:sp>
      <p:pic>
        <p:nvPicPr>
          <p:cNvPr id="4" name="Picture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23528" y="1772816"/>
            <a:ext cx="4125304" cy="2663534"/>
          </a:xfrm>
          <a:prstGeom prst="rect">
            <a:avLst/>
          </a:prstGeom>
          <a:solidFill>
            <a:srgbClr val="FFFFFF">
              <a:shade val="85000"/>
            </a:srgbClr>
          </a:solidFill>
          <a:ln w="1905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D:\dementia\photos\P10201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454759"/>
            <a:ext cx="4139952" cy="2759968"/>
          </a:xfrm>
          <a:prstGeom prst="rect">
            <a:avLst/>
          </a:prstGeom>
          <a:solidFill>
            <a:srgbClr val="FFFFFF">
              <a:shade val="85000"/>
            </a:srgbClr>
          </a:solidFill>
          <a:ln w="1905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5" descr="D:\dementia\photos\09_04_13\P102017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0319" y="4077072"/>
            <a:ext cx="3677025" cy="2656883"/>
          </a:xfrm>
          <a:prstGeom prst="rect">
            <a:avLst/>
          </a:prstGeom>
          <a:solidFill>
            <a:srgbClr val="FFFFFF">
              <a:shade val="85000"/>
            </a:srgbClr>
          </a:solidFill>
          <a:ln w="1905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170250" y="1412776"/>
            <a:ext cx="4619021" cy="369332"/>
          </a:xfrm>
          <a:prstGeom prst="rect">
            <a:avLst/>
          </a:prstGeom>
          <a:noFill/>
        </p:spPr>
        <p:txBody>
          <a:bodyPr wrap="none" rtlCol="0">
            <a:spAutoFit/>
          </a:bodyPr>
          <a:lstStyle/>
          <a:p>
            <a:r>
              <a:rPr lang="en-GB" dirty="0" smtClean="0">
                <a:solidFill>
                  <a:prstClr val="white"/>
                </a:solidFill>
              </a:rPr>
              <a:t>Gloucester College teaching Newent Secondary</a:t>
            </a:r>
            <a:endParaRPr lang="en-GB" dirty="0">
              <a:solidFill>
                <a:prstClr val="white"/>
              </a:solidFill>
            </a:endParaRPr>
          </a:p>
        </p:txBody>
      </p:sp>
      <p:sp>
        <p:nvSpPr>
          <p:cNvPr id="8" name="TextBox 7"/>
          <p:cNvSpPr txBox="1"/>
          <p:nvPr/>
        </p:nvSpPr>
        <p:spPr>
          <a:xfrm>
            <a:off x="6383501" y="4767535"/>
            <a:ext cx="2760499" cy="923330"/>
          </a:xfrm>
          <a:prstGeom prst="rect">
            <a:avLst/>
          </a:prstGeom>
          <a:noFill/>
        </p:spPr>
        <p:txBody>
          <a:bodyPr wrap="none" rtlCol="0">
            <a:spAutoFit/>
          </a:bodyPr>
          <a:lstStyle/>
          <a:p>
            <a:r>
              <a:rPr lang="en-GB" dirty="0" smtClean="0">
                <a:solidFill>
                  <a:prstClr val="white"/>
                </a:solidFill>
              </a:rPr>
              <a:t>Newent Secondary working</a:t>
            </a:r>
          </a:p>
          <a:p>
            <a:r>
              <a:rPr lang="en-GB" dirty="0" smtClean="0">
                <a:solidFill>
                  <a:prstClr val="white"/>
                </a:solidFill>
              </a:rPr>
              <a:t>With </a:t>
            </a:r>
            <a:r>
              <a:rPr lang="en-GB" dirty="0" err="1" smtClean="0">
                <a:solidFill>
                  <a:prstClr val="white"/>
                </a:solidFill>
              </a:rPr>
              <a:t>Gretton</a:t>
            </a:r>
            <a:r>
              <a:rPr lang="en-GB" dirty="0" smtClean="0">
                <a:solidFill>
                  <a:prstClr val="white"/>
                </a:solidFill>
              </a:rPr>
              <a:t> Primary and </a:t>
            </a:r>
          </a:p>
          <a:p>
            <a:r>
              <a:rPr lang="en-GB" dirty="0" err="1" smtClean="0">
                <a:solidFill>
                  <a:prstClr val="white"/>
                </a:solidFill>
              </a:rPr>
              <a:t>Harewood</a:t>
            </a:r>
            <a:r>
              <a:rPr lang="en-GB" dirty="0" smtClean="0">
                <a:solidFill>
                  <a:prstClr val="white"/>
                </a:solidFill>
              </a:rPr>
              <a:t> Junior School</a:t>
            </a:r>
            <a:endParaRPr lang="en-GB" dirty="0">
              <a:solidFill>
                <a:prstClr val="white"/>
              </a:solidFill>
            </a:endParaRPr>
          </a:p>
        </p:txBody>
      </p:sp>
      <p:pic>
        <p:nvPicPr>
          <p:cNvPr id="9" name="Picture 8" descr="Coventry and Warwickshire Partnership NHS TrustCOL"/>
          <p:cNvPicPr/>
          <p:nvPr/>
        </p:nvPicPr>
        <p:blipFill>
          <a:blip r:embed="rId5" cstate="print"/>
          <a:srcRect/>
          <a:stretch>
            <a:fillRect/>
          </a:stretch>
        </p:blipFill>
        <p:spPr bwMode="auto">
          <a:xfrm>
            <a:off x="6588224" y="6480720"/>
            <a:ext cx="2396430" cy="260648"/>
          </a:xfrm>
          <a:prstGeom prst="rect">
            <a:avLst/>
          </a:prstGeom>
          <a:noFill/>
          <a:ln w="9525">
            <a:noFill/>
            <a:miter lim="800000"/>
            <a:headEnd/>
            <a:tailEnd/>
          </a:ln>
        </p:spPr>
      </p:pic>
    </p:spTree>
    <p:extLst>
      <p:ext uri="{BB962C8B-B14F-4D97-AF65-F5344CB8AC3E}">
        <p14:creationId xmlns:p14="http://schemas.microsoft.com/office/powerpoint/2010/main" val="128193859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TotalTime>
  <Words>824</Words>
  <Application>Microsoft Office PowerPoint</Application>
  <PresentationFormat>On-screen Show (4:3)</PresentationFormat>
  <Paragraphs>173</Paragraphs>
  <Slides>24</Slides>
  <Notes>2</Notes>
  <HiddenSlides>0</HiddenSlides>
  <MMClips>2</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2_Office Theme</vt:lpstr>
      <vt:lpstr>4_Office Theme</vt:lpstr>
      <vt:lpstr>Perspective</vt:lpstr>
      <vt:lpstr>Prime Minister’s Challenge on Dementia Intergenerational Schools Project</vt:lpstr>
      <vt:lpstr>PowerPoint Presentation</vt:lpstr>
      <vt:lpstr>PowerPoint Presentation</vt:lpstr>
      <vt:lpstr>PowerPoint Presentation</vt:lpstr>
      <vt:lpstr>Project overview</vt:lpstr>
      <vt:lpstr>Pioneer Schools Pilot</vt:lpstr>
      <vt:lpstr>PowerPoint Presentation</vt:lpstr>
      <vt:lpstr>Curriculum approaches</vt:lpstr>
      <vt:lpstr>Peer to Peer Education</vt:lpstr>
      <vt:lpstr>Experiencing difficulties</vt:lpstr>
      <vt:lpstr>Life story books</vt:lpstr>
      <vt:lpstr>Northfleet Girls School, Kent</vt:lpstr>
      <vt:lpstr>PowerPoint Presentation</vt:lpstr>
      <vt:lpstr>PowerPoint Presentation</vt:lpstr>
      <vt:lpstr>PowerPoint Presentation</vt:lpstr>
      <vt:lpstr>PowerPoint Presentation</vt:lpstr>
      <vt:lpstr>Summary of findings</vt:lpstr>
      <vt:lpstr>PowerPoint Presentation</vt:lpstr>
      <vt:lpstr>PowerPoint Presentation</vt:lpstr>
      <vt:lpstr>PowerPoint Presentation</vt:lpstr>
      <vt:lpstr>PowerPoint Presentation</vt:lpstr>
      <vt:lpstr>PowerPoint Presentation</vt:lpstr>
      <vt:lpstr>And finally...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dc:creator>
  <cp:lastModifiedBy>Jennifer Bray</cp:lastModifiedBy>
  <cp:revision>89</cp:revision>
  <dcterms:created xsi:type="dcterms:W3CDTF">2013-04-26T06:53:05Z</dcterms:created>
  <dcterms:modified xsi:type="dcterms:W3CDTF">2014-06-04T14:15:52Z</dcterms:modified>
</cp:coreProperties>
</file>