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3" r:id="rId10"/>
    <p:sldId id="294" r:id="rId11"/>
    <p:sldId id="292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D84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48738-C0C8-4CB1-B8AD-51AD4A47FCE1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5F5C5-9E5C-4C51-9F44-B520C6831D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2686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smtClean="0">
                <a:latin typeface="Times" charset="0"/>
              </a:rPr>
              <a:t>University of Worcester Association for Dementia Studies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387E2A-0C54-466D-891C-49271FB6CA22}" type="slidenum">
              <a:rPr lang="en-GB" smtClean="0">
                <a:latin typeface="Times" charset="0"/>
              </a:rPr>
              <a:pPr/>
              <a:t>12</a:t>
            </a:fld>
            <a:endParaRPr lang="en-GB" smtClean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987824" y="6309320"/>
            <a:ext cx="3183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z="1200" dirty="0" smtClean="0">
                <a:solidFill>
                  <a:prstClr val="white"/>
                </a:solidFill>
              </a:rPr>
              <a:t>© The Association for Dementia Studies  </a:t>
            </a:r>
          </a:p>
        </p:txBody>
      </p:sp>
    </p:spTree>
    <p:extLst>
      <p:ext uri="{BB962C8B-B14F-4D97-AF65-F5344CB8AC3E}">
        <p14:creationId xmlns="" xmlns:p14="http://schemas.microsoft.com/office/powerpoint/2010/main" val="884530506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9257055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999079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©Copyright Karan Jutlla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046945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©Copyright Karan Jutlla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0153120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7633708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356805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540113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113874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496842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B9A-2C5F-416D-9E8F-4349D78474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F8A6-5C01-4584-9E1C-76697B2A68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902641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CAB9A-2C5F-416D-9E8F-4349D78474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©Copyright Karan Jutlla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DF8A6-5C01-4584-9E1C-76697B2A68D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096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mailto:j.bray@worc.ac.uk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hyperlink" Target="http://www.worc.ac.uk/discover/association-for-dementia-studies.html" TargetMode="External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Mixed methods evaluation of the Intergenerational Schools Dementia Project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challenges of working with children (and teachers)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Jennifer Bray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29107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Helped pupils at a personal level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133056"/>
          </a:xfrm>
        </p:spPr>
        <p:txBody>
          <a:bodyPr>
            <a:normAutofit lnSpcReduction="10000"/>
          </a:bodyPr>
          <a:lstStyle/>
          <a:p>
            <a:pPr marL="285750" lvl="0" indent="-285750" algn="ctr">
              <a:spcAft>
                <a:spcPts val="600"/>
              </a:spcAft>
              <a:buNone/>
            </a:pPr>
            <a:endParaRPr lang="en-GB" i="1" dirty="0" smtClean="0">
              <a:solidFill>
                <a:schemeClr val="bg1"/>
              </a:solidFill>
            </a:endParaRPr>
          </a:p>
          <a:p>
            <a:pPr marL="285750" lvl="0" indent="-285750" algn="ctr">
              <a:spcAft>
                <a:spcPts val="600"/>
              </a:spcAft>
              <a:buNone/>
            </a:pPr>
            <a:r>
              <a:rPr lang="en-GB" i="1" dirty="0" smtClean="0">
                <a:solidFill>
                  <a:schemeClr val="bg1"/>
                </a:solidFill>
              </a:rPr>
              <a:t>“My grandfather has dementia. I felt very strange with him when I was told because he didn’t seem like my grandfather any more. After these lessons I can understand what it is like for him and have been more able to talk with him and to see that </a:t>
            </a:r>
            <a:r>
              <a:rPr lang="en-GB" b="1" i="1" dirty="0" smtClean="0">
                <a:solidFill>
                  <a:srgbClr val="FFFF00"/>
                </a:solidFill>
              </a:rPr>
              <a:t>he is still my grandfather</a:t>
            </a:r>
            <a:r>
              <a:rPr lang="en-GB" i="1" dirty="0" smtClean="0">
                <a:solidFill>
                  <a:schemeClr val="bg1"/>
                </a:solidFill>
              </a:rPr>
              <a:t>”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3594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Evaluation lessons learnt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60851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Clear lines of communication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Manage expectations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Point of contact for teachers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Different approaches for different age groups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Keep questionnaires short and focused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Appropriate language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Clear (and fixed) format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Easy to answer – tick boxes v free text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Realistic timescales</a:t>
            </a:r>
          </a:p>
          <a:p>
            <a:pPr lvl="1" algn="ctr">
              <a:buNone/>
            </a:pPr>
            <a:r>
              <a:rPr lang="en-GB" sz="3900" b="1" dirty="0" smtClean="0">
                <a:solidFill>
                  <a:srgbClr val="FFFF00"/>
                </a:solidFill>
              </a:rPr>
              <a:t>Work </a:t>
            </a:r>
            <a:r>
              <a:rPr lang="en-GB" sz="3900" b="1" u="sng" dirty="0" smtClean="0">
                <a:solidFill>
                  <a:srgbClr val="FFFF00"/>
                </a:solidFill>
              </a:rPr>
              <a:t>WITH</a:t>
            </a:r>
            <a:r>
              <a:rPr lang="en-GB" sz="3900" b="1" dirty="0" smtClean="0">
                <a:solidFill>
                  <a:srgbClr val="FFFF00"/>
                </a:solidFill>
              </a:rPr>
              <a:t> schools </a:t>
            </a:r>
          </a:p>
        </p:txBody>
      </p:sp>
    </p:spTree>
    <p:extLst>
      <p:ext uri="{BB962C8B-B14F-4D97-AF65-F5344CB8AC3E}">
        <p14:creationId xmlns="" xmlns:p14="http://schemas.microsoft.com/office/powerpoint/2010/main" val="28503594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467544" y="332657"/>
            <a:ext cx="8207611" cy="4829014"/>
          </a:xfrm>
          <a:prstGeom prst="rect">
            <a:avLst/>
          </a:prstGeom>
          <a:solidFill>
            <a:srgbClr val="48D84B"/>
          </a:solid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3600" dirty="0">
                <a:solidFill>
                  <a:srgbClr val="FFFFCC"/>
                </a:solidFill>
                <a:latin typeface="ArtBrush"/>
              </a:rPr>
              <a:t>Thank you for listening!</a:t>
            </a:r>
          </a:p>
          <a:p>
            <a:pPr eaLnBrk="0" hangingPunct="0"/>
            <a:endParaRPr lang="en-GB" sz="2800" dirty="0" smtClean="0">
              <a:latin typeface="Calibri" pitchFamily="34" charset="0"/>
            </a:endParaRPr>
          </a:p>
          <a:p>
            <a:pPr eaLnBrk="0" hangingPunct="0"/>
            <a:r>
              <a:rPr lang="en-GB" sz="2800" dirty="0" smtClean="0">
                <a:latin typeface="Calibri" pitchFamily="34" charset="0"/>
              </a:rPr>
              <a:t>Jennifer Bray</a:t>
            </a:r>
            <a:endParaRPr lang="en-GB" sz="2800" dirty="0">
              <a:latin typeface="Calibri" pitchFamily="34" charset="0"/>
            </a:endParaRPr>
          </a:p>
          <a:p>
            <a:pPr eaLnBrk="0" hangingPunct="0"/>
            <a:r>
              <a:rPr lang="en-GB" sz="2800" dirty="0" smtClean="0">
                <a:latin typeface="Calibri" pitchFamily="34" charset="0"/>
              </a:rPr>
              <a:t>Association </a:t>
            </a:r>
            <a:r>
              <a:rPr lang="en-GB" sz="2800" dirty="0">
                <a:latin typeface="Calibri" pitchFamily="34" charset="0"/>
              </a:rPr>
              <a:t>for Dementia Studies</a:t>
            </a:r>
          </a:p>
          <a:p>
            <a:pPr eaLnBrk="0" hangingPunct="0"/>
            <a:r>
              <a:rPr lang="en-GB" sz="2800" dirty="0" smtClean="0">
                <a:latin typeface="Calibri" pitchFamily="34" charset="0"/>
              </a:rPr>
              <a:t>University of Worcester </a:t>
            </a:r>
          </a:p>
          <a:p>
            <a:pPr eaLnBrk="0" hangingPunct="0"/>
            <a:r>
              <a:rPr lang="en-GB" sz="2800" dirty="0" smtClean="0">
                <a:latin typeface="Calibri" pitchFamily="34" charset="0"/>
                <a:hlinkClick r:id="rId3"/>
              </a:rPr>
              <a:t>j.bray@worc.ac.uk</a:t>
            </a:r>
            <a:r>
              <a:rPr lang="en-GB" sz="2800" dirty="0" smtClean="0">
                <a:latin typeface="Calibri" pitchFamily="34" charset="0"/>
              </a:rPr>
              <a:t> </a:t>
            </a:r>
          </a:p>
          <a:p>
            <a:pPr eaLnBrk="0" hangingPunct="0"/>
            <a:endParaRPr lang="en-GB" sz="2800" dirty="0" smtClean="0">
              <a:solidFill>
                <a:srgbClr val="66FFFF"/>
              </a:solidFill>
              <a:latin typeface="Calibri" pitchFamily="34" charset="0"/>
              <a:hlinkClick r:id="rId4"/>
            </a:endParaRPr>
          </a:p>
          <a:p>
            <a:pPr eaLnBrk="0" hangingPunct="0"/>
            <a:r>
              <a:rPr lang="en-GB" sz="2800" dirty="0" smtClean="0">
                <a:solidFill>
                  <a:srgbClr val="66FFFF"/>
                </a:solidFill>
                <a:latin typeface="Calibri" pitchFamily="34" charset="0"/>
                <a:hlinkClick r:id="rId4"/>
              </a:rPr>
              <a:t>http://www.worc.ac.uk/discover/association-for-dementia-studies.html</a:t>
            </a:r>
            <a:r>
              <a:rPr lang="en-GB" sz="2800" dirty="0" smtClean="0">
                <a:solidFill>
                  <a:srgbClr val="66FFFF"/>
                </a:solidFill>
                <a:latin typeface="Calibri" pitchFamily="34" charset="0"/>
              </a:rPr>
              <a:t> </a:t>
            </a:r>
          </a:p>
          <a:p>
            <a:pPr eaLnBrk="0" hangingPunct="0"/>
            <a:endParaRPr lang="en-GB" sz="2800" dirty="0">
              <a:latin typeface="Calibri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endParaRPr lang="en-GB" dirty="0">
              <a:solidFill>
                <a:srgbClr val="FFFFCC"/>
              </a:solidFill>
              <a:latin typeface="Calibri" pitchFamily="34" charset="0"/>
            </a:endParaRPr>
          </a:p>
        </p:txBody>
      </p:sp>
      <p:pic>
        <p:nvPicPr>
          <p:cNvPr id="18436" name="Picture 5" descr="cloc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87487" y="2708920"/>
            <a:ext cx="1200486" cy="901700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7" name="Picture 6" descr="library-outside"/>
          <p:cNvPicPr>
            <a:picLocks noChangeAspect="1" noChangeArrowheads="1"/>
          </p:cNvPicPr>
          <p:nvPr/>
        </p:nvPicPr>
        <p:blipFill>
          <a:blip r:embed="rId6" cstate="print"/>
          <a:srcRect l="14529"/>
          <a:stretch>
            <a:fillRect/>
          </a:stretch>
        </p:blipFill>
        <p:spPr bwMode="auto">
          <a:xfrm>
            <a:off x="2153112" y="5072063"/>
            <a:ext cx="1185555" cy="925512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8" name="Picture 7" descr="muffin"/>
          <p:cNvPicPr>
            <a:picLocks noChangeAspect="1" noChangeArrowheads="1"/>
          </p:cNvPicPr>
          <p:nvPr/>
        </p:nvPicPr>
        <p:blipFill>
          <a:blip r:embed="rId7" cstate="print"/>
          <a:srcRect l="9128"/>
          <a:stretch>
            <a:fillRect/>
          </a:stretch>
        </p:blipFill>
        <p:spPr bwMode="auto">
          <a:xfrm>
            <a:off x="3765703" y="4857753"/>
            <a:ext cx="1337855" cy="1103313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9" name="Picture 8" descr="our-worl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7921" y="4581131"/>
            <a:ext cx="1334869" cy="1000125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40" name="Picture 9" descr="papers"/>
          <p:cNvPicPr>
            <a:picLocks noChangeAspect="1" noChangeArrowheads="1"/>
          </p:cNvPicPr>
          <p:nvPr/>
        </p:nvPicPr>
        <p:blipFill>
          <a:blip r:embed="rId9" cstate="print"/>
          <a:srcRect b="6249"/>
          <a:stretch>
            <a:fillRect/>
          </a:stretch>
        </p:blipFill>
        <p:spPr bwMode="auto">
          <a:xfrm>
            <a:off x="305138" y="4653136"/>
            <a:ext cx="1255732" cy="1243012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41" name="Picture 10" descr="leaves"/>
          <p:cNvPicPr>
            <a:picLocks noChangeAspect="1" noChangeArrowheads="1"/>
          </p:cNvPicPr>
          <p:nvPr/>
        </p:nvPicPr>
        <p:blipFill>
          <a:blip r:embed="rId10" cstate="print"/>
          <a:srcRect l="8450" t="-1" b="7143"/>
          <a:stretch>
            <a:fillRect/>
          </a:stretch>
        </p:blipFill>
        <p:spPr bwMode="auto">
          <a:xfrm>
            <a:off x="7259656" y="4643441"/>
            <a:ext cx="1163158" cy="1214437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585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71874" y="6215063"/>
            <a:ext cx="8215266" cy="506412"/>
          </a:xfrm>
          <a:noFill/>
        </p:spPr>
        <p:txBody>
          <a:bodyPr/>
          <a:lstStyle/>
          <a:p>
            <a:r>
              <a:rPr lang="en-GB" dirty="0" smtClean="0">
                <a:solidFill>
                  <a:srgbClr val="FFFFCC"/>
                </a:solidFill>
              </a:rPr>
              <a:t>Photographs of people living with dementia taking part in </a:t>
            </a:r>
          </a:p>
          <a:p>
            <a:r>
              <a:rPr lang="en-GB" dirty="0" err="1" smtClean="0">
                <a:solidFill>
                  <a:srgbClr val="FFFFCC"/>
                </a:solidFill>
              </a:rPr>
              <a:t>ExtraCare</a:t>
            </a:r>
            <a:r>
              <a:rPr lang="en-GB" dirty="0" smtClean="0">
                <a:solidFill>
                  <a:srgbClr val="FFFFCC"/>
                </a:solidFill>
              </a:rPr>
              <a:t> Charitable Trust  Enriched Opportunities Programme</a:t>
            </a:r>
            <a:endParaRPr lang="en-US" dirty="0" smtClean="0">
              <a:solidFill>
                <a:srgbClr val="FFFFCC"/>
              </a:solidFill>
            </a:endParaRPr>
          </a:p>
        </p:txBody>
      </p:sp>
      <p:pic>
        <p:nvPicPr>
          <p:cNvPr id="10" name="Picture 9" descr="Coventry and Warwickshire Partnership NHS TrustCOL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88224" y="6480720"/>
            <a:ext cx="239643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Project overview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4908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Dementia is a growing global concern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Between 700,000 and 800,000 people living with dementia in the UK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 Prime Minister’s Challenge on Dementia developed to focus on: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Driving improvements in health &amp; care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Creating dementia-friendly communities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Better research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Intergenerational Schools Dementia Project</a:t>
            </a:r>
          </a:p>
        </p:txBody>
      </p:sp>
    </p:spTree>
    <p:extLst>
      <p:ext uri="{BB962C8B-B14F-4D97-AF65-F5344CB8AC3E}">
        <p14:creationId xmlns="" xmlns:p14="http://schemas.microsoft.com/office/powerpoint/2010/main" val="28503594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Aims of the project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49080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Four main aims: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Raise awareness and understanding of dementia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Appreciate the difficulties of caring for someone with dementia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Understand the role of assistive and digital technology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Meet someone with dementia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22 schools engaged in initial pilot phase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Implement dementia curriculum during 2012/2013 academic year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3594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The evaluation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4908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How do we measure the impact of the dementia interventions?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Each school used its own curriculum approach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Wide range of pupils involved (5-19)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Chose mixed approach 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‘Pre’ and ‘Post’ questionnaires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Case studies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Worked with range of people to design tools</a:t>
            </a:r>
          </a:p>
        </p:txBody>
      </p:sp>
      <p:sp>
        <p:nvSpPr>
          <p:cNvPr id="4" name="Oval 3"/>
          <p:cNvSpPr/>
          <p:nvPr/>
        </p:nvSpPr>
        <p:spPr>
          <a:xfrm>
            <a:off x="683568" y="4005064"/>
            <a:ext cx="5544616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03594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Questionnaires - Planned approach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4908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Primary schools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Circle time evaluation – one per class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Secondary schools and colleges 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Individual questionnaires – one per pupil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Online version not practical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Each school provided with questionnaire pack and guidelines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Intended for schools to analyse and report on own results – not feasible</a:t>
            </a:r>
          </a:p>
        </p:txBody>
      </p:sp>
    </p:spTree>
    <p:extLst>
      <p:ext uri="{BB962C8B-B14F-4D97-AF65-F5344CB8AC3E}">
        <p14:creationId xmlns="" xmlns:p14="http://schemas.microsoft.com/office/powerpoint/2010/main" val="28503594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flipH="1">
            <a:off x="6588224" y="4437112"/>
            <a:ext cx="1368152" cy="7200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88224" y="3140968"/>
            <a:ext cx="1368152" cy="7920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Challenges encountered by schools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5482952" cy="434908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Practical issues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Who prints out the questionnaires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Time needed to complete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Some pupils caught up in exams and other commitments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Some pupils felt that they were being tested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Communication issues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64088" y="1484784"/>
            <a:ext cx="2160240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Project managers/ stakeholder group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436096" y="5013176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Schools</a:t>
            </a:r>
            <a:endParaRPr lang="en-US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04248" y="3789040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Local coordinators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7812360" y="1988840"/>
            <a:ext cx="115212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ADS</a:t>
            </a:r>
            <a:endParaRPr lang="en-US" sz="24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228184" y="3284984"/>
            <a:ext cx="0" cy="17281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7" idx="1"/>
          </p:cNvCxnSpPr>
          <p:nvPr/>
        </p:nvCxnSpPr>
        <p:spPr>
          <a:xfrm>
            <a:off x="7524328" y="2348880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372200" y="2564904"/>
            <a:ext cx="2016224" cy="25922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452320" y="4725144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13 out of 22 schools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3594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Challenges encountered by us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34908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Timescales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Different in different schools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Deadlines changed mid-project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Unhelpful schools 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Difficult to contact, poor communication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Helpful schools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Added in information which altered layout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Pupils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Misreading/misunderstanding questions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Some just not interested</a:t>
            </a:r>
          </a:p>
        </p:txBody>
      </p:sp>
    </p:spTree>
    <p:extLst>
      <p:ext uri="{BB962C8B-B14F-4D97-AF65-F5344CB8AC3E}">
        <p14:creationId xmlns="" xmlns:p14="http://schemas.microsoft.com/office/powerpoint/2010/main" val="28503594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Practical issues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4908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Number of responses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Data entry and analysis</a:t>
            </a:r>
          </a:p>
        </p:txBody>
      </p:sp>
      <p:pic>
        <p:nvPicPr>
          <p:cNvPr id="5" name="Picture 4" descr="questionnai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636912"/>
            <a:ext cx="4824536" cy="30921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03594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But...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34908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Positive impact of the project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Benefits for pupils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Increased awareness of dementia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Reduced fear and stigma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Appreciate caring role and how to help carers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Increased awareness of how to help people with dementia to live well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Impact on teachers, whole schools and wider community</a:t>
            </a:r>
          </a:p>
        </p:txBody>
      </p:sp>
    </p:spTree>
    <p:extLst>
      <p:ext uri="{BB962C8B-B14F-4D97-AF65-F5344CB8AC3E}">
        <p14:creationId xmlns="" xmlns:p14="http://schemas.microsoft.com/office/powerpoint/2010/main" val="28503594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502</Words>
  <Application>Microsoft Office PowerPoint</Application>
  <PresentationFormat>On-screen Show (4:3)</PresentationFormat>
  <Paragraphs>96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2_Office Theme</vt:lpstr>
      <vt:lpstr>Mixed methods evaluation of the Intergenerational Schools Dementia Project</vt:lpstr>
      <vt:lpstr>Project overview</vt:lpstr>
      <vt:lpstr>Aims of the project</vt:lpstr>
      <vt:lpstr>The evaluation</vt:lpstr>
      <vt:lpstr>Questionnaires - Planned approach</vt:lpstr>
      <vt:lpstr>Challenges encountered by schools</vt:lpstr>
      <vt:lpstr>Challenges encountered by us</vt:lpstr>
      <vt:lpstr>Practical issues</vt:lpstr>
      <vt:lpstr>But...</vt:lpstr>
      <vt:lpstr>Helped pupils at a personal level</vt:lpstr>
      <vt:lpstr>Evaluation lessons learnt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</dc:creator>
  <cp:lastModifiedBy>Jennifer Bray</cp:lastModifiedBy>
  <cp:revision>97</cp:revision>
  <dcterms:created xsi:type="dcterms:W3CDTF">2013-04-26T06:53:05Z</dcterms:created>
  <dcterms:modified xsi:type="dcterms:W3CDTF">2013-10-11T10:40:27Z</dcterms:modified>
</cp:coreProperties>
</file>