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7" r:id="rId5"/>
    <p:sldId id="258" r:id="rId6"/>
    <p:sldId id="259" r:id="rId7"/>
    <p:sldId id="270" r:id="rId8"/>
    <p:sldId id="269" r:id="rId9"/>
    <p:sldId id="268" r:id="rId10"/>
    <p:sldId id="261" r:id="rId11"/>
    <p:sldId id="262"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1" d="100"/>
          <a:sy n="101" d="100"/>
        </p:scale>
        <p:origin x="120"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921E1-745A-B702-F4BF-AED548ACFC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72DD8DF-43DF-43C4-5890-CEB7EF1025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8A988F3-FD98-64BA-1BC3-5AE13D1F692F}"/>
              </a:ext>
            </a:extLst>
          </p:cNvPr>
          <p:cNvSpPr>
            <a:spLocks noGrp="1"/>
          </p:cNvSpPr>
          <p:nvPr>
            <p:ph type="dt" sz="half" idx="10"/>
          </p:nvPr>
        </p:nvSpPr>
        <p:spPr/>
        <p:txBody>
          <a:bodyPr/>
          <a:lstStyle/>
          <a:p>
            <a:fld id="{276C0A02-0F42-4425-953A-0B1B646B16F1}" type="datetimeFigureOut">
              <a:rPr lang="en-GB" smtClean="0"/>
              <a:t>24/10/2023</a:t>
            </a:fld>
            <a:endParaRPr lang="en-GB"/>
          </a:p>
        </p:txBody>
      </p:sp>
      <p:sp>
        <p:nvSpPr>
          <p:cNvPr id="5" name="Footer Placeholder 4">
            <a:extLst>
              <a:ext uri="{FF2B5EF4-FFF2-40B4-BE49-F238E27FC236}">
                <a16:creationId xmlns:a16="http://schemas.microsoft.com/office/drawing/2014/main" id="{5C387D50-3D15-1BC8-ACB6-07599B3787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471561-AEF1-AEDC-7C52-C2AEAABF9697}"/>
              </a:ext>
            </a:extLst>
          </p:cNvPr>
          <p:cNvSpPr>
            <a:spLocks noGrp="1"/>
          </p:cNvSpPr>
          <p:nvPr>
            <p:ph type="sldNum" sz="quarter" idx="12"/>
          </p:nvPr>
        </p:nvSpPr>
        <p:spPr/>
        <p:txBody>
          <a:bodyPr/>
          <a:lstStyle/>
          <a:p>
            <a:fld id="{F682FA3C-68BA-40BD-A3B4-E1F9143D0855}" type="slidenum">
              <a:rPr lang="en-GB" smtClean="0"/>
              <a:t>‹#›</a:t>
            </a:fld>
            <a:endParaRPr lang="en-GB"/>
          </a:p>
        </p:txBody>
      </p:sp>
    </p:spTree>
    <p:extLst>
      <p:ext uri="{BB962C8B-B14F-4D97-AF65-F5344CB8AC3E}">
        <p14:creationId xmlns:p14="http://schemas.microsoft.com/office/powerpoint/2010/main" val="2361670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9E3CE-ABDC-61B0-D883-D1E16B3F55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41DAF3D-AFD1-23F5-66D6-E0138987DE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248CAB-1BE6-3FBC-2035-B49076268398}"/>
              </a:ext>
            </a:extLst>
          </p:cNvPr>
          <p:cNvSpPr>
            <a:spLocks noGrp="1"/>
          </p:cNvSpPr>
          <p:nvPr>
            <p:ph type="dt" sz="half" idx="10"/>
          </p:nvPr>
        </p:nvSpPr>
        <p:spPr/>
        <p:txBody>
          <a:bodyPr/>
          <a:lstStyle/>
          <a:p>
            <a:fld id="{276C0A02-0F42-4425-953A-0B1B646B16F1}" type="datetimeFigureOut">
              <a:rPr lang="en-GB" smtClean="0"/>
              <a:t>24/10/2023</a:t>
            </a:fld>
            <a:endParaRPr lang="en-GB"/>
          </a:p>
        </p:txBody>
      </p:sp>
      <p:sp>
        <p:nvSpPr>
          <p:cNvPr id="5" name="Footer Placeholder 4">
            <a:extLst>
              <a:ext uri="{FF2B5EF4-FFF2-40B4-BE49-F238E27FC236}">
                <a16:creationId xmlns:a16="http://schemas.microsoft.com/office/drawing/2014/main" id="{146E0914-992D-C890-118D-2D8B0C543A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44D05D-5CCD-8AE8-EC64-05142CDB0E5A}"/>
              </a:ext>
            </a:extLst>
          </p:cNvPr>
          <p:cNvSpPr>
            <a:spLocks noGrp="1"/>
          </p:cNvSpPr>
          <p:nvPr>
            <p:ph type="sldNum" sz="quarter" idx="12"/>
          </p:nvPr>
        </p:nvSpPr>
        <p:spPr/>
        <p:txBody>
          <a:bodyPr/>
          <a:lstStyle/>
          <a:p>
            <a:fld id="{F682FA3C-68BA-40BD-A3B4-E1F9143D0855}" type="slidenum">
              <a:rPr lang="en-GB" smtClean="0"/>
              <a:t>‹#›</a:t>
            </a:fld>
            <a:endParaRPr lang="en-GB"/>
          </a:p>
        </p:txBody>
      </p:sp>
    </p:spTree>
    <p:extLst>
      <p:ext uri="{BB962C8B-B14F-4D97-AF65-F5344CB8AC3E}">
        <p14:creationId xmlns:p14="http://schemas.microsoft.com/office/powerpoint/2010/main" val="3801437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E4D451-C756-F582-2832-55F6B43E392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E990D0F-74A7-CCED-EC1A-360FA66F806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3B4A94-B2A1-556C-4C2E-BE880A022DE1}"/>
              </a:ext>
            </a:extLst>
          </p:cNvPr>
          <p:cNvSpPr>
            <a:spLocks noGrp="1"/>
          </p:cNvSpPr>
          <p:nvPr>
            <p:ph type="dt" sz="half" idx="10"/>
          </p:nvPr>
        </p:nvSpPr>
        <p:spPr/>
        <p:txBody>
          <a:bodyPr/>
          <a:lstStyle/>
          <a:p>
            <a:fld id="{276C0A02-0F42-4425-953A-0B1B646B16F1}" type="datetimeFigureOut">
              <a:rPr lang="en-GB" smtClean="0"/>
              <a:t>24/10/2023</a:t>
            </a:fld>
            <a:endParaRPr lang="en-GB"/>
          </a:p>
        </p:txBody>
      </p:sp>
      <p:sp>
        <p:nvSpPr>
          <p:cNvPr id="5" name="Footer Placeholder 4">
            <a:extLst>
              <a:ext uri="{FF2B5EF4-FFF2-40B4-BE49-F238E27FC236}">
                <a16:creationId xmlns:a16="http://schemas.microsoft.com/office/drawing/2014/main" id="{B135F939-9FD9-2FC0-D68B-C4D0AFDA31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E0BEA6-117D-DD43-B7E8-0656C07C2003}"/>
              </a:ext>
            </a:extLst>
          </p:cNvPr>
          <p:cNvSpPr>
            <a:spLocks noGrp="1"/>
          </p:cNvSpPr>
          <p:nvPr>
            <p:ph type="sldNum" sz="quarter" idx="12"/>
          </p:nvPr>
        </p:nvSpPr>
        <p:spPr/>
        <p:txBody>
          <a:bodyPr/>
          <a:lstStyle/>
          <a:p>
            <a:fld id="{F682FA3C-68BA-40BD-A3B4-E1F9143D0855}" type="slidenum">
              <a:rPr lang="en-GB" smtClean="0"/>
              <a:t>‹#›</a:t>
            </a:fld>
            <a:endParaRPr lang="en-GB"/>
          </a:p>
        </p:txBody>
      </p:sp>
    </p:spTree>
    <p:extLst>
      <p:ext uri="{BB962C8B-B14F-4D97-AF65-F5344CB8AC3E}">
        <p14:creationId xmlns:p14="http://schemas.microsoft.com/office/powerpoint/2010/main" val="1380278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1F24A-F6E2-77B0-9E94-E608B68FBAB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CF53CC5-B722-6E64-A205-D741E722D0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B30F92-B890-C774-7BD2-1A031AAC372A}"/>
              </a:ext>
            </a:extLst>
          </p:cNvPr>
          <p:cNvSpPr>
            <a:spLocks noGrp="1"/>
          </p:cNvSpPr>
          <p:nvPr>
            <p:ph type="dt" sz="half" idx="10"/>
          </p:nvPr>
        </p:nvSpPr>
        <p:spPr/>
        <p:txBody>
          <a:bodyPr/>
          <a:lstStyle/>
          <a:p>
            <a:fld id="{276C0A02-0F42-4425-953A-0B1B646B16F1}" type="datetimeFigureOut">
              <a:rPr lang="en-GB" smtClean="0"/>
              <a:t>24/10/2023</a:t>
            </a:fld>
            <a:endParaRPr lang="en-GB"/>
          </a:p>
        </p:txBody>
      </p:sp>
      <p:sp>
        <p:nvSpPr>
          <p:cNvPr id="5" name="Footer Placeholder 4">
            <a:extLst>
              <a:ext uri="{FF2B5EF4-FFF2-40B4-BE49-F238E27FC236}">
                <a16:creationId xmlns:a16="http://schemas.microsoft.com/office/drawing/2014/main" id="{2C7637D8-0E6F-3976-8B3D-9D21B3C50E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6E12FA-8FF9-BE05-A8C8-4DCB9AAA9CD2}"/>
              </a:ext>
            </a:extLst>
          </p:cNvPr>
          <p:cNvSpPr>
            <a:spLocks noGrp="1"/>
          </p:cNvSpPr>
          <p:nvPr>
            <p:ph type="sldNum" sz="quarter" idx="12"/>
          </p:nvPr>
        </p:nvSpPr>
        <p:spPr/>
        <p:txBody>
          <a:bodyPr/>
          <a:lstStyle/>
          <a:p>
            <a:fld id="{F682FA3C-68BA-40BD-A3B4-E1F9143D0855}" type="slidenum">
              <a:rPr lang="en-GB" smtClean="0"/>
              <a:t>‹#›</a:t>
            </a:fld>
            <a:endParaRPr lang="en-GB"/>
          </a:p>
        </p:txBody>
      </p:sp>
    </p:spTree>
    <p:extLst>
      <p:ext uri="{BB962C8B-B14F-4D97-AF65-F5344CB8AC3E}">
        <p14:creationId xmlns:p14="http://schemas.microsoft.com/office/powerpoint/2010/main" val="1917161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099DF-392D-2151-C66B-864E1F77B8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B353A35-F9A1-08B1-71EC-F5CEA6108B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4D2EF6-A53E-F170-602D-F20FB8E1A976}"/>
              </a:ext>
            </a:extLst>
          </p:cNvPr>
          <p:cNvSpPr>
            <a:spLocks noGrp="1"/>
          </p:cNvSpPr>
          <p:nvPr>
            <p:ph type="dt" sz="half" idx="10"/>
          </p:nvPr>
        </p:nvSpPr>
        <p:spPr/>
        <p:txBody>
          <a:bodyPr/>
          <a:lstStyle/>
          <a:p>
            <a:fld id="{276C0A02-0F42-4425-953A-0B1B646B16F1}" type="datetimeFigureOut">
              <a:rPr lang="en-GB" smtClean="0"/>
              <a:t>24/10/2023</a:t>
            </a:fld>
            <a:endParaRPr lang="en-GB"/>
          </a:p>
        </p:txBody>
      </p:sp>
      <p:sp>
        <p:nvSpPr>
          <p:cNvPr id="5" name="Footer Placeholder 4">
            <a:extLst>
              <a:ext uri="{FF2B5EF4-FFF2-40B4-BE49-F238E27FC236}">
                <a16:creationId xmlns:a16="http://schemas.microsoft.com/office/drawing/2014/main" id="{04DEAEB0-FC90-1AC6-1143-DAFE92EA75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B0D6B2-E822-544B-BB1D-7F8C286E6170}"/>
              </a:ext>
            </a:extLst>
          </p:cNvPr>
          <p:cNvSpPr>
            <a:spLocks noGrp="1"/>
          </p:cNvSpPr>
          <p:nvPr>
            <p:ph type="sldNum" sz="quarter" idx="12"/>
          </p:nvPr>
        </p:nvSpPr>
        <p:spPr/>
        <p:txBody>
          <a:bodyPr/>
          <a:lstStyle/>
          <a:p>
            <a:fld id="{F682FA3C-68BA-40BD-A3B4-E1F9143D0855}" type="slidenum">
              <a:rPr lang="en-GB" smtClean="0"/>
              <a:t>‹#›</a:t>
            </a:fld>
            <a:endParaRPr lang="en-GB"/>
          </a:p>
        </p:txBody>
      </p:sp>
    </p:spTree>
    <p:extLst>
      <p:ext uri="{BB962C8B-B14F-4D97-AF65-F5344CB8AC3E}">
        <p14:creationId xmlns:p14="http://schemas.microsoft.com/office/powerpoint/2010/main" val="1900711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8E867-085C-13BE-6D30-82D8CF5730F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BE874CE-EB01-E89E-327A-DFE0D427EB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8286833-9960-150C-5EC0-3A1DDDED4F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138F7EF-95F7-25D5-526A-3BEB8549BCC2}"/>
              </a:ext>
            </a:extLst>
          </p:cNvPr>
          <p:cNvSpPr>
            <a:spLocks noGrp="1"/>
          </p:cNvSpPr>
          <p:nvPr>
            <p:ph type="dt" sz="half" idx="10"/>
          </p:nvPr>
        </p:nvSpPr>
        <p:spPr/>
        <p:txBody>
          <a:bodyPr/>
          <a:lstStyle/>
          <a:p>
            <a:fld id="{276C0A02-0F42-4425-953A-0B1B646B16F1}" type="datetimeFigureOut">
              <a:rPr lang="en-GB" smtClean="0"/>
              <a:t>24/10/2023</a:t>
            </a:fld>
            <a:endParaRPr lang="en-GB"/>
          </a:p>
        </p:txBody>
      </p:sp>
      <p:sp>
        <p:nvSpPr>
          <p:cNvPr id="6" name="Footer Placeholder 5">
            <a:extLst>
              <a:ext uri="{FF2B5EF4-FFF2-40B4-BE49-F238E27FC236}">
                <a16:creationId xmlns:a16="http://schemas.microsoft.com/office/drawing/2014/main" id="{A01FD015-2974-719C-F86B-4C47762F32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AE031C-ECA8-8115-FA61-5CD74226E6FA}"/>
              </a:ext>
            </a:extLst>
          </p:cNvPr>
          <p:cNvSpPr>
            <a:spLocks noGrp="1"/>
          </p:cNvSpPr>
          <p:nvPr>
            <p:ph type="sldNum" sz="quarter" idx="12"/>
          </p:nvPr>
        </p:nvSpPr>
        <p:spPr/>
        <p:txBody>
          <a:bodyPr/>
          <a:lstStyle/>
          <a:p>
            <a:fld id="{F682FA3C-68BA-40BD-A3B4-E1F9143D0855}" type="slidenum">
              <a:rPr lang="en-GB" smtClean="0"/>
              <a:t>‹#›</a:t>
            </a:fld>
            <a:endParaRPr lang="en-GB"/>
          </a:p>
        </p:txBody>
      </p:sp>
    </p:spTree>
    <p:extLst>
      <p:ext uri="{BB962C8B-B14F-4D97-AF65-F5344CB8AC3E}">
        <p14:creationId xmlns:p14="http://schemas.microsoft.com/office/powerpoint/2010/main" val="3124083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3299F-94BF-9F7F-FA52-3EF46C6CD91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1D05762-9463-BFFF-E768-FF6EEB7829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46DD9FD-F34A-D818-4861-C2BFF3EC7DC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2B8CDB0-088A-9F19-462A-AFC896F53B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104961-7B2F-B053-9F32-F9D455613C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31A6423-FEAF-BF95-45D1-52FE17034B98}"/>
              </a:ext>
            </a:extLst>
          </p:cNvPr>
          <p:cNvSpPr>
            <a:spLocks noGrp="1"/>
          </p:cNvSpPr>
          <p:nvPr>
            <p:ph type="dt" sz="half" idx="10"/>
          </p:nvPr>
        </p:nvSpPr>
        <p:spPr/>
        <p:txBody>
          <a:bodyPr/>
          <a:lstStyle/>
          <a:p>
            <a:fld id="{276C0A02-0F42-4425-953A-0B1B646B16F1}" type="datetimeFigureOut">
              <a:rPr lang="en-GB" smtClean="0"/>
              <a:t>24/10/2023</a:t>
            </a:fld>
            <a:endParaRPr lang="en-GB"/>
          </a:p>
        </p:txBody>
      </p:sp>
      <p:sp>
        <p:nvSpPr>
          <p:cNvPr id="8" name="Footer Placeholder 7">
            <a:extLst>
              <a:ext uri="{FF2B5EF4-FFF2-40B4-BE49-F238E27FC236}">
                <a16:creationId xmlns:a16="http://schemas.microsoft.com/office/drawing/2014/main" id="{307FDA76-CB63-8EB0-C64B-08CCE38B841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1FA91D1-F07A-A671-35E9-B2E58772F5A4}"/>
              </a:ext>
            </a:extLst>
          </p:cNvPr>
          <p:cNvSpPr>
            <a:spLocks noGrp="1"/>
          </p:cNvSpPr>
          <p:nvPr>
            <p:ph type="sldNum" sz="quarter" idx="12"/>
          </p:nvPr>
        </p:nvSpPr>
        <p:spPr/>
        <p:txBody>
          <a:bodyPr/>
          <a:lstStyle/>
          <a:p>
            <a:fld id="{F682FA3C-68BA-40BD-A3B4-E1F9143D0855}" type="slidenum">
              <a:rPr lang="en-GB" smtClean="0"/>
              <a:t>‹#›</a:t>
            </a:fld>
            <a:endParaRPr lang="en-GB"/>
          </a:p>
        </p:txBody>
      </p:sp>
    </p:spTree>
    <p:extLst>
      <p:ext uri="{BB962C8B-B14F-4D97-AF65-F5344CB8AC3E}">
        <p14:creationId xmlns:p14="http://schemas.microsoft.com/office/powerpoint/2010/main" val="3684740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28815-6878-167A-E969-B01F045766F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63043ED-CA65-9CA3-7D70-2FAD9ADEFD68}"/>
              </a:ext>
            </a:extLst>
          </p:cNvPr>
          <p:cNvSpPr>
            <a:spLocks noGrp="1"/>
          </p:cNvSpPr>
          <p:nvPr>
            <p:ph type="dt" sz="half" idx="10"/>
          </p:nvPr>
        </p:nvSpPr>
        <p:spPr/>
        <p:txBody>
          <a:bodyPr/>
          <a:lstStyle/>
          <a:p>
            <a:fld id="{276C0A02-0F42-4425-953A-0B1B646B16F1}" type="datetimeFigureOut">
              <a:rPr lang="en-GB" smtClean="0"/>
              <a:t>24/10/2023</a:t>
            </a:fld>
            <a:endParaRPr lang="en-GB"/>
          </a:p>
        </p:txBody>
      </p:sp>
      <p:sp>
        <p:nvSpPr>
          <p:cNvPr id="4" name="Footer Placeholder 3">
            <a:extLst>
              <a:ext uri="{FF2B5EF4-FFF2-40B4-BE49-F238E27FC236}">
                <a16:creationId xmlns:a16="http://schemas.microsoft.com/office/drawing/2014/main" id="{DB26F215-FAFF-993B-EA7E-D1A4C818E9B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30A6147-8001-C44C-4696-78403A527444}"/>
              </a:ext>
            </a:extLst>
          </p:cNvPr>
          <p:cNvSpPr>
            <a:spLocks noGrp="1"/>
          </p:cNvSpPr>
          <p:nvPr>
            <p:ph type="sldNum" sz="quarter" idx="12"/>
          </p:nvPr>
        </p:nvSpPr>
        <p:spPr/>
        <p:txBody>
          <a:bodyPr/>
          <a:lstStyle/>
          <a:p>
            <a:fld id="{F682FA3C-68BA-40BD-A3B4-E1F9143D0855}" type="slidenum">
              <a:rPr lang="en-GB" smtClean="0"/>
              <a:t>‹#›</a:t>
            </a:fld>
            <a:endParaRPr lang="en-GB"/>
          </a:p>
        </p:txBody>
      </p:sp>
    </p:spTree>
    <p:extLst>
      <p:ext uri="{BB962C8B-B14F-4D97-AF65-F5344CB8AC3E}">
        <p14:creationId xmlns:p14="http://schemas.microsoft.com/office/powerpoint/2010/main" val="1439667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FFF058-073B-B26B-8FA7-F14FD6CA061B}"/>
              </a:ext>
            </a:extLst>
          </p:cNvPr>
          <p:cNvSpPr>
            <a:spLocks noGrp="1"/>
          </p:cNvSpPr>
          <p:nvPr>
            <p:ph type="dt" sz="half" idx="10"/>
          </p:nvPr>
        </p:nvSpPr>
        <p:spPr/>
        <p:txBody>
          <a:bodyPr/>
          <a:lstStyle/>
          <a:p>
            <a:fld id="{276C0A02-0F42-4425-953A-0B1B646B16F1}" type="datetimeFigureOut">
              <a:rPr lang="en-GB" smtClean="0"/>
              <a:t>24/10/2023</a:t>
            </a:fld>
            <a:endParaRPr lang="en-GB"/>
          </a:p>
        </p:txBody>
      </p:sp>
      <p:sp>
        <p:nvSpPr>
          <p:cNvPr id="3" name="Footer Placeholder 2">
            <a:extLst>
              <a:ext uri="{FF2B5EF4-FFF2-40B4-BE49-F238E27FC236}">
                <a16:creationId xmlns:a16="http://schemas.microsoft.com/office/drawing/2014/main" id="{631C64AF-449E-E565-9956-2A58F0A048F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26BC802-FB0B-2A18-D861-7FE04AA7302F}"/>
              </a:ext>
            </a:extLst>
          </p:cNvPr>
          <p:cNvSpPr>
            <a:spLocks noGrp="1"/>
          </p:cNvSpPr>
          <p:nvPr>
            <p:ph type="sldNum" sz="quarter" idx="12"/>
          </p:nvPr>
        </p:nvSpPr>
        <p:spPr/>
        <p:txBody>
          <a:bodyPr/>
          <a:lstStyle/>
          <a:p>
            <a:fld id="{F682FA3C-68BA-40BD-A3B4-E1F9143D0855}" type="slidenum">
              <a:rPr lang="en-GB" smtClean="0"/>
              <a:t>‹#›</a:t>
            </a:fld>
            <a:endParaRPr lang="en-GB"/>
          </a:p>
        </p:txBody>
      </p:sp>
    </p:spTree>
    <p:extLst>
      <p:ext uri="{BB962C8B-B14F-4D97-AF65-F5344CB8AC3E}">
        <p14:creationId xmlns:p14="http://schemas.microsoft.com/office/powerpoint/2010/main" val="167785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E16AD-D171-DD67-6050-70D3E64074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9E0DAEC-90A3-31BC-A58F-DA844D9328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8EE5A69-D24C-63D3-6C29-2A5CCA1A52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ACDB82-0D52-8E7D-8278-A0840E7E307B}"/>
              </a:ext>
            </a:extLst>
          </p:cNvPr>
          <p:cNvSpPr>
            <a:spLocks noGrp="1"/>
          </p:cNvSpPr>
          <p:nvPr>
            <p:ph type="dt" sz="half" idx="10"/>
          </p:nvPr>
        </p:nvSpPr>
        <p:spPr/>
        <p:txBody>
          <a:bodyPr/>
          <a:lstStyle/>
          <a:p>
            <a:fld id="{276C0A02-0F42-4425-953A-0B1B646B16F1}" type="datetimeFigureOut">
              <a:rPr lang="en-GB" smtClean="0"/>
              <a:t>24/10/2023</a:t>
            </a:fld>
            <a:endParaRPr lang="en-GB"/>
          </a:p>
        </p:txBody>
      </p:sp>
      <p:sp>
        <p:nvSpPr>
          <p:cNvPr id="6" name="Footer Placeholder 5">
            <a:extLst>
              <a:ext uri="{FF2B5EF4-FFF2-40B4-BE49-F238E27FC236}">
                <a16:creationId xmlns:a16="http://schemas.microsoft.com/office/drawing/2014/main" id="{2BD2013B-297D-268A-9905-527CA07B97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A113FED-BF30-7E0B-D692-EBAD3E9C8B03}"/>
              </a:ext>
            </a:extLst>
          </p:cNvPr>
          <p:cNvSpPr>
            <a:spLocks noGrp="1"/>
          </p:cNvSpPr>
          <p:nvPr>
            <p:ph type="sldNum" sz="quarter" idx="12"/>
          </p:nvPr>
        </p:nvSpPr>
        <p:spPr/>
        <p:txBody>
          <a:bodyPr/>
          <a:lstStyle/>
          <a:p>
            <a:fld id="{F682FA3C-68BA-40BD-A3B4-E1F9143D0855}" type="slidenum">
              <a:rPr lang="en-GB" smtClean="0"/>
              <a:t>‹#›</a:t>
            </a:fld>
            <a:endParaRPr lang="en-GB"/>
          </a:p>
        </p:txBody>
      </p:sp>
    </p:spTree>
    <p:extLst>
      <p:ext uri="{BB962C8B-B14F-4D97-AF65-F5344CB8AC3E}">
        <p14:creationId xmlns:p14="http://schemas.microsoft.com/office/powerpoint/2010/main" val="909151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A7EA9-089C-BC77-BDC6-99AC85F5D1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9BA25E2-0D6A-22F1-2EDA-83A5C44CD0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52E27B9-2301-99EE-DF61-D5387387E5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DA3695-10D7-2A8E-A886-FD09B19636BC}"/>
              </a:ext>
            </a:extLst>
          </p:cNvPr>
          <p:cNvSpPr>
            <a:spLocks noGrp="1"/>
          </p:cNvSpPr>
          <p:nvPr>
            <p:ph type="dt" sz="half" idx="10"/>
          </p:nvPr>
        </p:nvSpPr>
        <p:spPr/>
        <p:txBody>
          <a:bodyPr/>
          <a:lstStyle/>
          <a:p>
            <a:fld id="{276C0A02-0F42-4425-953A-0B1B646B16F1}" type="datetimeFigureOut">
              <a:rPr lang="en-GB" smtClean="0"/>
              <a:t>24/10/2023</a:t>
            </a:fld>
            <a:endParaRPr lang="en-GB"/>
          </a:p>
        </p:txBody>
      </p:sp>
      <p:sp>
        <p:nvSpPr>
          <p:cNvPr id="6" name="Footer Placeholder 5">
            <a:extLst>
              <a:ext uri="{FF2B5EF4-FFF2-40B4-BE49-F238E27FC236}">
                <a16:creationId xmlns:a16="http://schemas.microsoft.com/office/drawing/2014/main" id="{76415CB6-03E3-B40B-9EBB-6BCCF68273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1C5643-3732-073A-DAF9-78AB975CB752}"/>
              </a:ext>
            </a:extLst>
          </p:cNvPr>
          <p:cNvSpPr>
            <a:spLocks noGrp="1"/>
          </p:cNvSpPr>
          <p:nvPr>
            <p:ph type="sldNum" sz="quarter" idx="12"/>
          </p:nvPr>
        </p:nvSpPr>
        <p:spPr/>
        <p:txBody>
          <a:bodyPr/>
          <a:lstStyle/>
          <a:p>
            <a:fld id="{F682FA3C-68BA-40BD-A3B4-E1F9143D0855}" type="slidenum">
              <a:rPr lang="en-GB" smtClean="0"/>
              <a:t>‹#›</a:t>
            </a:fld>
            <a:endParaRPr lang="en-GB"/>
          </a:p>
        </p:txBody>
      </p:sp>
    </p:spTree>
    <p:extLst>
      <p:ext uri="{BB962C8B-B14F-4D97-AF65-F5344CB8AC3E}">
        <p14:creationId xmlns:p14="http://schemas.microsoft.com/office/powerpoint/2010/main" val="3249013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AE3108-7778-FAEB-3176-4DB8780CB0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4F4AE23-E635-BB4C-35AD-20A1061037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1055EE3-41E8-1EB2-AD97-EA987BC3A1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6C0A02-0F42-4425-953A-0B1B646B16F1}" type="datetimeFigureOut">
              <a:rPr lang="en-GB" smtClean="0"/>
              <a:t>24/10/2023</a:t>
            </a:fld>
            <a:endParaRPr lang="en-GB"/>
          </a:p>
        </p:txBody>
      </p:sp>
      <p:sp>
        <p:nvSpPr>
          <p:cNvPr id="5" name="Footer Placeholder 4">
            <a:extLst>
              <a:ext uri="{FF2B5EF4-FFF2-40B4-BE49-F238E27FC236}">
                <a16:creationId xmlns:a16="http://schemas.microsoft.com/office/drawing/2014/main" id="{ED3CFA07-61F8-EA7E-5E3B-28B212D66F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0DE1AFC-25D6-2E2A-8153-7DB3BC4A31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82FA3C-68BA-40BD-A3B4-E1F9143D0855}" type="slidenum">
              <a:rPr lang="en-GB" smtClean="0"/>
              <a:t>‹#›</a:t>
            </a:fld>
            <a:endParaRPr lang="en-GB"/>
          </a:p>
        </p:txBody>
      </p:sp>
    </p:spTree>
    <p:extLst>
      <p:ext uri="{BB962C8B-B14F-4D97-AF65-F5344CB8AC3E}">
        <p14:creationId xmlns:p14="http://schemas.microsoft.com/office/powerpoint/2010/main" val="2820805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myfanwy.davies@bangor.ac.uk" TargetMode="Externa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4FFDAD-800A-87B5-04F7-271A9BA8E44D}"/>
              </a:ext>
            </a:extLst>
          </p:cNvPr>
          <p:cNvSpPr>
            <a:spLocks noGrp="1"/>
          </p:cNvSpPr>
          <p:nvPr>
            <p:ph type="ctrTitle"/>
          </p:nvPr>
        </p:nvSpPr>
        <p:spPr>
          <a:xfrm>
            <a:off x="686834" y="1153572"/>
            <a:ext cx="3200400" cy="4461163"/>
          </a:xfrm>
        </p:spPr>
        <p:txBody>
          <a:bodyPr vert="horz" lIns="91440" tIns="45720" rIns="91440" bIns="45720" rtlCol="0" anchor="ctr">
            <a:normAutofit/>
          </a:bodyPr>
          <a:lstStyle/>
          <a:p>
            <a:pPr algn="l"/>
            <a:r>
              <a:rPr lang="en-US" sz="3100" b="1" kern="1200" dirty="0">
                <a:solidFill>
                  <a:srgbClr val="FFFFFF"/>
                </a:solidFill>
                <a:effectLst/>
                <a:latin typeface="+mj-lt"/>
                <a:ea typeface="+mj-ea"/>
                <a:cs typeface="+mj-cs"/>
              </a:rPr>
              <a:t>Exploring complex identities in accounts of success and negotiating management roles among mid-career, senior academics</a:t>
            </a:r>
            <a:br>
              <a:rPr lang="en-US" sz="3100" kern="1200" dirty="0">
                <a:solidFill>
                  <a:srgbClr val="FFFFFF"/>
                </a:solidFill>
                <a:effectLst/>
                <a:latin typeface="+mj-lt"/>
                <a:ea typeface="+mj-ea"/>
                <a:cs typeface="+mj-cs"/>
              </a:rPr>
            </a:br>
            <a:endParaRPr lang="en-US" sz="3100" kern="1200" dirty="0">
              <a:solidFill>
                <a:srgbClr val="FFFFFF"/>
              </a:solidFill>
              <a:latin typeface="+mj-lt"/>
              <a:ea typeface="+mj-ea"/>
              <a:cs typeface="+mj-cs"/>
            </a:endParaRPr>
          </a:p>
        </p:txBody>
      </p:sp>
      <p:sp>
        <p:nvSpPr>
          <p:cNvPr id="25"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ubtitle 2">
            <a:extLst>
              <a:ext uri="{FF2B5EF4-FFF2-40B4-BE49-F238E27FC236}">
                <a16:creationId xmlns:a16="http://schemas.microsoft.com/office/drawing/2014/main" id="{0BA7F4BC-F285-DD6A-9EA5-BF6958469098}"/>
              </a:ext>
            </a:extLst>
          </p:cNvPr>
          <p:cNvSpPr>
            <a:spLocks noGrp="1"/>
          </p:cNvSpPr>
          <p:nvPr>
            <p:ph type="subTitle" idx="1"/>
          </p:nvPr>
        </p:nvSpPr>
        <p:spPr>
          <a:xfrm>
            <a:off x="4447308" y="591344"/>
            <a:ext cx="6906491" cy="5585619"/>
          </a:xfrm>
        </p:spPr>
        <p:txBody>
          <a:bodyPr vert="horz" lIns="91440" tIns="45720" rIns="91440" bIns="45720" rtlCol="0" anchor="ctr">
            <a:normAutofit/>
          </a:bodyPr>
          <a:lstStyle/>
          <a:p>
            <a:pPr indent="-228600" algn="l">
              <a:spcAft>
                <a:spcPts val="800"/>
              </a:spcAft>
              <a:buFont typeface="Arial" panose="020B0604020202020204" pitchFamily="34" charset="0"/>
              <a:buChar char="•"/>
            </a:pPr>
            <a:r>
              <a:rPr lang="en-US" b="1" dirty="0">
                <a:effectLst/>
              </a:rPr>
              <a:t>Dr Myfanwy Davies, University of Bangor</a:t>
            </a:r>
          </a:p>
          <a:p>
            <a:pPr indent="-228600" algn="l">
              <a:spcAft>
                <a:spcPts val="800"/>
              </a:spcAft>
              <a:buFont typeface="Arial" panose="020B0604020202020204" pitchFamily="34" charset="0"/>
              <a:buChar char="•"/>
            </a:pPr>
            <a:r>
              <a:rPr lang="en-US" dirty="0">
                <a:effectLst/>
              </a:rPr>
              <a:t>Dr Sue Clayton, University of Bangor</a:t>
            </a:r>
          </a:p>
          <a:p>
            <a:pPr indent="-228600" algn="l">
              <a:spcAft>
                <a:spcPts val="800"/>
              </a:spcAft>
              <a:buFont typeface="Arial" panose="020B0604020202020204" pitchFamily="34" charset="0"/>
              <a:buChar char="•"/>
            </a:pPr>
            <a:r>
              <a:rPr lang="en-US" dirty="0">
                <a:effectLst/>
              </a:rPr>
              <a:t>Dr Gelareh Roushan, University of Bournemouth</a:t>
            </a:r>
          </a:p>
          <a:p>
            <a:pPr indent="-228600" algn="l">
              <a:spcAft>
                <a:spcPts val="800"/>
              </a:spcAft>
              <a:buFont typeface="Arial" panose="020B0604020202020204" pitchFamily="34" charset="0"/>
              <a:buChar char="•"/>
            </a:pPr>
            <a:r>
              <a:rPr lang="en-US" dirty="0">
                <a:effectLst/>
              </a:rPr>
              <a:t>Prof Lynn Nichol, University of Worcester</a:t>
            </a:r>
          </a:p>
          <a:p>
            <a:pPr algn="l">
              <a:spcAft>
                <a:spcPts val="800"/>
              </a:spcAft>
            </a:pPr>
            <a:endParaRPr lang="en-US" dirty="0">
              <a:effectLst/>
            </a:endParaRPr>
          </a:p>
          <a:p>
            <a:pPr algn="l"/>
            <a:endParaRPr lang="en-US" dirty="0"/>
          </a:p>
        </p:txBody>
      </p:sp>
    </p:spTree>
    <p:extLst>
      <p:ext uri="{BB962C8B-B14F-4D97-AF65-F5344CB8AC3E}">
        <p14:creationId xmlns:p14="http://schemas.microsoft.com/office/powerpoint/2010/main" val="2816274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04A8AE1-9605-41DC-920F-A4B8E8F23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Arc 9">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790889" flipH="1">
            <a:off x="715850" y="795372"/>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CF188E26-836F-6E2F-F3DB-A6930877C9E5}"/>
              </a:ext>
            </a:extLst>
          </p:cNvPr>
          <p:cNvSpPr>
            <a:spLocks noGrp="1"/>
          </p:cNvSpPr>
          <p:nvPr>
            <p:ph idx="1"/>
          </p:nvPr>
        </p:nvSpPr>
        <p:spPr>
          <a:xfrm>
            <a:off x="838200" y="1461360"/>
            <a:ext cx="5536397" cy="3935281"/>
          </a:xfrm>
        </p:spPr>
        <p:txBody>
          <a:bodyPr>
            <a:normAutofit/>
          </a:bodyPr>
          <a:lstStyle/>
          <a:p>
            <a:r>
              <a:rPr lang="en-GB" sz="1800" dirty="0"/>
              <a:t>Cross-university roles – described their roles as project based and located in their ongoing interests</a:t>
            </a:r>
          </a:p>
          <a:p>
            <a:r>
              <a:rPr lang="en-GB" sz="1800" dirty="0"/>
              <a:t>Adjunct roles – described their roles as insufficiently defined and insufficiently recognised</a:t>
            </a:r>
          </a:p>
          <a:p>
            <a:r>
              <a:rPr lang="en-GB" sz="1800" dirty="0"/>
              <a:t>Heads of School – description of  their roles changed from phase 1 to phase 2 – now seen as relatively autonomous and focused on oversight, ensuring an effective senior team</a:t>
            </a:r>
          </a:p>
          <a:p>
            <a:r>
              <a:rPr lang="en-GB" sz="1800" dirty="0"/>
              <a:t>Heads of School – tensions between teaching, research and management - with the need to remain teaching to keep contact with students and maintain research contracts</a:t>
            </a:r>
          </a:p>
        </p:txBody>
      </p:sp>
      <p:sp>
        <p:nvSpPr>
          <p:cNvPr id="12" name="Oval 11">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92396"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17460" y="4737713"/>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E45A093-DE8D-0783-0052-2F1BD1865694}"/>
              </a:ext>
            </a:extLst>
          </p:cNvPr>
          <p:cNvSpPr>
            <a:spLocks noGrp="1"/>
          </p:cNvSpPr>
          <p:nvPr>
            <p:ph type="title"/>
          </p:nvPr>
        </p:nvSpPr>
        <p:spPr>
          <a:xfrm>
            <a:off x="7474281" y="1396686"/>
            <a:ext cx="3240506" cy="4064628"/>
          </a:xfrm>
        </p:spPr>
        <p:txBody>
          <a:bodyPr>
            <a:normAutofit/>
          </a:bodyPr>
          <a:lstStyle/>
          <a:p>
            <a:r>
              <a:rPr lang="en-GB" b="1">
                <a:solidFill>
                  <a:srgbClr val="FFFFFF"/>
                </a:solidFill>
                <a:effectLst/>
                <a:latin typeface="+mn-lt"/>
                <a:ea typeface="Calibri" panose="020F0502020204030204" pitchFamily="34" charset="0"/>
                <a:cs typeface="Calibri" panose="020F0502020204030204" pitchFamily="34" charset="0"/>
              </a:rPr>
              <a:t>What should I do</a:t>
            </a:r>
            <a:r>
              <a:rPr lang="en-GB" b="1">
                <a:solidFill>
                  <a:srgbClr val="FFFFFF"/>
                </a:solidFill>
                <a:effectLst/>
                <a:latin typeface="Verdana" panose="020B0604030504040204" pitchFamily="34" charset="0"/>
                <a:ea typeface="Calibri" panose="020F0502020204030204" pitchFamily="34" charset="0"/>
                <a:cs typeface="Calibri" panose="020F0502020204030204" pitchFamily="34" charset="0"/>
              </a:rPr>
              <a:t>?</a:t>
            </a:r>
            <a:br>
              <a:rPr lang="en-GB">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en-GB">
              <a:solidFill>
                <a:srgbClr val="FFFFFF"/>
              </a:solidFill>
            </a:endParaRPr>
          </a:p>
        </p:txBody>
      </p:sp>
    </p:spTree>
    <p:extLst>
      <p:ext uri="{BB962C8B-B14F-4D97-AF65-F5344CB8AC3E}">
        <p14:creationId xmlns:p14="http://schemas.microsoft.com/office/powerpoint/2010/main" val="1923664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75C9CD-E272-20CE-4515-731132C2DC49}"/>
              </a:ext>
            </a:extLst>
          </p:cNvPr>
          <p:cNvSpPr>
            <a:spLocks noGrp="1"/>
          </p:cNvSpPr>
          <p:nvPr>
            <p:ph type="title"/>
          </p:nvPr>
        </p:nvSpPr>
        <p:spPr>
          <a:xfrm>
            <a:off x="686834" y="1153572"/>
            <a:ext cx="3200400" cy="4461163"/>
          </a:xfrm>
        </p:spPr>
        <p:txBody>
          <a:bodyPr>
            <a:normAutofit/>
          </a:bodyPr>
          <a:lstStyle/>
          <a:p>
            <a:br>
              <a:rPr lang="en-GB">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r>
              <a:rPr lang="en-GB">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Identity creativity and identity minimalism</a:t>
            </a:r>
            <a:endParaRPr lang="en-GB">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8FA7B7D-9B57-C9B4-384B-52AF3AC334C5}"/>
              </a:ext>
            </a:extLst>
          </p:cNvPr>
          <p:cNvSpPr>
            <a:spLocks noGrp="1"/>
          </p:cNvSpPr>
          <p:nvPr>
            <p:ph idx="1"/>
          </p:nvPr>
        </p:nvSpPr>
        <p:spPr>
          <a:xfrm>
            <a:off x="4447308" y="591344"/>
            <a:ext cx="6906491" cy="5585619"/>
          </a:xfrm>
        </p:spPr>
        <p:txBody>
          <a:bodyPr anchor="ctr">
            <a:normAutofit/>
          </a:bodyPr>
          <a:lstStyle/>
          <a:p>
            <a:r>
              <a:rPr lang="en-GB" sz="2400" dirty="0"/>
              <a:t>Adjunct and cross–university roles – motivation to undertake roles presented in terms of values and activism rather than career advancement.</a:t>
            </a:r>
          </a:p>
          <a:p>
            <a:r>
              <a:rPr lang="en-GB" sz="2400" dirty="0"/>
              <a:t>For adjunct and cross-university role definitions of role and accountability needs to be more clearly defined</a:t>
            </a:r>
          </a:p>
          <a:p>
            <a:r>
              <a:rPr lang="en-GB" sz="2400" dirty="0"/>
              <a:t>Heads of Schools – In Phase 1 where there was a University wide programme of new programme development, Heads of School described tensons between creativity and management identity.  In Phase 2 this was less important.</a:t>
            </a:r>
          </a:p>
          <a:p>
            <a:r>
              <a:rPr lang="en-GB" sz="2400" dirty="0"/>
              <a:t>As in Phase 1 there is evidence of mid-career precarity in terms of expectations, accountability, recognition and future trajectory</a:t>
            </a:r>
          </a:p>
          <a:p>
            <a:endParaRPr lang="en-GB" sz="2400" dirty="0"/>
          </a:p>
        </p:txBody>
      </p:sp>
    </p:spTree>
    <p:extLst>
      <p:ext uri="{BB962C8B-B14F-4D97-AF65-F5344CB8AC3E}">
        <p14:creationId xmlns:p14="http://schemas.microsoft.com/office/powerpoint/2010/main" val="2014890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8559C1-E746-E018-028D-08D966BF6554}"/>
              </a:ext>
            </a:extLst>
          </p:cNvPr>
          <p:cNvSpPr>
            <a:spLocks noGrp="1"/>
          </p:cNvSpPr>
          <p:nvPr>
            <p:ph type="title"/>
          </p:nvPr>
        </p:nvSpPr>
        <p:spPr>
          <a:xfrm>
            <a:off x="804274" y="209348"/>
            <a:ext cx="4977976" cy="1454051"/>
          </a:xfrm>
        </p:spPr>
        <p:txBody>
          <a:bodyPr>
            <a:normAutofit/>
          </a:bodyPr>
          <a:lstStyle/>
          <a:p>
            <a:r>
              <a:rPr lang="en-GB" sz="3600" dirty="0">
                <a:solidFill>
                  <a:schemeClr val="tx2"/>
                </a:solidFill>
              </a:rPr>
              <a:t>Tentative conclusions and way forward</a:t>
            </a:r>
          </a:p>
        </p:txBody>
      </p:sp>
      <p:sp>
        <p:nvSpPr>
          <p:cNvPr id="3" name="Content Placeholder 2">
            <a:extLst>
              <a:ext uri="{FF2B5EF4-FFF2-40B4-BE49-F238E27FC236}">
                <a16:creationId xmlns:a16="http://schemas.microsoft.com/office/drawing/2014/main" id="{70E3126D-C160-54C8-29E9-216BC9CEC7F9}"/>
              </a:ext>
            </a:extLst>
          </p:cNvPr>
          <p:cNvSpPr>
            <a:spLocks noGrp="1"/>
          </p:cNvSpPr>
          <p:nvPr>
            <p:ph idx="1"/>
          </p:nvPr>
        </p:nvSpPr>
        <p:spPr>
          <a:xfrm>
            <a:off x="804672" y="2421682"/>
            <a:ext cx="4977578" cy="3639289"/>
          </a:xfrm>
        </p:spPr>
        <p:txBody>
          <a:bodyPr anchor="ctr">
            <a:normAutofit fontScale="92500" lnSpcReduction="20000"/>
          </a:bodyPr>
          <a:lstStyle/>
          <a:p>
            <a:r>
              <a:rPr lang="en-GB" sz="1700" dirty="0">
                <a:solidFill>
                  <a:schemeClr val="tx2"/>
                </a:solidFill>
              </a:rPr>
              <a:t>Single site study and we wish to expand to multi sites and university types to add depth and comparative aspect to our study </a:t>
            </a:r>
          </a:p>
          <a:p>
            <a:r>
              <a:rPr lang="en-GB" sz="1700" dirty="0">
                <a:solidFill>
                  <a:schemeClr val="tx2"/>
                </a:solidFill>
              </a:rPr>
              <a:t>Further comparative work will help us develop discussions of how HRD policy and practice can be developed in the HE Sector</a:t>
            </a:r>
          </a:p>
          <a:p>
            <a:r>
              <a:rPr lang="en-GB" sz="1700" dirty="0">
                <a:solidFill>
                  <a:schemeClr val="tx2"/>
                </a:solidFill>
              </a:rPr>
              <a:t>Most of our participants completed their undergraduate education before the introduction of tuition fees and question whether their trajectory could now be achieved …….</a:t>
            </a:r>
          </a:p>
          <a:p>
            <a:r>
              <a:rPr lang="en-GB" sz="1700" dirty="0">
                <a:solidFill>
                  <a:schemeClr val="tx2"/>
                </a:solidFill>
              </a:rPr>
              <a:t>Do our tentative findings resonate with your own institution and personal experience?</a:t>
            </a:r>
          </a:p>
          <a:p>
            <a:r>
              <a:rPr lang="en-GB" sz="1700" dirty="0">
                <a:solidFill>
                  <a:schemeClr val="tx2"/>
                </a:solidFill>
              </a:rPr>
              <a:t>Interested in taking part?</a:t>
            </a:r>
          </a:p>
          <a:p>
            <a:r>
              <a:rPr lang="en-GB" sz="1700" dirty="0">
                <a:solidFill>
                  <a:schemeClr val="tx2"/>
                </a:solidFill>
              </a:rPr>
              <a:t>Contact Myfanwy Davies </a:t>
            </a:r>
            <a:r>
              <a:rPr lang="en-GB" sz="1700" dirty="0">
                <a:solidFill>
                  <a:schemeClr val="tx2"/>
                </a:solidFill>
                <a:hlinkClick r:id="rId2"/>
              </a:rPr>
              <a:t>myfanwy.davies@bangor.ac.uk</a:t>
            </a:r>
            <a:r>
              <a:rPr lang="en-GB" sz="1700" dirty="0">
                <a:solidFill>
                  <a:schemeClr val="tx2"/>
                </a:solidFill>
              </a:rPr>
              <a:t> or Lynn Nichol, l.nichol@worc.ac.uk</a:t>
            </a:r>
          </a:p>
          <a:p>
            <a:pPr marL="0" indent="0">
              <a:buNone/>
            </a:pPr>
            <a:endParaRPr lang="en-GB" sz="1700" dirty="0">
              <a:solidFill>
                <a:schemeClr val="tx2"/>
              </a:solidFill>
            </a:endParaRPr>
          </a:p>
          <a:p>
            <a:endParaRPr lang="en-GB" sz="1700" dirty="0">
              <a:solidFill>
                <a:schemeClr val="tx2"/>
              </a:solidFill>
            </a:endParaRPr>
          </a:p>
          <a:p>
            <a:endParaRPr lang="en-GB" sz="1700" dirty="0">
              <a:solidFill>
                <a:schemeClr val="tx2"/>
              </a:solidFill>
            </a:endParaRPr>
          </a:p>
          <a:p>
            <a:endParaRPr lang="en-GB" sz="1700" dirty="0">
              <a:solidFill>
                <a:schemeClr val="tx2"/>
              </a:solidFill>
            </a:endParaRPr>
          </a:p>
          <a:p>
            <a:endParaRPr lang="en-GB" sz="1700" dirty="0">
              <a:solidFill>
                <a:schemeClr val="tx2"/>
              </a:solidFill>
            </a:endParaRPr>
          </a:p>
        </p:txBody>
      </p:sp>
      <p:grpSp>
        <p:nvGrpSpPr>
          <p:cNvPr id="14"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5"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Business Growth">
            <a:extLst>
              <a:ext uri="{FF2B5EF4-FFF2-40B4-BE49-F238E27FC236}">
                <a16:creationId xmlns:a16="http://schemas.microsoft.com/office/drawing/2014/main" id="{54BDF536-E4F9-A73C-2846-8EA0C5ECD21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2709228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526D3B-1ED3-2EDA-E72B-3F9B461DA8B5}"/>
              </a:ext>
            </a:extLst>
          </p:cNvPr>
          <p:cNvSpPr>
            <a:spLocks noGrp="1"/>
          </p:cNvSpPr>
          <p:nvPr>
            <p:ph type="title"/>
          </p:nvPr>
        </p:nvSpPr>
        <p:spPr>
          <a:xfrm>
            <a:off x="6513788" y="365125"/>
            <a:ext cx="4840010" cy="1807305"/>
          </a:xfrm>
        </p:spPr>
        <p:txBody>
          <a:bodyPr>
            <a:normAutofit/>
          </a:bodyPr>
          <a:lstStyle/>
          <a:p>
            <a:r>
              <a:rPr lang="en-GB" sz="3400" dirty="0"/>
              <a:t>Who am I and how should I act? – Phase 1 and 2 </a:t>
            </a:r>
            <a:br>
              <a:rPr lang="en-GB" sz="3400" dirty="0"/>
            </a:br>
            <a:endParaRPr lang="en-GB" sz="3400" dirty="0"/>
          </a:p>
        </p:txBody>
      </p:sp>
      <p:pic>
        <p:nvPicPr>
          <p:cNvPr id="5" name="Picture 4" descr="Desks in empty classroom">
            <a:extLst>
              <a:ext uri="{FF2B5EF4-FFF2-40B4-BE49-F238E27FC236}">
                <a16:creationId xmlns:a16="http://schemas.microsoft.com/office/drawing/2014/main" id="{FD431BC0-C427-0408-206E-2A80B363391E}"/>
              </a:ext>
            </a:extLst>
          </p:cNvPr>
          <p:cNvPicPr>
            <a:picLocks noChangeAspect="1"/>
          </p:cNvPicPr>
          <p:nvPr/>
        </p:nvPicPr>
        <p:blipFill rotWithShape="1">
          <a:blip r:embed="rId2"/>
          <a:srcRect l="18242" r="14866"/>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4D692DFB-D3FA-9160-D035-F6DD1869C647}"/>
              </a:ext>
            </a:extLst>
          </p:cNvPr>
          <p:cNvSpPr>
            <a:spLocks noGrp="1"/>
          </p:cNvSpPr>
          <p:nvPr>
            <p:ph idx="1"/>
          </p:nvPr>
        </p:nvSpPr>
        <p:spPr>
          <a:xfrm>
            <a:off x="6513788" y="2333297"/>
            <a:ext cx="4840010" cy="3843666"/>
          </a:xfrm>
        </p:spPr>
        <p:txBody>
          <a:bodyPr>
            <a:normAutofit/>
          </a:bodyPr>
          <a:lstStyle/>
          <a:p>
            <a:pPr>
              <a:spcAft>
                <a:spcPts val="800"/>
              </a:spcAft>
            </a:pPr>
            <a:r>
              <a:rPr lang="en-GB" sz="1600" dirty="0">
                <a:latin typeface="Verdana" panose="020B0604030504040204" pitchFamily="34" charset="0"/>
                <a:ea typeface="Calibri" panose="020F0502020204030204" pitchFamily="34" charset="0"/>
                <a:cs typeface="Calibri" panose="020F0502020204030204" pitchFamily="34" charset="0"/>
              </a:rPr>
              <a:t>A practitioner-led study in UK Universities</a:t>
            </a:r>
          </a:p>
          <a:p>
            <a:pPr>
              <a:spcAft>
                <a:spcPts val="800"/>
              </a:spcAft>
            </a:pPr>
            <a:r>
              <a:rPr lang="en-GB" sz="1600" dirty="0">
                <a:latin typeface="Verdana" panose="020B0604030504040204" pitchFamily="34" charset="0"/>
                <a:ea typeface="Calibri" panose="020F0502020204030204" pitchFamily="34" charset="0"/>
                <a:cs typeface="Calibri" panose="020F0502020204030204" pitchFamily="34" charset="0"/>
              </a:rPr>
              <a:t>Phase 1 - focused on professional identities of Heads of School (academic middle management) and Directors of Professional Services and negotiating multiple lines of accountability</a:t>
            </a:r>
          </a:p>
          <a:p>
            <a:pPr>
              <a:spcAft>
                <a:spcPts val="800"/>
              </a:spcAft>
            </a:pPr>
            <a:endParaRPr lang="en-GB" sz="1600" dirty="0">
              <a:latin typeface="Verdana" panose="020B0604030504040204" pitchFamily="34" charset="0"/>
              <a:ea typeface="Calibri" panose="020F0502020204030204" pitchFamily="34" charset="0"/>
              <a:cs typeface="Calibri" panose="020F0502020204030204" pitchFamily="34" charset="0"/>
            </a:endParaRPr>
          </a:p>
          <a:p>
            <a:pPr>
              <a:spcAft>
                <a:spcPts val="800"/>
              </a:spcAft>
            </a:pPr>
            <a:r>
              <a:rPr lang="en-GB" sz="1600" dirty="0">
                <a:latin typeface="Verdana" panose="020B0604030504040204" pitchFamily="34" charset="0"/>
                <a:ea typeface="Calibri" panose="020F0502020204030204" pitchFamily="34" charset="0"/>
                <a:cs typeface="Calibri" panose="020F0502020204030204" pitchFamily="34" charset="0"/>
              </a:rPr>
              <a:t>Phase 2  - expanded sample with a focus on personal identity with arising themes around management roles, mid-level precarity, multiple accountability, recognition and voice</a:t>
            </a:r>
          </a:p>
          <a:p>
            <a:pPr marL="0" indent="0">
              <a:spcAft>
                <a:spcPts val="800"/>
              </a:spcAft>
              <a:buNone/>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600" dirty="0"/>
          </a:p>
        </p:txBody>
      </p:sp>
    </p:spTree>
    <p:extLst>
      <p:ext uri="{BB962C8B-B14F-4D97-AF65-F5344CB8AC3E}">
        <p14:creationId xmlns:p14="http://schemas.microsoft.com/office/powerpoint/2010/main" val="259057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460B0EFB-53ED-4F35-B05D-F658EA021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4" name="Picture 4" descr="Abstract blurred public library with bookshelves">
            <a:extLst>
              <a:ext uri="{FF2B5EF4-FFF2-40B4-BE49-F238E27FC236}">
                <a16:creationId xmlns:a16="http://schemas.microsoft.com/office/drawing/2014/main" id="{28B8D9E9-A437-C5DD-770C-FFD538A4BB3A}"/>
              </a:ext>
            </a:extLst>
          </p:cNvPr>
          <p:cNvPicPr>
            <a:picLocks noChangeAspect="1"/>
          </p:cNvPicPr>
          <p:nvPr/>
        </p:nvPicPr>
        <p:blipFill rotWithShape="1">
          <a:blip r:embed="rId2"/>
          <a:srcRect l="15200" r="37539" b="-1"/>
          <a:stretch/>
        </p:blipFill>
        <p:spPr>
          <a:xfrm>
            <a:off x="-7366" y="10"/>
            <a:ext cx="4855591" cy="6857990"/>
          </a:xfrm>
          <a:custGeom>
            <a:avLst/>
            <a:gdLst/>
            <a:ahLst/>
            <a:cxnLst/>
            <a:rect l="l" t="t" r="r" b="b"/>
            <a:pathLst>
              <a:path w="4636517" h="6858000">
                <a:moveTo>
                  <a:pt x="0" y="0"/>
                </a:moveTo>
                <a:lnTo>
                  <a:pt x="4636517" y="0"/>
                </a:lnTo>
                <a:lnTo>
                  <a:pt x="4636517" y="6858000"/>
                </a:lnTo>
                <a:lnTo>
                  <a:pt x="0" y="6858000"/>
                </a:lnTo>
                <a:close/>
              </a:path>
            </a:pathLst>
          </a:custGeom>
        </p:spPr>
      </p:pic>
      <p:sp>
        <p:nvSpPr>
          <p:cNvPr id="15" name="!!Arc">
            <a:extLst>
              <a:ext uri="{FF2B5EF4-FFF2-40B4-BE49-F238E27FC236}">
                <a16:creationId xmlns:a16="http://schemas.microsoft.com/office/drawing/2014/main" id="{835EF3DD-7D43-4A27-8967-A92FD8CC9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73531" y="407987"/>
            <a:ext cx="2987899" cy="2987899"/>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9C47A48-51AE-8D77-A623-11D66B3C9AC2}"/>
              </a:ext>
            </a:extLst>
          </p:cNvPr>
          <p:cNvSpPr>
            <a:spLocks noGrp="1"/>
          </p:cNvSpPr>
          <p:nvPr>
            <p:ph type="title"/>
          </p:nvPr>
        </p:nvSpPr>
        <p:spPr>
          <a:xfrm>
            <a:off x="5827048" y="407987"/>
            <a:ext cx="5721484" cy="1325563"/>
          </a:xfrm>
        </p:spPr>
        <p:txBody>
          <a:bodyPr>
            <a:normAutofit/>
          </a:bodyPr>
          <a:lstStyle/>
          <a:p>
            <a:r>
              <a:rPr lang="en-GB"/>
              <a:t>Research Context</a:t>
            </a:r>
            <a:endParaRPr lang="en-GB" dirty="0"/>
          </a:p>
        </p:txBody>
      </p:sp>
      <p:sp>
        <p:nvSpPr>
          <p:cNvPr id="16" name="Content Placeholder 2">
            <a:extLst>
              <a:ext uri="{FF2B5EF4-FFF2-40B4-BE49-F238E27FC236}">
                <a16:creationId xmlns:a16="http://schemas.microsoft.com/office/drawing/2014/main" id="{544A7621-A520-664A-10C1-FB1BBD3BDC96}"/>
              </a:ext>
            </a:extLst>
          </p:cNvPr>
          <p:cNvSpPr>
            <a:spLocks noGrp="1"/>
          </p:cNvSpPr>
          <p:nvPr>
            <p:ph idx="1"/>
          </p:nvPr>
        </p:nvSpPr>
        <p:spPr>
          <a:xfrm>
            <a:off x="5827048" y="1868487"/>
            <a:ext cx="5721484" cy="4351338"/>
          </a:xfrm>
        </p:spPr>
        <p:txBody>
          <a:bodyPr>
            <a:normAutofit lnSpcReduction="10000"/>
          </a:bodyPr>
          <a:lstStyle/>
          <a:p>
            <a:endParaRPr lang="en-GB" sz="2200" dirty="0"/>
          </a:p>
          <a:p>
            <a:r>
              <a:rPr lang="en-GB" sz="2200" dirty="0"/>
              <a:t>Traditional, non-specialist institution with a strong teaching performance measured through REF and QAA Reviews</a:t>
            </a:r>
          </a:p>
          <a:p>
            <a:r>
              <a:rPr lang="en-GB" sz="2200" dirty="0"/>
              <a:t>Strong research profile measured by REF</a:t>
            </a:r>
          </a:p>
          <a:p>
            <a:r>
              <a:rPr lang="en-GB" sz="2200" dirty="0"/>
              <a:t>Very low staff turnover</a:t>
            </a:r>
          </a:p>
          <a:p>
            <a:r>
              <a:rPr lang="en-GB" sz="2200" dirty="0"/>
              <a:t>Ambitious student growth targets through new programme design during Phase 1</a:t>
            </a:r>
          </a:p>
          <a:p>
            <a:r>
              <a:rPr lang="en-GB" sz="2200" dirty="0"/>
              <a:t>Growth in fixed term adjunct and cross university roles to support the University Executive during the development of new programmes</a:t>
            </a:r>
          </a:p>
          <a:p>
            <a:r>
              <a:rPr lang="en-GB" sz="2200" dirty="0"/>
              <a:t>Rotating tenure for middle-management roles</a:t>
            </a:r>
          </a:p>
          <a:p>
            <a:endParaRPr lang="en-GB" sz="2200" dirty="0"/>
          </a:p>
          <a:p>
            <a:endParaRPr lang="en-GB" sz="2200" dirty="0"/>
          </a:p>
        </p:txBody>
      </p:sp>
    </p:spTree>
    <p:extLst>
      <p:ext uri="{BB962C8B-B14F-4D97-AF65-F5344CB8AC3E}">
        <p14:creationId xmlns:p14="http://schemas.microsoft.com/office/powerpoint/2010/main" val="988532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F407F9-51E5-F35C-948A-9936EF2859C8}"/>
              </a:ext>
            </a:extLst>
          </p:cNvPr>
          <p:cNvSpPr>
            <a:spLocks noGrp="1"/>
          </p:cNvSpPr>
          <p:nvPr>
            <p:ph type="title"/>
          </p:nvPr>
        </p:nvSpPr>
        <p:spPr>
          <a:xfrm>
            <a:off x="4654296" y="329184"/>
            <a:ext cx="6894576" cy="1783080"/>
          </a:xfrm>
        </p:spPr>
        <p:txBody>
          <a:bodyPr anchor="b">
            <a:normAutofit/>
          </a:bodyPr>
          <a:lstStyle/>
          <a:p>
            <a:r>
              <a:rPr lang="en-GB" sz="5400"/>
              <a:t>Focus of our study</a:t>
            </a:r>
          </a:p>
        </p:txBody>
      </p:sp>
      <p:pic>
        <p:nvPicPr>
          <p:cNvPr id="5" name="Picture 4" descr="Abstract blurred public library with bookshelves">
            <a:extLst>
              <a:ext uri="{FF2B5EF4-FFF2-40B4-BE49-F238E27FC236}">
                <a16:creationId xmlns:a16="http://schemas.microsoft.com/office/drawing/2014/main" id="{BD28E14C-7A0F-B92F-BECA-FBAF5379ADCF}"/>
              </a:ext>
            </a:extLst>
          </p:cNvPr>
          <p:cNvPicPr>
            <a:picLocks noChangeAspect="1"/>
          </p:cNvPicPr>
          <p:nvPr/>
        </p:nvPicPr>
        <p:blipFill rotWithShape="1">
          <a:blip r:embed="rId2"/>
          <a:srcRect l="19108" r="41447" b="-2"/>
          <a:stretch/>
        </p:blipFill>
        <p:spPr>
          <a:xfrm>
            <a:off x="20" y="1"/>
            <a:ext cx="4052522" cy="6858000"/>
          </a:xfrm>
          <a:custGeom>
            <a:avLst/>
            <a:gdLst/>
            <a:ahLst/>
            <a:cxnLst/>
            <a:rect l="l" t="t" r="r" b="b"/>
            <a:pathLst>
              <a:path w="4052542" h="6858000">
                <a:moveTo>
                  <a:pt x="0" y="0"/>
                </a:moveTo>
                <a:lnTo>
                  <a:pt x="4020923" y="0"/>
                </a:lnTo>
                <a:lnTo>
                  <a:pt x="4022656" y="14697"/>
                </a:lnTo>
                <a:cubicBezTo>
                  <a:pt x="4037606" y="98462"/>
                  <a:pt x="4035072" y="183369"/>
                  <a:pt x="4039126" y="267642"/>
                </a:cubicBezTo>
                <a:cubicBezTo>
                  <a:pt x="4043941" y="370699"/>
                  <a:pt x="4037860" y="474136"/>
                  <a:pt x="4035579" y="577446"/>
                </a:cubicBezTo>
                <a:cubicBezTo>
                  <a:pt x="4033805" y="665399"/>
                  <a:pt x="4025063" y="753226"/>
                  <a:pt x="4027724" y="841306"/>
                </a:cubicBezTo>
                <a:cubicBezTo>
                  <a:pt x="4027914" y="844352"/>
                  <a:pt x="4027914" y="847398"/>
                  <a:pt x="4027724" y="850444"/>
                </a:cubicBezTo>
                <a:cubicBezTo>
                  <a:pt x="4019615" y="947281"/>
                  <a:pt x="4019615" y="1044626"/>
                  <a:pt x="4027724" y="1141464"/>
                </a:cubicBezTo>
                <a:cubicBezTo>
                  <a:pt x="4030296" y="1181772"/>
                  <a:pt x="4029574" y="1222221"/>
                  <a:pt x="4025570" y="1262415"/>
                </a:cubicBezTo>
                <a:cubicBezTo>
                  <a:pt x="4021769" y="1313563"/>
                  <a:pt x="4009606" y="1365472"/>
                  <a:pt x="4018348" y="1416238"/>
                </a:cubicBezTo>
                <a:cubicBezTo>
                  <a:pt x="4024037" y="1458058"/>
                  <a:pt x="4027166" y="1500194"/>
                  <a:pt x="4027724" y="1542394"/>
                </a:cubicBezTo>
                <a:cubicBezTo>
                  <a:pt x="4032158" y="1636820"/>
                  <a:pt x="4027977" y="1731753"/>
                  <a:pt x="4026330" y="1826433"/>
                </a:cubicBezTo>
                <a:cubicBezTo>
                  <a:pt x="4024556" y="1936724"/>
                  <a:pt x="4027344" y="2047015"/>
                  <a:pt x="4018475" y="2157432"/>
                </a:cubicBezTo>
                <a:cubicBezTo>
                  <a:pt x="4013597" y="2246629"/>
                  <a:pt x="4013597" y="2336029"/>
                  <a:pt x="4018475" y="2425226"/>
                </a:cubicBezTo>
                <a:cubicBezTo>
                  <a:pt x="4020882" y="2506961"/>
                  <a:pt x="4033172" y="2587934"/>
                  <a:pt x="4031145" y="2670557"/>
                </a:cubicBezTo>
                <a:cubicBezTo>
                  <a:pt x="4028737" y="2766886"/>
                  <a:pt x="4017335" y="2862962"/>
                  <a:pt x="4020882" y="2959546"/>
                </a:cubicBezTo>
                <a:cubicBezTo>
                  <a:pt x="4022529" y="3005617"/>
                  <a:pt x="4022656" y="3051688"/>
                  <a:pt x="4023543" y="3097758"/>
                </a:cubicBezTo>
                <a:cubicBezTo>
                  <a:pt x="4024683" y="3153221"/>
                  <a:pt x="4034692" y="3208556"/>
                  <a:pt x="4029117" y="3263892"/>
                </a:cubicBezTo>
                <a:cubicBezTo>
                  <a:pt x="4019869" y="3356161"/>
                  <a:pt x="3995923" y="3446906"/>
                  <a:pt x="4010873" y="3541459"/>
                </a:cubicBezTo>
                <a:cubicBezTo>
                  <a:pt x="4019108" y="3593495"/>
                  <a:pt x="4028357" y="3645658"/>
                  <a:pt x="4033172" y="3698201"/>
                </a:cubicBezTo>
                <a:cubicBezTo>
                  <a:pt x="4037353" y="3745160"/>
                  <a:pt x="4047868" y="3792881"/>
                  <a:pt x="4039886" y="3839586"/>
                </a:cubicBezTo>
                <a:cubicBezTo>
                  <a:pt x="4033045" y="3879565"/>
                  <a:pt x="4036592" y="3919544"/>
                  <a:pt x="4031271" y="3959523"/>
                </a:cubicBezTo>
                <a:cubicBezTo>
                  <a:pt x="4024303" y="4011939"/>
                  <a:pt x="4020629" y="4065244"/>
                  <a:pt x="4015308" y="4118042"/>
                </a:cubicBezTo>
                <a:cubicBezTo>
                  <a:pt x="4010620" y="4165889"/>
                  <a:pt x="4006946" y="4213610"/>
                  <a:pt x="4019615" y="4258539"/>
                </a:cubicBezTo>
                <a:cubicBezTo>
                  <a:pt x="4050656" y="4371622"/>
                  <a:pt x="4033679" y="4484070"/>
                  <a:pt x="4022023" y="4596391"/>
                </a:cubicBezTo>
                <a:cubicBezTo>
                  <a:pt x="4016321" y="4650965"/>
                  <a:pt x="4007959" y="4708712"/>
                  <a:pt x="4020629" y="4758718"/>
                </a:cubicBezTo>
                <a:cubicBezTo>
                  <a:pt x="4043941" y="4847432"/>
                  <a:pt x="4025697" y="4931705"/>
                  <a:pt x="4015561" y="5016866"/>
                </a:cubicBezTo>
                <a:cubicBezTo>
                  <a:pt x="4003335" y="5100174"/>
                  <a:pt x="4005096" y="5184929"/>
                  <a:pt x="4020756" y="5267654"/>
                </a:cubicBezTo>
                <a:cubicBezTo>
                  <a:pt x="4033172" y="5326035"/>
                  <a:pt x="4033172" y="5385432"/>
                  <a:pt x="4034692" y="5444194"/>
                </a:cubicBezTo>
                <a:cubicBezTo>
                  <a:pt x="4035579" y="5481001"/>
                  <a:pt x="4022023" y="5518441"/>
                  <a:pt x="4013027" y="5555120"/>
                </a:cubicBezTo>
                <a:cubicBezTo>
                  <a:pt x="3996937" y="5621371"/>
                  <a:pt x="3991109" y="5688636"/>
                  <a:pt x="4013027" y="5753237"/>
                </a:cubicBezTo>
                <a:cubicBezTo>
                  <a:pt x="4043561" y="5842713"/>
                  <a:pt x="4061045" y="5932189"/>
                  <a:pt x="4048375" y="6026870"/>
                </a:cubicBezTo>
                <a:cubicBezTo>
                  <a:pt x="4041027" y="6085251"/>
                  <a:pt x="4039380" y="6144902"/>
                  <a:pt x="4028357" y="6202522"/>
                </a:cubicBezTo>
                <a:cubicBezTo>
                  <a:pt x="4010240" y="6298091"/>
                  <a:pt x="4016701" y="6393024"/>
                  <a:pt x="4031145" y="6487196"/>
                </a:cubicBezTo>
                <a:cubicBezTo>
                  <a:pt x="4041293" y="6565885"/>
                  <a:pt x="4042395" y="6645474"/>
                  <a:pt x="4034439" y="6724403"/>
                </a:cubicBezTo>
                <a:lnTo>
                  <a:pt x="4025206" y="6858000"/>
                </a:lnTo>
                <a:lnTo>
                  <a:pt x="0" y="6858000"/>
                </a:lnTo>
                <a:close/>
              </a:path>
            </a:pathLst>
          </a:custGeom>
        </p:spPr>
      </p:pic>
      <p:sp>
        <p:nvSpPr>
          <p:cNvPr id="11" name="sketchy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395728"/>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C905DD0-C7FF-DF37-716E-6FAA645A808F}"/>
              </a:ext>
            </a:extLst>
          </p:cNvPr>
          <p:cNvSpPr>
            <a:spLocks noGrp="1"/>
          </p:cNvSpPr>
          <p:nvPr>
            <p:ph idx="1"/>
          </p:nvPr>
        </p:nvSpPr>
        <p:spPr>
          <a:xfrm>
            <a:off x="4654296" y="2706624"/>
            <a:ext cx="6894576" cy="3483864"/>
          </a:xfrm>
        </p:spPr>
        <p:txBody>
          <a:bodyPr>
            <a:normAutofit/>
          </a:bodyPr>
          <a:lstStyle/>
          <a:p>
            <a:r>
              <a:rPr lang="en-GB" sz="2000" dirty="0"/>
              <a:t>A criticism of the literature on identity is that it is ambiguous and lacks practical applicability</a:t>
            </a:r>
          </a:p>
          <a:p>
            <a:r>
              <a:rPr lang="en-GB" sz="2000" dirty="0"/>
              <a:t>To explore how participants describe their work and how they represent their working selves</a:t>
            </a:r>
          </a:p>
          <a:p>
            <a:r>
              <a:rPr lang="en-GB" sz="2000" dirty="0"/>
              <a:t>To explore experiences and approaches taken to the core activities of research, teaching and management</a:t>
            </a:r>
          </a:p>
          <a:p>
            <a:r>
              <a:rPr lang="en-GB" sz="2000" dirty="0"/>
              <a:t>To explore career trajectories and perceptions of work</a:t>
            </a:r>
          </a:p>
          <a:p>
            <a:r>
              <a:rPr lang="en-GB" sz="2000" dirty="0"/>
              <a:t>To identify common experiences and responses to enable institutions to better support mid-level academics.</a:t>
            </a:r>
          </a:p>
          <a:p>
            <a:endParaRPr lang="en-GB" sz="2000" dirty="0"/>
          </a:p>
          <a:p>
            <a:endParaRPr lang="en-GB" sz="2000" dirty="0"/>
          </a:p>
          <a:p>
            <a:endParaRPr lang="en-GB" sz="2000" dirty="0"/>
          </a:p>
        </p:txBody>
      </p:sp>
    </p:spTree>
    <p:extLst>
      <p:ext uri="{BB962C8B-B14F-4D97-AF65-F5344CB8AC3E}">
        <p14:creationId xmlns:p14="http://schemas.microsoft.com/office/powerpoint/2010/main" val="1190554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BC365C-A8F7-3BBE-4841-06B42E5E1429}"/>
              </a:ext>
            </a:extLst>
          </p:cNvPr>
          <p:cNvSpPr>
            <a:spLocks noGrp="1"/>
          </p:cNvSpPr>
          <p:nvPr>
            <p:ph type="title"/>
          </p:nvPr>
        </p:nvSpPr>
        <p:spPr>
          <a:xfrm>
            <a:off x="6513788" y="365125"/>
            <a:ext cx="4840010" cy="1807305"/>
          </a:xfrm>
        </p:spPr>
        <p:txBody>
          <a:bodyPr>
            <a:normAutofit/>
          </a:bodyPr>
          <a:lstStyle/>
          <a:p>
            <a:r>
              <a:rPr lang="en-GB" dirty="0"/>
              <a:t>Methods</a:t>
            </a:r>
          </a:p>
        </p:txBody>
      </p:sp>
      <p:pic>
        <p:nvPicPr>
          <p:cNvPr id="5" name="Picture 4" descr="Abstract blurred public library with bookshelves">
            <a:extLst>
              <a:ext uri="{FF2B5EF4-FFF2-40B4-BE49-F238E27FC236}">
                <a16:creationId xmlns:a16="http://schemas.microsoft.com/office/drawing/2014/main" id="{F6769841-5067-9B98-D758-2E1684BB3D0E}"/>
              </a:ext>
            </a:extLst>
          </p:cNvPr>
          <p:cNvPicPr>
            <a:picLocks noChangeAspect="1"/>
          </p:cNvPicPr>
          <p:nvPr/>
        </p:nvPicPr>
        <p:blipFill rotWithShape="1">
          <a:blip r:embed="rId2"/>
          <a:srcRect l="9063" r="31403" b="-1"/>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D380166A-CC9F-1760-AAB4-048B2D00BF17}"/>
              </a:ext>
            </a:extLst>
          </p:cNvPr>
          <p:cNvSpPr>
            <a:spLocks noGrp="1"/>
          </p:cNvSpPr>
          <p:nvPr>
            <p:ph idx="1"/>
          </p:nvPr>
        </p:nvSpPr>
        <p:spPr>
          <a:xfrm>
            <a:off x="4070195" y="2333297"/>
            <a:ext cx="7283603" cy="3843666"/>
          </a:xfrm>
        </p:spPr>
        <p:txBody>
          <a:bodyPr>
            <a:noAutofit/>
          </a:bodyPr>
          <a:lstStyle/>
          <a:p>
            <a:pPr>
              <a:spcAft>
                <a:spcPts val="800"/>
              </a:spcAft>
            </a:pPr>
            <a:r>
              <a:rPr lang="en-GB" sz="2000" dirty="0">
                <a:effectLst/>
                <a:latin typeface="Verdana" panose="020B0604030504040204" pitchFamily="34" charset="0"/>
                <a:ea typeface="Calibri" panose="020F0502020204030204" pitchFamily="34" charset="0"/>
                <a:cs typeface="Calibri" panose="020F0502020204030204" pitchFamily="34" charset="0"/>
              </a:rPr>
              <a:t>12 new interviews since Phase 1 (Total 36)</a:t>
            </a:r>
          </a:p>
          <a:p>
            <a:pPr>
              <a:spcAft>
                <a:spcPts val="800"/>
              </a:spcAft>
            </a:pPr>
            <a:r>
              <a:rPr lang="en-GB" sz="2000" dirty="0">
                <a:effectLst/>
                <a:latin typeface="Verdana" panose="020B0604030504040204" pitchFamily="34" charset="0"/>
                <a:ea typeface="Calibri" panose="020F0502020204030204" pitchFamily="34" charset="0"/>
                <a:cs typeface="Calibri" panose="020F0502020204030204" pitchFamily="34" charset="0"/>
              </a:rPr>
              <a:t>“</a:t>
            </a:r>
            <a:r>
              <a:rPr lang="en-GB" sz="2000" dirty="0">
                <a:latin typeface="Verdana" panose="020B0604030504040204" pitchFamily="34" charset="0"/>
                <a:ea typeface="Calibri" panose="020F0502020204030204" pitchFamily="34" charset="0"/>
                <a:cs typeface="Calibri" panose="020F0502020204030204" pitchFamily="34" charset="0"/>
              </a:rPr>
              <a:t>C</a:t>
            </a:r>
            <a:r>
              <a:rPr lang="en-GB" sz="2000" dirty="0">
                <a:effectLst/>
                <a:latin typeface="Verdana" panose="020B0604030504040204" pitchFamily="34" charset="0"/>
                <a:ea typeface="Calibri" panose="020F0502020204030204" pitchFamily="34" charset="0"/>
                <a:cs typeface="Calibri" panose="020F0502020204030204" pitchFamily="34" charset="0"/>
              </a:rPr>
              <a:t>onversations with purpose” with more depth and shared understanding than is usual in one-to-one interviews</a:t>
            </a:r>
          </a:p>
          <a:p>
            <a:pPr>
              <a:spcAft>
                <a:spcPts val="800"/>
              </a:spcAft>
            </a:pPr>
            <a:r>
              <a:rPr lang="en-GB" sz="2000" dirty="0">
                <a:latin typeface="Verdana" panose="020B0604030504040204" pitchFamily="34" charset="0"/>
                <a:ea typeface="Calibri" panose="020F0502020204030204" pitchFamily="34" charset="0"/>
                <a:cs typeface="Calibri" panose="020F0502020204030204" pitchFamily="34" charset="0"/>
              </a:rPr>
              <a:t>I</a:t>
            </a:r>
            <a:r>
              <a:rPr lang="en-GB" sz="2000" dirty="0">
                <a:effectLst/>
                <a:latin typeface="Verdana" panose="020B0604030504040204" pitchFamily="34" charset="0"/>
                <a:ea typeface="Calibri" panose="020F0502020204030204" pitchFamily="34" charset="0"/>
                <a:cs typeface="Calibri" panose="020F0502020204030204" pitchFamily="34" charset="0"/>
              </a:rPr>
              <a:t>nterviews were conducted by someone who has a “past, present and future at the institution” </a:t>
            </a:r>
          </a:p>
          <a:p>
            <a:pPr>
              <a:spcAft>
                <a:spcPts val="800"/>
              </a:spcAft>
            </a:pPr>
            <a:r>
              <a:rPr lang="en-GB" sz="2000" dirty="0">
                <a:effectLst/>
                <a:latin typeface="Verdana" panose="020B0604030504040204" pitchFamily="34" charset="0"/>
                <a:ea typeface="Calibri" panose="020F0502020204030204" pitchFamily="34" charset="0"/>
                <a:cs typeface="Calibri" panose="020F0502020204030204" pitchFamily="34" charset="0"/>
              </a:rPr>
              <a:t>6 heads of school and 6 </a:t>
            </a:r>
            <a:r>
              <a:rPr lang="en-GB" sz="2000" dirty="0">
                <a:latin typeface="Verdana" panose="020B0604030504040204" pitchFamily="34" charset="0"/>
                <a:ea typeface="Calibri" panose="020F0502020204030204" pitchFamily="34" charset="0"/>
                <a:cs typeface="Calibri" panose="020F0502020204030204" pitchFamily="34" charset="0"/>
              </a:rPr>
              <a:t>with participants with </a:t>
            </a:r>
            <a:r>
              <a:rPr lang="en-GB" sz="2000" dirty="0">
                <a:effectLst/>
                <a:latin typeface="Verdana" panose="020B0604030504040204" pitchFamily="34" charset="0"/>
                <a:ea typeface="Calibri" panose="020F0502020204030204" pitchFamily="34" charset="0"/>
                <a:cs typeface="Calibri" panose="020F0502020204030204" pitchFamily="34" charset="0"/>
              </a:rPr>
              <a:t>cross-university roles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GB" sz="2000" dirty="0">
                <a:effectLst/>
                <a:latin typeface="Verdana" panose="020B0604030504040204" pitchFamily="34" charset="0"/>
                <a:ea typeface="Calibri" panose="020F0502020204030204" pitchFamily="34" charset="0"/>
                <a:cs typeface="Calibri" panose="020F0502020204030204" pitchFamily="34" charset="0"/>
              </a:rPr>
              <a:t>To help preserve anonymity we avoided collecting demographic data </a:t>
            </a:r>
          </a:p>
          <a:p>
            <a:pPr>
              <a:spcAft>
                <a:spcPts val="800"/>
              </a:spcAft>
            </a:pPr>
            <a:r>
              <a:rPr lang="en-GB" sz="2000" dirty="0">
                <a:latin typeface="Verdana" panose="020B0604030504040204" pitchFamily="34" charset="0"/>
                <a:ea typeface="Calibri" panose="020F0502020204030204" pitchFamily="34" charset="0"/>
                <a:cs typeface="Calibri" panose="020F0502020204030204" pitchFamily="34" charset="0"/>
              </a:rPr>
              <a:t>T</a:t>
            </a:r>
            <a:r>
              <a:rPr lang="en-GB" sz="2000" dirty="0">
                <a:effectLst/>
                <a:latin typeface="Verdana" panose="020B0604030504040204" pitchFamily="34" charset="0"/>
                <a:ea typeface="Calibri" panose="020F0502020204030204" pitchFamily="34" charset="0"/>
                <a:cs typeface="Calibri" panose="020F0502020204030204" pitchFamily="34" charset="0"/>
              </a:rPr>
              <a:t>hematic analysis of the data</a:t>
            </a:r>
            <a:endParaRPr lang="en-GB" sz="2000" dirty="0"/>
          </a:p>
        </p:txBody>
      </p:sp>
    </p:spTree>
    <p:extLst>
      <p:ext uri="{BB962C8B-B14F-4D97-AF65-F5344CB8AC3E}">
        <p14:creationId xmlns:p14="http://schemas.microsoft.com/office/powerpoint/2010/main" val="243477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B483E2-2C2D-7A28-E82C-4F7E9023879F}"/>
              </a:ext>
            </a:extLst>
          </p:cNvPr>
          <p:cNvSpPr>
            <a:spLocks noGrp="1"/>
          </p:cNvSpPr>
          <p:nvPr>
            <p:ph type="title"/>
          </p:nvPr>
        </p:nvSpPr>
        <p:spPr>
          <a:xfrm>
            <a:off x="838200" y="365125"/>
            <a:ext cx="10515600" cy="1325563"/>
          </a:xfrm>
        </p:spPr>
        <p:txBody>
          <a:bodyPr>
            <a:normAutofit fontScale="90000"/>
          </a:bodyPr>
          <a:lstStyle/>
          <a:p>
            <a:r>
              <a:rPr lang="en-GB" sz="4000" b="1" dirty="0">
                <a:effectLst/>
                <a:latin typeface="+mn-lt"/>
                <a:ea typeface="Calibri" panose="020F0502020204030204" pitchFamily="34" charset="0"/>
                <a:cs typeface="Calibri" panose="020F0502020204030204" pitchFamily="34" charset="0"/>
              </a:rPr>
              <a:t>Trajectories to mid-career success - </a:t>
            </a:r>
            <a:r>
              <a:rPr lang="en-GB" sz="4000" b="1" dirty="0">
                <a:latin typeface="+mn-lt"/>
              </a:rPr>
              <a:t>unplanned</a:t>
            </a:r>
            <a:br>
              <a:rPr lang="en-GB" sz="2600" dirty="0"/>
            </a:br>
            <a:br>
              <a:rPr lang="en-GB" sz="2600" dirty="0">
                <a:effectLst/>
                <a:latin typeface="Calibri" panose="020F0502020204030204" pitchFamily="34" charset="0"/>
                <a:ea typeface="Calibri" panose="020F0502020204030204" pitchFamily="34" charset="0"/>
                <a:cs typeface="Times New Roman" panose="02020603050405020304" pitchFamily="18" charset="0"/>
              </a:rPr>
            </a:br>
            <a:endParaRPr lang="en-GB" sz="26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F3EBC20-0DE4-4D55-D313-5FDA60903F17}"/>
              </a:ext>
            </a:extLst>
          </p:cNvPr>
          <p:cNvSpPr>
            <a:spLocks noGrp="1"/>
          </p:cNvSpPr>
          <p:nvPr>
            <p:ph idx="1"/>
          </p:nvPr>
        </p:nvSpPr>
        <p:spPr>
          <a:xfrm>
            <a:off x="838200" y="1929384"/>
            <a:ext cx="10515600" cy="4251960"/>
          </a:xfrm>
        </p:spPr>
        <p:txBody>
          <a:bodyPr>
            <a:normAutofit/>
          </a:bodyPr>
          <a:lstStyle/>
          <a:p>
            <a:pPr marL="0" indent="0">
              <a:buNone/>
            </a:pPr>
            <a:endParaRPr lang="en-GB" sz="2200" dirty="0"/>
          </a:p>
          <a:p>
            <a:pPr marL="0" indent="0">
              <a:buNone/>
            </a:pPr>
            <a:r>
              <a:rPr lang="en-GB" sz="2200" i="1" dirty="0">
                <a:effectLst/>
                <a:latin typeface="Verdana Pro" panose="020B0604030504040204" pitchFamily="34" charset="0"/>
                <a:ea typeface="Calibri" panose="020F0502020204030204" pitchFamily="34" charset="0"/>
                <a:cs typeface="Times New Roman" panose="02020603050405020304" pitchFamily="18" charset="0"/>
              </a:rPr>
              <a:t>“..it was never a conscious decision. I literally grew up in that world where nobody ever went to university, either school or neighbourhood. It just wasn't on the radar. In fact, I was the first to stay on and do a levels…So I did, you could still just about get grants as well, which was which was a big bonus. And there was no fees again, in a kind of working class culture, you are instantly worried about debt and, and where that will lead you …. Again, you never thought about or go on and do a master's a kind of want to do PhD. But then I was encouraged to do so. And then the opportunity arose to be a research assistant, and they paid me and they waived the fees for the PhD. So again, I'm thinking, Oh, this is great… My plan was to go as far as I could before I got kicked out”</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2200" dirty="0"/>
          </a:p>
          <a:p>
            <a:pPr marL="0" indent="0">
              <a:buNone/>
            </a:pPr>
            <a:endParaRPr lang="en-GB" sz="2200" dirty="0"/>
          </a:p>
          <a:p>
            <a:pPr marL="0" indent="0">
              <a:buNone/>
            </a:pPr>
            <a:endParaRPr lang="en-GB" sz="2200" dirty="0"/>
          </a:p>
          <a:p>
            <a:pPr marL="0" indent="0">
              <a:buNone/>
            </a:pPr>
            <a:endParaRPr lang="en-GB" sz="2200" dirty="0"/>
          </a:p>
          <a:p>
            <a:endParaRPr lang="en-GB" sz="2200" dirty="0"/>
          </a:p>
          <a:p>
            <a:endParaRPr lang="en-GB" sz="2200" dirty="0"/>
          </a:p>
          <a:p>
            <a:endParaRPr lang="en-GB" sz="2200" dirty="0"/>
          </a:p>
          <a:p>
            <a:endParaRPr lang="en-GB" sz="2200" dirty="0"/>
          </a:p>
        </p:txBody>
      </p:sp>
    </p:spTree>
    <p:extLst>
      <p:ext uri="{BB962C8B-B14F-4D97-AF65-F5344CB8AC3E}">
        <p14:creationId xmlns:p14="http://schemas.microsoft.com/office/powerpoint/2010/main" val="341229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Classroom">
            <a:extLst>
              <a:ext uri="{FF2B5EF4-FFF2-40B4-BE49-F238E27FC236}">
                <a16:creationId xmlns:a16="http://schemas.microsoft.com/office/drawing/2014/main" id="{2B3EF17B-6356-A92D-1308-30518271F71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4988" y="1744515"/>
            <a:ext cx="3368969" cy="3368969"/>
          </a:xfrm>
          <a:prstGeom prst="rect">
            <a:avLst/>
          </a:prstGeom>
        </p:spPr>
      </p:pic>
      <p:sp>
        <p:nvSpPr>
          <p:cNvPr id="12" name="Freeform: Shape 11">
            <a:extLst>
              <a:ext uri="{FF2B5EF4-FFF2-40B4-BE49-F238E27FC236}">
                <a16:creationId xmlns:a16="http://schemas.microsoft.com/office/drawing/2014/main" id="{15109354-9C5D-4F8C-B0E6-D1043C7BF2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992"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chemeClr val="accent2"/>
          </a:solidFill>
          <a:ln w="685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6C2E4DAD-6C52-352D-3351-E6CA4B7C6200}"/>
              </a:ext>
            </a:extLst>
          </p:cNvPr>
          <p:cNvSpPr>
            <a:spLocks noGrp="1"/>
          </p:cNvSpPr>
          <p:nvPr>
            <p:ph type="title"/>
          </p:nvPr>
        </p:nvSpPr>
        <p:spPr>
          <a:xfrm>
            <a:off x="5759354" y="457201"/>
            <a:ext cx="5337270" cy="1835911"/>
          </a:xfrm>
        </p:spPr>
        <p:txBody>
          <a:bodyPr anchor="b">
            <a:normAutofit/>
          </a:bodyPr>
          <a:lstStyle/>
          <a:p>
            <a:r>
              <a:rPr lang="en-GB" sz="3000" b="1">
                <a:solidFill>
                  <a:srgbClr val="FFFFFF"/>
                </a:solidFill>
                <a:effectLst/>
                <a:latin typeface="+mn-lt"/>
                <a:ea typeface="Calibri" panose="020F0502020204030204" pitchFamily="34" charset="0"/>
                <a:cs typeface="Calibri" panose="020F0502020204030204" pitchFamily="34" charset="0"/>
              </a:rPr>
              <a:t>Trajectories to mid-career success - a</a:t>
            </a:r>
            <a:r>
              <a:rPr lang="en-GB" sz="3000" b="1">
                <a:solidFill>
                  <a:srgbClr val="FFFFFF"/>
                </a:solidFill>
                <a:latin typeface="+mn-lt"/>
              </a:rPr>
              <a:t>n innovative and creative place</a:t>
            </a:r>
            <a:br>
              <a:rPr lang="en-GB" sz="3000">
                <a:solidFill>
                  <a:srgbClr val="FFFFFF"/>
                </a:solidFill>
              </a:rPr>
            </a:br>
            <a:endParaRPr lang="en-GB" sz="3000">
              <a:solidFill>
                <a:srgbClr val="FFFFFF"/>
              </a:solidFill>
            </a:endParaRPr>
          </a:p>
        </p:txBody>
      </p:sp>
      <p:sp>
        <p:nvSpPr>
          <p:cNvPr id="14" name="sketch line">
            <a:extLst>
              <a:ext uri="{FF2B5EF4-FFF2-40B4-BE49-F238E27FC236}">
                <a16:creationId xmlns:a16="http://schemas.microsoft.com/office/drawing/2014/main" id="{49B530FE-A87D-41A0-A920-ADC6539EA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9353" y="2560829"/>
            <a:ext cx="5029200" cy="18288"/>
          </a:xfrm>
          <a:custGeom>
            <a:avLst/>
            <a:gdLst>
              <a:gd name="connsiteX0" fmla="*/ 0 w 5029200"/>
              <a:gd name="connsiteY0" fmla="*/ 0 h 18288"/>
              <a:gd name="connsiteX1" fmla="*/ 528066 w 5029200"/>
              <a:gd name="connsiteY1" fmla="*/ 0 h 18288"/>
              <a:gd name="connsiteX2" fmla="*/ 1207008 w 5029200"/>
              <a:gd name="connsiteY2" fmla="*/ 0 h 18288"/>
              <a:gd name="connsiteX3" fmla="*/ 1785366 w 5029200"/>
              <a:gd name="connsiteY3" fmla="*/ 0 h 18288"/>
              <a:gd name="connsiteX4" fmla="*/ 2313432 w 5029200"/>
              <a:gd name="connsiteY4" fmla="*/ 0 h 18288"/>
              <a:gd name="connsiteX5" fmla="*/ 2992374 w 5029200"/>
              <a:gd name="connsiteY5" fmla="*/ 0 h 18288"/>
              <a:gd name="connsiteX6" fmla="*/ 3621024 w 5029200"/>
              <a:gd name="connsiteY6" fmla="*/ 0 h 18288"/>
              <a:gd name="connsiteX7" fmla="*/ 4249674 w 5029200"/>
              <a:gd name="connsiteY7" fmla="*/ 0 h 18288"/>
              <a:gd name="connsiteX8" fmla="*/ 5029200 w 5029200"/>
              <a:gd name="connsiteY8" fmla="*/ 0 h 18288"/>
              <a:gd name="connsiteX9" fmla="*/ 5029200 w 5029200"/>
              <a:gd name="connsiteY9" fmla="*/ 18288 h 18288"/>
              <a:gd name="connsiteX10" fmla="*/ 4501134 w 5029200"/>
              <a:gd name="connsiteY10" fmla="*/ 18288 h 18288"/>
              <a:gd name="connsiteX11" fmla="*/ 4023360 w 5029200"/>
              <a:gd name="connsiteY11" fmla="*/ 18288 h 18288"/>
              <a:gd name="connsiteX12" fmla="*/ 3344418 w 5029200"/>
              <a:gd name="connsiteY12" fmla="*/ 18288 h 18288"/>
              <a:gd name="connsiteX13" fmla="*/ 2816352 w 5029200"/>
              <a:gd name="connsiteY13" fmla="*/ 18288 h 18288"/>
              <a:gd name="connsiteX14" fmla="*/ 2137410 w 5029200"/>
              <a:gd name="connsiteY14" fmla="*/ 18288 h 18288"/>
              <a:gd name="connsiteX15" fmla="*/ 1408176 w 5029200"/>
              <a:gd name="connsiteY15" fmla="*/ 18288 h 18288"/>
              <a:gd name="connsiteX16" fmla="*/ 829818 w 5029200"/>
              <a:gd name="connsiteY16" fmla="*/ 18288 h 18288"/>
              <a:gd name="connsiteX17" fmla="*/ 0 w 5029200"/>
              <a:gd name="connsiteY17" fmla="*/ 18288 h 18288"/>
              <a:gd name="connsiteX18" fmla="*/ 0 w 5029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029200" h="18288" fill="none" extrusionOk="0">
                <a:moveTo>
                  <a:pt x="0" y="0"/>
                </a:moveTo>
                <a:cubicBezTo>
                  <a:pt x="142937" y="1696"/>
                  <a:pt x="371859" y="12840"/>
                  <a:pt x="528066" y="0"/>
                </a:cubicBezTo>
                <a:cubicBezTo>
                  <a:pt x="684273" y="-12840"/>
                  <a:pt x="928949" y="-5725"/>
                  <a:pt x="1207008" y="0"/>
                </a:cubicBezTo>
                <a:cubicBezTo>
                  <a:pt x="1485067" y="5725"/>
                  <a:pt x="1562886" y="-21331"/>
                  <a:pt x="1785366" y="0"/>
                </a:cubicBezTo>
                <a:cubicBezTo>
                  <a:pt x="2007846" y="21331"/>
                  <a:pt x="2056226" y="25221"/>
                  <a:pt x="2313432" y="0"/>
                </a:cubicBezTo>
                <a:cubicBezTo>
                  <a:pt x="2570638" y="-25221"/>
                  <a:pt x="2732455" y="16294"/>
                  <a:pt x="2992374" y="0"/>
                </a:cubicBezTo>
                <a:cubicBezTo>
                  <a:pt x="3252293" y="-16294"/>
                  <a:pt x="3319267" y="-29774"/>
                  <a:pt x="3621024" y="0"/>
                </a:cubicBezTo>
                <a:cubicBezTo>
                  <a:pt x="3922781" y="29774"/>
                  <a:pt x="3998107" y="-1004"/>
                  <a:pt x="4249674" y="0"/>
                </a:cubicBezTo>
                <a:cubicBezTo>
                  <a:pt x="4501241" y="1004"/>
                  <a:pt x="4792523" y="-4510"/>
                  <a:pt x="5029200" y="0"/>
                </a:cubicBezTo>
                <a:cubicBezTo>
                  <a:pt x="5029730" y="6954"/>
                  <a:pt x="5029934" y="12839"/>
                  <a:pt x="5029200" y="18288"/>
                </a:cubicBezTo>
                <a:cubicBezTo>
                  <a:pt x="4805432" y="23154"/>
                  <a:pt x="4715801" y="17034"/>
                  <a:pt x="4501134" y="18288"/>
                </a:cubicBezTo>
                <a:cubicBezTo>
                  <a:pt x="4286467" y="19542"/>
                  <a:pt x="4193719" y="41701"/>
                  <a:pt x="4023360" y="18288"/>
                </a:cubicBezTo>
                <a:cubicBezTo>
                  <a:pt x="3853001" y="-5125"/>
                  <a:pt x="3676466" y="16909"/>
                  <a:pt x="3344418" y="18288"/>
                </a:cubicBezTo>
                <a:cubicBezTo>
                  <a:pt x="3012370" y="19667"/>
                  <a:pt x="2945824" y="14410"/>
                  <a:pt x="2816352" y="18288"/>
                </a:cubicBezTo>
                <a:cubicBezTo>
                  <a:pt x="2686880" y="22166"/>
                  <a:pt x="2438351" y="13507"/>
                  <a:pt x="2137410" y="18288"/>
                </a:cubicBezTo>
                <a:cubicBezTo>
                  <a:pt x="1836469" y="23069"/>
                  <a:pt x="1581391" y="46111"/>
                  <a:pt x="1408176" y="18288"/>
                </a:cubicBezTo>
                <a:cubicBezTo>
                  <a:pt x="1234961" y="-9535"/>
                  <a:pt x="1040489" y="-7495"/>
                  <a:pt x="829818" y="18288"/>
                </a:cubicBezTo>
                <a:cubicBezTo>
                  <a:pt x="619147" y="44071"/>
                  <a:pt x="238626" y="37568"/>
                  <a:pt x="0" y="18288"/>
                </a:cubicBezTo>
                <a:cubicBezTo>
                  <a:pt x="-570" y="9279"/>
                  <a:pt x="132" y="5100"/>
                  <a:pt x="0" y="0"/>
                </a:cubicBezTo>
                <a:close/>
              </a:path>
              <a:path w="5029200" h="18288" stroke="0" extrusionOk="0">
                <a:moveTo>
                  <a:pt x="0" y="0"/>
                </a:moveTo>
                <a:cubicBezTo>
                  <a:pt x="165412" y="-21137"/>
                  <a:pt x="322344" y="-21985"/>
                  <a:pt x="578358" y="0"/>
                </a:cubicBezTo>
                <a:cubicBezTo>
                  <a:pt x="834372" y="21985"/>
                  <a:pt x="907099" y="-19195"/>
                  <a:pt x="1056132" y="0"/>
                </a:cubicBezTo>
                <a:cubicBezTo>
                  <a:pt x="1205165" y="19195"/>
                  <a:pt x="1612834" y="-24928"/>
                  <a:pt x="1785366" y="0"/>
                </a:cubicBezTo>
                <a:cubicBezTo>
                  <a:pt x="1957898" y="24928"/>
                  <a:pt x="2149044" y="19108"/>
                  <a:pt x="2363724" y="0"/>
                </a:cubicBezTo>
                <a:cubicBezTo>
                  <a:pt x="2578404" y="-19108"/>
                  <a:pt x="2759981" y="-21788"/>
                  <a:pt x="2942082" y="0"/>
                </a:cubicBezTo>
                <a:cubicBezTo>
                  <a:pt x="3124183" y="21788"/>
                  <a:pt x="3482217" y="8836"/>
                  <a:pt x="3671316" y="0"/>
                </a:cubicBezTo>
                <a:cubicBezTo>
                  <a:pt x="3860415" y="-8836"/>
                  <a:pt x="4058665" y="-25048"/>
                  <a:pt x="4199382" y="0"/>
                </a:cubicBezTo>
                <a:cubicBezTo>
                  <a:pt x="4340099" y="25048"/>
                  <a:pt x="4735096" y="-22088"/>
                  <a:pt x="5029200" y="0"/>
                </a:cubicBezTo>
                <a:cubicBezTo>
                  <a:pt x="5028517" y="5414"/>
                  <a:pt x="5028480" y="12510"/>
                  <a:pt x="5029200" y="18288"/>
                </a:cubicBezTo>
                <a:cubicBezTo>
                  <a:pt x="4891577" y="31493"/>
                  <a:pt x="4684146" y="-2509"/>
                  <a:pt x="4501134" y="18288"/>
                </a:cubicBezTo>
                <a:cubicBezTo>
                  <a:pt x="4318122" y="39085"/>
                  <a:pt x="4030703" y="3672"/>
                  <a:pt x="3872484" y="18288"/>
                </a:cubicBezTo>
                <a:cubicBezTo>
                  <a:pt x="3714265" y="32905"/>
                  <a:pt x="3546134" y="7501"/>
                  <a:pt x="3294126" y="18288"/>
                </a:cubicBezTo>
                <a:cubicBezTo>
                  <a:pt x="3042118" y="29075"/>
                  <a:pt x="2912116" y="11153"/>
                  <a:pt x="2564892" y="18288"/>
                </a:cubicBezTo>
                <a:cubicBezTo>
                  <a:pt x="2217668" y="25423"/>
                  <a:pt x="2095118" y="11659"/>
                  <a:pt x="1835658" y="18288"/>
                </a:cubicBezTo>
                <a:cubicBezTo>
                  <a:pt x="1576198" y="24917"/>
                  <a:pt x="1500897" y="19889"/>
                  <a:pt x="1307592" y="18288"/>
                </a:cubicBezTo>
                <a:cubicBezTo>
                  <a:pt x="1114287" y="16687"/>
                  <a:pt x="961527" y="47453"/>
                  <a:pt x="678942" y="18288"/>
                </a:cubicBezTo>
                <a:cubicBezTo>
                  <a:pt x="396357" y="-10877"/>
                  <a:pt x="271066" y="23005"/>
                  <a:pt x="0" y="18288"/>
                </a:cubicBezTo>
                <a:cubicBezTo>
                  <a:pt x="-306" y="11061"/>
                  <a:pt x="-655" y="7751"/>
                  <a:pt x="0" y="0"/>
                </a:cubicBezTo>
                <a:close/>
              </a:path>
            </a:pathLst>
          </a:custGeom>
          <a:solidFill>
            <a:srgbClr val="FFFFFF"/>
          </a:solidFill>
          <a:ln w="38100"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93FED6D-AE8C-B390-CD4F-B3F35D051ADC}"/>
              </a:ext>
            </a:extLst>
          </p:cNvPr>
          <p:cNvSpPr>
            <a:spLocks noGrp="1"/>
          </p:cNvSpPr>
          <p:nvPr>
            <p:ph idx="1"/>
          </p:nvPr>
        </p:nvSpPr>
        <p:spPr>
          <a:xfrm>
            <a:off x="5759354" y="2798064"/>
            <a:ext cx="5461095" cy="3417611"/>
          </a:xfrm>
        </p:spPr>
        <p:txBody>
          <a:bodyPr anchor="t">
            <a:normAutofit/>
          </a:bodyPr>
          <a:lstStyle/>
          <a:p>
            <a:pPr marL="0" indent="0">
              <a:buNone/>
            </a:pPr>
            <a:endParaRPr lang="en-GB" sz="1500" dirty="0">
              <a:solidFill>
                <a:srgbClr val="FFFFFF"/>
              </a:solidFill>
            </a:endParaRPr>
          </a:p>
          <a:p>
            <a:pPr marL="0" indent="0">
              <a:buNone/>
            </a:pPr>
            <a:r>
              <a:rPr lang="en-GB" sz="1500" i="1" dirty="0">
                <a:solidFill>
                  <a:srgbClr val="FFFFFF"/>
                </a:solidFill>
                <a:effectLst/>
                <a:latin typeface="Verdana Pro" panose="020B0604030504040204" pitchFamily="34" charset="0"/>
                <a:ea typeface="Calibri" panose="020F0502020204030204" pitchFamily="34" charset="0"/>
                <a:cs typeface="Times New Roman" panose="02020603050405020304" pitchFamily="18" charset="0"/>
              </a:rPr>
              <a:t>I think I just always followed what my passion was. And I knew at the end of my undergraduate degree, I didn't really want it to stop. I wasn't ready to be finished. And I'd kind of quite enjoyed the research side of things. And so I suppose that was when I started to think about maybe a PhD</a:t>
            </a:r>
          </a:p>
          <a:p>
            <a:pPr marL="0" indent="0">
              <a:buNone/>
            </a:pPr>
            <a:endParaRPr lang="en-GB" sz="1500" i="1" dirty="0">
              <a:solidFill>
                <a:srgbClr val="FFFFFF"/>
              </a:solidFill>
              <a:latin typeface="Verdana Pro" panose="020B0604030504040204" pitchFamily="34" charset="0"/>
              <a:ea typeface="Calibri" panose="020F0502020204030204" pitchFamily="34" charset="0"/>
              <a:cs typeface="Times New Roman" panose="02020603050405020304" pitchFamily="18" charset="0"/>
            </a:endParaRPr>
          </a:p>
          <a:p>
            <a:pPr marL="0" indent="0">
              <a:buNone/>
            </a:pPr>
            <a:r>
              <a:rPr lang="en-GB" sz="1500" i="1" dirty="0">
                <a:solidFill>
                  <a:srgbClr val="FFFFFF"/>
                </a:solidFill>
                <a:effectLst/>
                <a:latin typeface="Verdana" panose="020B0604030504040204" pitchFamily="34" charset="0"/>
                <a:ea typeface="Calibri" panose="020F0502020204030204" pitchFamily="34" charset="0"/>
                <a:cs typeface="Calibri" panose="020F0502020204030204" pitchFamily="34" charset="0"/>
              </a:rPr>
              <a:t>People working  [at the university] seemed to be much more creative than other people. To have a particular direction. I didn’t know what I wanted to do but I wanted to be part of that </a:t>
            </a:r>
            <a:endParaRPr lang="en-GB" sz="15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5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500" dirty="0">
              <a:solidFill>
                <a:srgbClr val="FFFFFF"/>
              </a:solidFill>
            </a:endParaRPr>
          </a:p>
        </p:txBody>
      </p:sp>
    </p:spTree>
    <p:extLst>
      <p:ext uri="{BB962C8B-B14F-4D97-AF65-F5344CB8AC3E}">
        <p14:creationId xmlns:p14="http://schemas.microsoft.com/office/powerpoint/2010/main" val="682717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4BCE79-3F2D-96DA-8F18-877E2755134B}"/>
              </a:ext>
            </a:extLst>
          </p:cNvPr>
          <p:cNvSpPr>
            <a:spLocks noGrp="1"/>
          </p:cNvSpPr>
          <p:nvPr>
            <p:ph type="title"/>
          </p:nvPr>
        </p:nvSpPr>
        <p:spPr>
          <a:xfrm>
            <a:off x="1171074" y="1396686"/>
            <a:ext cx="3240506" cy="4064628"/>
          </a:xfrm>
        </p:spPr>
        <p:txBody>
          <a:bodyPr>
            <a:normAutofit/>
          </a:bodyPr>
          <a:lstStyle/>
          <a:p>
            <a:r>
              <a:rPr lang="en-GB" b="1">
                <a:solidFill>
                  <a:srgbClr val="FFFFFF"/>
                </a:solidFill>
                <a:effectLst/>
                <a:latin typeface="+mn-lt"/>
                <a:ea typeface="Calibri" panose="020F0502020204030204" pitchFamily="34" charset="0"/>
                <a:cs typeface="Calibri" panose="020F0502020204030204" pitchFamily="34" charset="0"/>
              </a:rPr>
              <a:t>Who am I? – Heads of School</a:t>
            </a:r>
            <a:endParaRPr lang="en-GB">
              <a:solidFill>
                <a:srgbClr val="FFFFFF"/>
              </a:solidFill>
            </a:endParaRP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44297B6-2A81-269F-55B5-21F54603C35C}"/>
              </a:ext>
            </a:extLst>
          </p:cNvPr>
          <p:cNvSpPr>
            <a:spLocks noGrp="1"/>
          </p:cNvSpPr>
          <p:nvPr>
            <p:ph idx="1"/>
          </p:nvPr>
        </p:nvSpPr>
        <p:spPr>
          <a:xfrm>
            <a:off x="5370153" y="1526033"/>
            <a:ext cx="5536397" cy="3935281"/>
          </a:xfrm>
        </p:spPr>
        <p:txBody>
          <a:bodyPr>
            <a:normAutofit/>
          </a:bodyPr>
          <a:lstStyle/>
          <a:p>
            <a:r>
              <a:rPr lang="en-GB" dirty="0"/>
              <a:t>Collaborative and collective experience and language</a:t>
            </a:r>
          </a:p>
          <a:p>
            <a:r>
              <a:rPr lang="en-GB" dirty="0"/>
              <a:t>Working with allies</a:t>
            </a:r>
          </a:p>
          <a:p>
            <a:r>
              <a:rPr lang="en-GB" dirty="0"/>
              <a:t>Leading staff</a:t>
            </a:r>
          </a:p>
          <a:p>
            <a:r>
              <a:rPr lang="en-GB" dirty="0"/>
              <a:t>Promoting a shared understanding of the school’s needs</a:t>
            </a:r>
          </a:p>
          <a:p>
            <a:r>
              <a:rPr lang="en-GB" dirty="0"/>
              <a:t>Coaching</a:t>
            </a:r>
          </a:p>
        </p:txBody>
      </p:sp>
    </p:spTree>
    <p:extLst>
      <p:ext uri="{BB962C8B-B14F-4D97-AF65-F5344CB8AC3E}">
        <p14:creationId xmlns:p14="http://schemas.microsoft.com/office/powerpoint/2010/main" val="2690454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2C92AF-84B8-E4B0-FD89-537615280BF7}"/>
              </a:ext>
            </a:extLst>
          </p:cNvPr>
          <p:cNvSpPr>
            <a:spLocks noGrp="1"/>
          </p:cNvSpPr>
          <p:nvPr>
            <p:ph type="title"/>
          </p:nvPr>
        </p:nvSpPr>
        <p:spPr>
          <a:xfrm>
            <a:off x="1171074" y="1396686"/>
            <a:ext cx="3240506" cy="4064628"/>
          </a:xfrm>
        </p:spPr>
        <p:txBody>
          <a:bodyPr>
            <a:normAutofit/>
          </a:bodyPr>
          <a:lstStyle/>
          <a:p>
            <a:r>
              <a:rPr lang="en-GB" b="1">
                <a:solidFill>
                  <a:srgbClr val="FFFFFF"/>
                </a:solidFill>
                <a:effectLst/>
                <a:latin typeface="+mn-lt"/>
                <a:ea typeface="Calibri" panose="020F0502020204030204" pitchFamily="34" charset="0"/>
                <a:cs typeface="Calibri" panose="020F0502020204030204" pitchFamily="34" charset="0"/>
              </a:rPr>
              <a:t>Who am I? – Cross University Roles - </a:t>
            </a:r>
            <a:r>
              <a:rPr lang="en-GB" b="1">
                <a:solidFill>
                  <a:srgbClr val="FFFFFF"/>
                </a:solidFill>
              </a:rPr>
              <a:t>Activism</a:t>
            </a:r>
            <a:br>
              <a:rPr lang="en-GB">
                <a:solidFill>
                  <a:srgbClr val="FFFFFF"/>
                </a:solidFill>
              </a:rPr>
            </a:br>
            <a:endParaRPr lang="en-GB">
              <a:solidFill>
                <a:srgbClr val="FFFFFF"/>
              </a:solidFill>
            </a:endParaRP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16F73F2-3BE3-9940-427D-30C24F230602}"/>
              </a:ext>
            </a:extLst>
          </p:cNvPr>
          <p:cNvSpPr>
            <a:spLocks noGrp="1"/>
          </p:cNvSpPr>
          <p:nvPr>
            <p:ph idx="1"/>
          </p:nvPr>
        </p:nvSpPr>
        <p:spPr>
          <a:xfrm>
            <a:off x="5370153" y="1526033"/>
            <a:ext cx="5536397" cy="3935281"/>
          </a:xfrm>
        </p:spPr>
        <p:txBody>
          <a:bodyPr>
            <a:normAutofit/>
          </a:bodyPr>
          <a:lstStyle/>
          <a:p>
            <a:pPr marL="0" indent="0">
              <a:buNone/>
            </a:pPr>
            <a:r>
              <a:rPr lang="en-GB" sz="1500" i="1" dirty="0">
                <a:effectLst/>
                <a:latin typeface="Verdana" panose="020B0604030504040204" pitchFamily="34" charset="0"/>
                <a:ea typeface="Calibri" panose="020F0502020204030204" pitchFamily="34" charset="0"/>
                <a:cs typeface="Calibri" panose="020F0502020204030204" pitchFamily="34" charset="0"/>
              </a:rPr>
              <a:t>I saw it as an opportunity to move things along. All my research is about sustainability. It’s all about different ways to get to the same end, whether that’s protest, which is necessary and I’m glad to see young people are marching like I used to do, or whether that’s pushing an institution like ours to be an example of what we can do</a:t>
            </a:r>
          </a:p>
          <a:p>
            <a:pPr marL="0" indent="0">
              <a:buNone/>
            </a:pPr>
            <a:endParaRPr lang="en-GB" sz="1500" i="1" dirty="0">
              <a:latin typeface="Verdana" panose="020B0604030504040204" pitchFamily="34" charset="0"/>
              <a:ea typeface="Calibri" panose="020F0502020204030204" pitchFamily="34" charset="0"/>
              <a:cs typeface="Calibri" panose="020F0502020204030204" pitchFamily="34" charset="0"/>
            </a:endParaRPr>
          </a:p>
          <a:p>
            <a:pPr marL="0" indent="0">
              <a:buNone/>
            </a:pPr>
            <a:endParaRPr lang="en-GB" sz="1500" i="1" dirty="0">
              <a:latin typeface="Verdana" panose="020B0604030504040204" pitchFamily="34" charset="0"/>
              <a:ea typeface="Calibri" panose="020F0502020204030204" pitchFamily="34" charset="0"/>
              <a:cs typeface="Calibri" panose="020F0502020204030204" pitchFamily="34" charset="0"/>
            </a:endParaRPr>
          </a:p>
          <a:p>
            <a:pPr marL="0" indent="0">
              <a:buNone/>
            </a:pPr>
            <a:r>
              <a:rPr lang="en-GB" sz="1500" i="1" dirty="0">
                <a:effectLst/>
                <a:latin typeface="Verdana" panose="020B0604030504040204" pitchFamily="34" charset="0"/>
                <a:ea typeface="Calibri" panose="020F0502020204030204" pitchFamily="34" charset="0"/>
                <a:cs typeface="Calibri" panose="020F0502020204030204" pitchFamily="34" charset="0"/>
              </a:rPr>
              <a:t>Coming from my background, it’s always been part of what I believe in. In this role I can help black and minority kids do better. It is activism, I think. I want to do a lot in this role and I have the energy for it now</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500" dirty="0"/>
          </a:p>
        </p:txBody>
      </p:sp>
    </p:spTree>
    <p:extLst>
      <p:ext uri="{BB962C8B-B14F-4D97-AF65-F5344CB8AC3E}">
        <p14:creationId xmlns:p14="http://schemas.microsoft.com/office/powerpoint/2010/main" val="189946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1103</Words>
  <Application>Microsoft Office PowerPoint</Application>
  <PresentationFormat>Widescreen</PresentationFormat>
  <Paragraphs>77</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Verdana</vt:lpstr>
      <vt:lpstr>Verdana Pro</vt:lpstr>
      <vt:lpstr>Office Theme</vt:lpstr>
      <vt:lpstr>Exploring complex identities in accounts of success and negotiating management roles among mid-career, senior academics </vt:lpstr>
      <vt:lpstr>Who am I and how should I act? – Phase 1 and 2  </vt:lpstr>
      <vt:lpstr>Research Context</vt:lpstr>
      <vt:lpstr>Focus of our study</vt:lpstr>
      <vt:lpstr>Methods</vt:lpstr>
      <vt:lpstr>Trajectories to mid-career success - unplanned  </vt:lpstr>
      <vt:lpstr>Trajectories to mid-career success - an innovative and creative place </vt:lpstr>
      <vt:lpstr>Who am I? – Heads of School</vt:lpstr>
      <vt:lpstr>Who am I? – Cross University Roles - Activism </vt:lpstr>
      <vt:lpstr>What should I do? </vt:lpstr>
      <vt:lpstr> Identity creativity and identity minimalism</vt:lpstr>
      <vt:lpstr>Tentative conclusions and way forward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complex identities in accounts of success and negotiating management roles among mid-career, senior academics</dc:title>
  <dc:creator>Lynn Nichol</dc:creator>
  <cp:lastModifiedBy>Lynn Nichol</cp:lastModifiedBy>
  <cp:revision>3</cp:revision>
  <dcterms:created xsi:type="dcterms:W3CDTF">2023-05-31T12:17:46Z</dcterms:created>
  <dcterms:modified xsi:type="dcterms:W3CDTF">2023-10-24T12:54:00Z</dcterms:modified>
</cp:coreProperties>
</file>