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2"/>
  </p:notesMasterIdLst>
  <p:handoutMasterIdLst>
    <p:handoutMasterId r:id="rId13"/>
  </p:handoutMasterIdLst>
  <p:sldIdLst>
    <p:sldId id="264" r:id="rId5"/>
    <p:sldId id="276" r:id="rId6"/>
    <p:sldId id="272" r:id="rId7"/>
    <p:sldId id="281" r:id="rId8"/>
    <p:sldId id="282" r:id="rId9"/>
    <p:sldId id="277" r:id="rId10"/>
    <p:sldId id="280"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47B482-E1A6-3159-A12D-B70BE99BB7DF}" name="Karen Broughton" initials="KB" userId="S::k.broughton@worc.ac.uk::ccdad62c-b86b-4ec5-af19-7a0ad9263b6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05751-280D-4EC6-B1F3-BDBB90F0E58B}" v="1" dt="2023-06-19T14:11:24.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77"/>
    <p:restoredTop sz="60905"/>
  </p:normalViewPr>
  <p:slideViewPr>
    <p:cSldViewPr snapToGrid="0">
      <p:cViewPr varScale="1">
        <p:scale>
          <a:sx n="74" d="100"/>
          <a:sy n="74" d="100"/>
        </p:scale>
        <p:origin x="1088"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roughton" userId="ccdad62c-b86b-4ec5-af19-7a0ad9263b6a" providerId="ADAL" clId="{47D946C8-19A0-A94E-8F31-8387C04CEB0E}"/>
    <pc:docChg chg="modSld">
      <pc:chgData name="Karen Broughton" userId="ccdad62c-b86b-4ec5-af19-7a0ad9263b6a" providerId="ADAL" clId="{47D946C8-19A0-A94E-8F31-8387C04CEB0E}" dt="2023-06-20T09:58:14.317" v="5" actId="20577"/>
      <pc:docMkLst>
        <pc:docMk/>
      </pc:docMkLst>
      <pc:sldChg chg="modNotesTx">
        <pc:chgData name="Karen Broughton" userId="ccdad62c-b86b-4ec5-af19-7a0ad9263b6a" providerId="ADAL" clId="{47D946C8-19A0-A94E-8F31-8387C04CEB0E}" dt="2023-06-20T09:58:14.317" v="5" actId="20577"/>
        <pc:sldMkLst>
          <pc:docMk/>
          <pc:sldMk cId="3235119419" sldId="272"/>
        </pc:sldMkLst>
      </pc:sldChg>
    </pc:docChg>
  </pc:docChgLst>
  <pc:docChgLst>
    <pc:chgData name="Karen Broughton" userId="ccdad62c-b86b-4ec5-af19-7a0ad9263b6a" providerId="ADAL" clId="{0EB05751-280D-4EC6-B1F3-BDBB90F0E58B}"/>
    <pc:docChg chg="custSel modSld">
      <pc:chgData name="Karen Broughton" userId="ccdad62c-b86b-4ec5-af19-7a0ad9263b6a" providerId="ADAL" clId="{0EB05751-280D-4EC6-B1F3-BDBB90F0E58B}" dt="2023-06-19T14:19:29.752" v="2414" actId="20577"/>
      <pc:docMkLst>
        <pc:docMk/>
      </pc:docMkLst>
      <pc:sldChg chg="modNotesTx">
        <pc:chgData name="Karen Broughton" userId="ccdad62c-b86b-4ec5-af19-7a0ad9263b6a" providerId="ADAL" clId="{0EB05751-280D-4EC6-B1F3-BDBB90F0E58B}" dt="2023-06-19T14:13:12.245" v="1545" actId="33524"/>
        <pc:sldMkLst>
          <pc:docMk/>
          <pc:sldMk cId="3235119419" sldId="272"/>
        </pc:sldMkLst>
      </pc:sldChg>
      <pc:sldChg chg="modNotesTx">
        <pc:chgData name="Karen Broughton" userId="ccdad62c-b86b-4ec5-af19-7a0ad9263b6a" providerId="ADAL" clId="{0EB05751-280D-4EC6-B1F3-BDBB90F0E58B}" dt="2023-06-19T13:51:45.912" v="451" actId="20577"/>
        <pc:sldMkLst>
          <pc:docMk/>
          <pc:sldMk cId="3330105742" sldId="276"/>
        </pc:sldMkLst>
      </pc:sldChg>
      <pc:sldChg chg="modNotesTx">
        <pc:chgData name="Karen Broughton" userId="ccdad62c-b86b-4ec5-af19-7a0ad9263b6a" providerId="ADAL" clId="{0EB05751-280D-4EC6-B1F3-BDBB90F0E58B}" dt="2023-06-19T14:17:21.198" v="2101" actId="313"/>
        <pc:sldMkLst>
          <pc:docMk/>
          <pc:sldMk cId="955864605" sldId="281"/>
        </pc:sldMkLst>
      </pc:sldChg>
      <pc:sldChg chg="modNotesTx">
        <pc:chgData name="Karen Broughton" userId="ccdad62c-b86b-4ec5-af19-7a0ad9263b6a" providerId="ADAL" clId="{0EB05751-280D-4EC6-B1F3-BDBB90F0E58B}" dt="2023-06-19T14:19:29.752" v="2414" actId="20577"/>
        <pc:sldMkLst>
          <pc:docMk/>
          <pc:sldMk cId="1951546287"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5339C-519D-4230-BF0C-1BF09A2FE2D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982FE9-1227-454F-8FBE-5D49EEFEFD5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F93CD36-562E-4EEA-8B96-DB5FE3AB0DC1}" type="datetimeFigureOut">
              <a:rPr lang="en-US" smtClean="0"/>
              <a:t>6/20/23</a:t>
            </a:fld>
            <a:endParaRPr lang="en-US"/>
          </a:p>
        </p:txBody>
      </p:sp>
      <p:sp>
        <p:nvSpPr>
          <p:cNvPr id="4" name="Footer Placeholder 3">
            <a:extLst>
              <a:ext uri="{FF2B5EF4-FFF2-40B4-BE49-F238E27FC236}">
                <a16:creationId xmlns:a16="http://schemas.microsoft.com/office/drawing/2014/main" id="{C2C515AC-387D-4DC2-8066-2F960E15110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A55534-4B86-498E-A9D9-C98A3290DCE3}"/>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D9C5148-8ED6-434E-BA59-EF48324382B2}" type="slidenum">
              <a:rPr lang="en-US" smtClean="0"/>
              <a:t>‹#›</a:t>
            </a:fld>
            <a:endParaRPr lang="en-US"/>
          </a:p>
        </p:txBody>
      </p:sp>
    </p:spTree>
    <p:extLst>
      <p:ext uri="{BB962C8B-B14F-4D97-AF65-F5344CB8AC3E}">
        <p14:creationId xmlns:p14="http://schemas.microsoft.com/office/powerpoint/2010/main" val="2638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70FA4AB-31E7-4D1C-A552-BCF9442B3075}" type="datetimeFigureOut">
              <a:rPr lang="en-US" smtClean="0"/>
              <a:t>6/20/23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D33291-C0D9-4415-AEC4-F67D377A5ADC}" type="slidenum">
              <a:rPr lang="en-US" smtClean="0"/>
              <a:t>‹#›</a:t>
            </a:fld>
            <a:endParaRPr lang="en-US"/>
          </a:p>
        </p:txBody>
      </p:sp>
    </p:spTree>
    <p:extLst>
      <p:ext uri="{BB962C8B-B14F-4D97-AF65-F5344CB8AC3E}">
        <p14:creationId xmlns:p14="http://schemas.microsoft.com/office/powerpoint/2010/main" val="4290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D33291-C0D9-4415-AEC4-F67D377A5ADC}" type="slidenum">
              <a:rPr lang="en-US" smtClean="0"/>
              <a:t>1</a:t>
            </a:fld>
            <a:endParaRPr lang="en-US"/>
          </a:p>
        </p:txBody>
      </p:sp>
    </p:spTree>
    <p:extLst>
      <p:ext uri="{BB962C8B-B14F-4D97-AF65-F5344CB8AC3E}">
        <p14:creationId xmlns:p14="http://schemas.microsoft.com/office/powerpoint/2010/main" val="189118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75% of the 350,000 British Gymnastics members are under the age of 12, with gymnastics being identified as an early specialisation sport.</a:t>
            </a: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Gymnastics has an acknowledged dark side to the sport, with performance and success often used to justify certain coaching behaviours, particularly at the elite end of the sport, where much of the research is situated, and where the media has recently focused their attention.</a:t>
            </a: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These behaviours by adults in coaching roles include shouting, isolation, threats, encouraging conflict and shaming have often been an accepted form of control and power over the athlete.</a:t>
            </a: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ED33291-C0D9-4415-AEC4-F67D377A5ADC}" type="slidenum">
              <a:rPr lang="en-US" smtClean="0"/>
              <a:t>2</a:t>
            </a:fld>
            <a:endParaRPr lang="en-US"/>
          </a:p>
        </p:txBody>
      </p:sp>
    </p:spTree>
    <p:extLst>
      <p:ext uri="{BB962C8B-B14F-4D97-AF65-F5344CB8AC3E}">
        <p14:creationId xmlns:p14="http://schemas.microsoft.com/office/powerpoint/2010/main" val="357618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aspect of power that has informed the theoretical lens, as power is more effective when hidden from view through means such as surveillance.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Internalisation of the panoptic gaze which is used as a disciplinary technique. When we apply this to gymnastics, we see gymnasts behaving in certain, accepted ways where they are under the gaze or not of their coach.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power is not held by some. Foucault sees power as a web connecting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Power can also be transformative, with opportunities to resist.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research much of this is centred on power relations in elite women's gymnastics, with stories from non elite, competitive gymnasts missing.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ED33291-C0D9-4415-AEC4-F67D377A5ADC}" type="slidenum">
              <a:rPr lang="en-US" smtClean="0"/>
              <a:t>3</a:t>
            </a:fld>
            <a:endParaRPr lang="en-US"/>
          </a:p>
        </p:txBody>
      </p:sp>
    </p:spTree>
    <p:extLst>
      <p:ext uri="{BB962C8B-B14F-4D97-AF65-F5344CB8AC3E}">
        <p14:creationId xmlns:p14="http://schemas.microsoft.com/office/powerpoint/2010/main" val="154563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is the current research on power relations is on elite, women in gymnastics, where we see young, compliant athletes monitoring their </a:t>
            </a:r>
            <a:r>
              <a:rPr lang="en-US" dirty="0" err="1"/>
              <a:t>behaviour</a:t>
            </a:r>
            <a:r>
              <a:rPr lang="en-US" dirty="0"/>
              <a:t>, dress, look to guard and discipline themselves. </a:t>
            </a:r>
          </a:p>
          <a:p>
            <a:endParaRPr lang="en-US" dirty="0"/>
          </a:p>
          <a:p>
            <a:r>
              <a:rPr lang="en-US" dirty="0"/>
              <a:t>They become, as Foucault termed ‘docile bodies’.</a:t>
            </a:r>
          </a:p>
          <a:p>
            <a:endParaRPr lang="en-US" dirty="0"/>
          </a:p>
          <a:p>
            <a:r>
              <a:rPr lang="en-US" dirty="0"/>
              <a:t>However, the Whyte Review identified that the majority of voices were female, some stories were from boys/male gymnasts, these are largely under researched.</a:t>
            </a:r>
          </a:p>
          <a:p>
            <a:endParaRPr lang="en-US" dirty="0"/>
          </a:p>
          <a:p>
            <a:r>
              <a:rPr lang="en-US" dirty="0"/>
              <a:t>Additionally, there is a lack of research of males in female dominated sports, of which gymnastics is classed as one.</a:t>
            </a:r>
          </a:p>
        </p:txBody>
      </p:sp>
      <p:sp>
        <p:nvSpPr>
          <p:cNvPr id="4" name="Slide Number Placeholder 3"/>
          <p:cNvSpPr>
            <a:spLocks noGrp="1"/>
          </p:cNvSpPr>
          <p:nvPr>
            <p:ph type="sldNum" sz="quarter" idx="5"/>
          </p:nvPr>
        </p:nvSpPr>
        <p:spPr/>
        <p:txBody>
          <a:bodyPr/>
          <a:lstStyle/>
          <a:p>
            <a:fld id="{CED33291-C0D9-4415-AEC4-F67D377A5ADC}" type="slidenum">
              <a:rPr lang="en-US" smtClean="0"/>
              <a:t>4</a:t>
            </a:fld>
            <a:endParaRPr lang="en-US"/>
          </a:p>
        </p:txBody>
      </p:sp>
    </p:spTree>
    <p:extLst>
      <p:ext uri="{BB962C8B-B14F-4D97-AF65-F5344CB8AC3E}">
        <p14:creationId xmlns:p14="http://schemas.microsoft.com/office/powerpoint/2010/main" val="6732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Therefore this PhD attempts to explore younger, non-elite but competitive gymnasts experiences of power within gymnastics.</a:t>
            </a:r>
          </a:p>
          <a:p>
            <a:endParaRPr lang="en-GB" dirty="0"/>
          </a:p>
          <a:p>
            <a:r>
              <a:rPr lang="en-GB" dirty="0"/>
              <a:t>Comparing female and male experiences.</a:t>
            </a:r>
          </a:p>
          <a:p>
            <a:endParaRPr lang="en-GB" dirty="0"/>
          </a:p>
          <a:p>
            <a:r>
              <a:rPr lang="en-GB" dirty="0"/>
              <a:t>Exploring power relations, to identify a real world application and hopefully further developing coach practice and awareness.</a:t>
            </a:r>
          </a:p>
        </p:txBody>
      </p:sp>
      <p:sp>
        <p:nvSpPr>
          <p:cNvPr id="4" name="Slide Number Placeholder 3"/>
          <p:cNvSpPr>
            <a:spLocks noGrp="1"/>
          </p:cNvSpPr>
          <p:nvPr>
            <p:ph type="sldNum" sz="quarter" idx="5"/>
          </p:nvPr>
        </p:nvSpPr>
        <p:spPr/>
        <p:txBody>
          <a:bodyPr/>
          <a:lstStyle/>
          <a:p>
            <a:fld id="{CED33291-C0D9-4415-AEC4-F67D377A5ADC}" type="slidenum">
              <a:rPr lang="en-US" smtClean="0"/>
              <a:t>5</a:t>
            </a:fld>
            <a:endParaRPr lang="en-US"/>
          </a:p>
        </p:txBody>
      </p:sp>
    </p:spTree>
    <p:extLst>
      <p:ext uri="{BB962C8B-B14F-4D97-AF65-F5344CB8AC3E}">
        <p14:creationId xmlns:p14="http://schemas.microsoft.com/office/powerpoint/2010/main" val="262390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D33291-C0D9-4415-AEC4-F67D377A5ADC}" type="slidenum">
              <a:rPr lang="en-US" smtClean="0"/>
              <a:t>6</a:t>
            </a:fld>
            <a:endParaRPr lang="en-US"/>
          </a:p>
        </p:txBody>
      </p:sp>
    </p:spTree>
    <p:extLst>
      <p:ext uri="{BB962C8B-B14F-4D97-AF65-F5344CB8AC3E}">
        <p14:creationId xmlns:p14="http://schemas.microsoft.com/office/powerpoint/2010/main" val="108347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D33291-C0D9-4415-AEC4-F67D377A5ADC}" type="slidenum">
              <a:rPr lang="en-US" smtClean="0"/>
              <a:t>7</a:t>
            </a:fld>
            <a:endParaRPr lang="en-US"/>
          </a:p>
        </p:txBody>
      </p:sp>
    </p:spTree>
    <p:extLst>
      <p:ext uri="{BB962C8B-B14F-4D97-AF65-F5344CB8AC3E}">
        <p14:creationId xmlns:p14="http://schemas.microsoft.com/office/powerpoint/2010/main" val="16011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4661507-A533-4F2E-B984-305D4E4F5CE4}" type="datetime1">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34DDD7-3FE8-4583-81CB-632D5267A8B4}" type="datetime1">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A22273-1190-47FC-BA5A-981185797AF1}" type="datetime1">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FBB71-6DE2-4937-8AEC-8B1AE0DB59CF}" type="datetime1">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83ADD7-A3CC-46CA-B4EE-B20DC19C65C4}" type="datetime1">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DC6B7653-8290-49FD-9716-A2C1CB6DA8FD}" type="datetime1">
              <a:rPr lang="en-US" smtClean="0"/>
              <a:t>6/20/23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65FF2AA5-9729-4046-B4EA-C2E953FA8206}" type="datetime1">
              <a:rPr lang="en-US" smtClean="0"/>
              <a:t>6/20/23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E207096B-8B9A-4F98-8A4A-7B031A299951}" type="datetime1">
              <a:rPr lang="en-US" smtClean="0"/>
              <a:t>6/20/23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858B70-756A-47BE-81CE-FA952E7560EC}" type="datetime1">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0D19E4-4707-4D4C-84BE-F88B0E767A80}" type="datetime1">
              <a:rPr lang="en-US" smtClean="0"/>
              <a:t>6/20/23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B5A93A0-19E1-47AC-8700-509B6BECB2CF}" type="datetime1">
              <a:rPr lang="en-US" smtClean="0"/>
              <a:t>6/20/23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3CA45DD-0F6B-4F7F-AE06-73BBDCC76E66}" type="datetime1">
              <a:rPr lang="en-US" smtClean="0"/>
              <a:t>6/20/23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ritish-gymnastics.org/gymnasts/getting-started/british-gymnast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portengland.org/guidance-and-support/safeguarding/whyte-re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6">
            <a:extLst>
              <a:ext uri="{FF2B5EF4-FFF2-40B4-BE49-F238E27FC236}">
                <a16:creationId xmlns:a16="http://schemas.microsoft.com/office/drawing/2014/main" id="{26114B6B-6D15-46E8-9310-9A1C4E956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8">
            <a:extLst>
              <a:ext uri="{FF2B5EF4-FFF2-40B4-BE49-F238E27FC236}">
                <a16:creationId xmlns:a16="http://schemas.microsoft.com/office/drawing/2014/main" id="{7AAE617A-6BA3-434D-B181-7B536C0EF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BAEEE6-69AA-4811-8D2B-F84F74D46B57}"/>
              </a:ext>
            </a:extLst>
          </p:cNvPr>
          <p:cNvSpPr>
            <a:spLocks noGrp="1"/>
          </p:cNvSpPr>
          <p:nvPr>
            <p:ph type="ctrTitle"/>
          </p:nvPr>
        </p:nvSpPr>
        <p:spPr>
          <a:xfrm>
            <a:off x="485128" y="1298448"/>
            <a:ext cx="3843409" cy="3255264"/>
          </a:xfrm>
        </p:spPr>
        <p:txBody>
          <a:bodyPr>
            <a:norm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An exploration </a:t>
            </a:r>
            <a:r>
              <a:rPr lang="en-GB" sz="2800" dirty="0">
                <a:effectLst/>
                <a:latin typeface="Calibri" panose="020F0502020204030204" pitchFamily="34" charset="0"/>
                <a:ea typeface="Calibri" panose="020F0502020204030204" pitchFamily="34" charset="0"/>
                <a:cs typeface="Calibri" panose="020F0502020204030204" pitchFamily="34" charset="0"/>
              </a:rPr>
              <a:t>of power relations in competitive, non-elite artistic gymnastics: exploring gender disparities in artistic gymnastics in England.</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Subtitle 2">
            <a:extLst>
              <a:ext uri="{FF2B5EF4-FFF2-40B4-BE49-F238E27FC236}">
                <a16:creationId xmlns:a16="http://schemas.microsoft.com/office/drawing/2014/main" id="{7721F547-2086-4D47-BB8F-44FA940064BE}"/>
              </a:ext>
            </a:extLst>
          </p:cNvPr>
          <p:cNvSpPr>
            <a:spLocks noGrp="1"/>
          </p:cNvSpPr>
          <p:nvPr>
            <p:ph type="subTitle" idx="1"/>
          </p:nvPr>
        </p:nvSpPr>
        <p:spPr>
          <a:xfrm>
            <a:off x="485129" y="4670246"/>
            <a:ext cx="3843408" cy="914400"/>
          </a:xfrm>
        </p:spPr>
        <p:txBody>
          <a:bodyPr>
            <a:normAutofit/>
          </a:bodyPr>
          <a:lstStyle/>
          <a:p>
            <a:r>
              <a:rPr lang="en-US"/>
              <a:t>Karen Broughton</a:t>
            </a:r>
          </a:p>
        </p:txBody>
      </p:sp>
      <p:sp>
        <p:nvSpPr>
          <p:cNvPr id="47" name="Rectangle 40">
            <a:extLst>
              <a:ext uri="{FF2B5EF4-FFF2-40B4-BE49-F238E27FC236}">
                <a16:creationId xmlns:a16="http://schemas.microsoft.com/office/drawing/2014/main" id="{1B6CCFA1-328B-40BB-A9CB-0CF80A78E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9DD6A62-71E3-44C2-B53E-15B1FAA28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18950C-9D6B-8C5A-DC17-D3F5283CE3F8}"/>
              </a:ext>
            </a:extLst>
          </p:cNvPr>
          <p:cNvPicPr>
            <a:picLocks noChangeAspect="1"/>
          </p:cNvPicPr>
          <p:nvPr/>
        </p:nvPicPr>
        <p:blipFill rotWithShape="1">
          <a:blip r:embed="rId3"/>
          <a:srcRect t="23416" r="1" b="6413"/>
          <a:stretch/>
        </p:blipFill>
        <p:spPr>
          <a:xfrm>
            <a:off x="7460907" y="3264090"/>
            <a:ext cx="4027002" cy="2825813"/>
          </a:xfrm>
          <a:prstGeom prst="rect">
            <a:avLst/>
          </a:prstGeom>
        </p:spPr>
      </p:pic>
      <p:pic>
        <p:nvPicPr>
          <p:cNvPr id="4" name="Picture 3">
            <a:extLst>
              <a:ext uri="{FF2B5EF4-FFF2-40B4-BE49-F238E27FC236}">
                <a16:creationId xmlns:a16="http://schemas.microsoft.com/office/drawing/2014/main" id="{E59DDE06-8CEA-D9DA-6A89-87124988A856}"/>
              </a:ext>
            </a:extLst>
          </p:cNvPr>
          <p:cNvPicPr>
            <a:picLocks noChangeAspect="1"/>
          </p:cNvPicPr>
          <p:nvPr/>
        </p:nvPicPr>
        <p:blipFill rotWithShape="1">
          <a:blip r:embed="rId4"/>
          <a:srcRect l="2972" r="10435" b="2"/>
          <a:stretch/>
        </p:blipFill>
        <p:spPr>
          <a:xfrm>
            <a:off x="5137461" y="758952"/>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45" name="Rectangle 44">
            <a:extLst>
              <a:ext uri="{FF2B5EF4-FFF2-40B4-BE49-F238E27FC236}">
                <a16:creationId xmlns:a16="http://schemas.microsoft.com/office/drawing/2014/main" id="{21A23C7F-CB20-458F-9B61-2434CE018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1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DF1231F-CCA0-0200-C857-A9586A6485F3}"/>
              </a:ext>
            </a:extLst>
          </p:cNvPr>
          <p:cNvSpPr>
            <a:spLocks noGrp="1"/>
          </p:cNvSpPr>
          <p:nvPr>
            <p:ph type="title"/>
          </p:nvPr>
        </p:nvSpPr>
        <p:spPr>
          <a:xfrm>
            <a:off x="289248" y="1123837"/>
            <a:ext cx="6451110" cy="1255469"/>
          </a:xfrm>
        </p:spPr>
        <p:txBody>
          <a:bodyPr>
            <a:normAutofit/>
          </a:bodyPr>
          <a:lstStyle/>
          <a:p>
            <a:r>
              <a:rPr lang="en-GB" dirty="0"/>
              <a:t>Context</a:t>
            </a:r>
          </a:p>
        </p:txBody>
      </p:sp>
      <p:sp>
        <p:nvSpPr>
          <p:cNvPr id="1030" name="Content Placeholder 1029">
            <a:extLst>
              <a:ext uri="{FF2B5EF4-FFF2-40B4-BE49-F238E27FC236}">
                <a16:creationId xmlns:a16="http://schemas.microsoft.com/office/drawing/2014/main" id="{4AAADBAF-017F-D7CD-726C-3E8B39807338}"/>
              </a:ext>
            </a:extLst>
          </p:cNvPr>
          <p:cNvSpPr>
            <a:spLocks noGrp="1"/>
          </p:cNvSpPr>
          <p:nvPr>
            <p:ph idx="1"/>
          </p:nvPr>
        </p:nvSpPr>
        <p:spPr>
          <a:xfrm>
            <a:off x="289248" y="2510395"/>
            <a:ext cx="6451109" cy="3274586"/>
          </a:xfrm>
        </p:spPr>
        <p:txBody>
          <a:bodyPr anchor="t">
            <a:normAutofit fontScale="92500" lnSpcReduction="10000"/>
          </a:bodyPr>
          <a:lstStyle/>
          <a:p>
            <a:r>
              <a:rPr lang="en-GB" dirty="0">
                <a:solidFill>
                  <a:schemeClr val="bg1"/>
                </a:solidFill>
                <a:cs typeface="Times New Roman" panose="02020603050405020304" pitchFamily="18" charset="0"/>
              </a:rPr>
              <a:t>More than 350,000 British Gymnastics members (British</a:t>
            </a:r>
            <a:endParaRPr lang="en-US" dirty="0">
              <a:solidFill>
                <a:schemeClr val="bg1"/>
              </a:solidFill>
            </a:endParaRPr>
          </a:p>
          <a:p>
            <a:r>
              <a:rPr lang="en-GB" dirty="0">
                <a:solidFill>
                  <a:schemeClr val="bg1"/>
                </a:solidFill>
                <a:cs typeface="Times New Roman" panose="02020603050405020304" pitchFamily="18" charset="0"/>
              </a:rPr>
              <a:t>Gymnastics, online)</a:t>
            </a:r>
          </a:p>
          <a:p>
            <a:r>
              <a:rPr lang="en-GB" dirty="0">
                <a:solidFill>
                  <a:schemeClr val="bg1"/>
                </a:solidFill>
                <a:cs typeface="Times New Roman" panose="02020603050405020304" pitchFamily="18" charset="0"/>
              </a:rPr>
              <a:t>Majority of British Gymnasts membership (usually around 75%) are under the age of 12 (Whyte, 2022)</a:t>
            </a:r>
          </a:p>
          <a:p>
            <a:r>
              <a:rPr lang="en-US" dirty="0">
                <a:solidFill>
                  <a:srgbClr val="FFFFFF"/>
                </a:solidFill>
              </a:rPr>
              <a:t>‘Dark side’ of </a:t>
            </a:r>
            <a:r>
              <a:rPr lang="en-US" dirty="0">
                <a:solidFill>
                  <a:schemeClr val="bg1"/>
                </a:solidFill>
              </a:rPr>
              <a:t>sport </a:t>
            </a:r>
            <a:r>
              <a:rPr lang="en-GB" dirty="0">
                <a:solidFill>
                  <a:schemeClr val="bg1"/>
                </a:solidFill>
                <a:effectLst/>
                <a:ea typeface="Calibri" panose="020F0502020204030204" pitchFamily="34" charset="0"/>
                <a:cs typeface="Times New Roman" panose="02020603050405020304" pitchFamily="18" charset="0"/>
              </a:rPr>
              <a:t>(Cavallerio, </a:t>
            </a:r>
            <a:r>
              <a:rPr lang="en-GB" dirty="0" err="1">
                <a:solidFill>
                  <a:schemeClr val="bg1"/>
                </a:solidFill>
                <a:effectLst/>
                <a:ea typeface="Calibri" panose="020F0502020204030204" pitchFamily="34" charset="0"/>
                <a:cs typeface="Times New Roman" panose="02020603050405020304" pitchFamily="18" charset="0"/>
              </a:rPr>
              <a:t>Wadey</a:t>
            </a:r>
            <a:r>
              <a:rPr lang="en-GB" dirty="0">
                <a:solidFill>
                  <a:schemeClr val="bg1"/>
                </a:solidFill>
                <a:effectLst/>
                <a:ea typeface="Calibri" panose="020F0502020204030204" pitchFamily="34" charset="0"/>
                <a:cs typeface="Times New Roman" panose="02020603050405020304" pitchFamily="18" charset="0"/>
              </a:rPr>
              <a:t> and Wagstaff, 2016; Douglas and Careless, 2015)</a:t>
            </a:r>
          </a:p>
          <a:p>
            <a:r>
              <a:rPr lang="en-GB" dirty="0">
                <a:solidFill>
                  <a:schemeClr val="bg1"/>
                </a:solidFill>
                <a:cs typeface="Times New Roman" panose="02020603050405020304" pitchFamily="18" charset="0"/>
              </a:rPr>
              <a:t>Negative experiences connected to the discourse of performance (Fraser-Thomas and </a:t>
            </a:r>
            <a:r>
              <a:rPr lang="en-GB" dirty="0" err="1">
                <a:solidFill>
                  <a:schemeClr val="bg1"/>
                </a:solidFill>
                <a:cs typeface="Times New Roman" panose="02020603050405020304" pitchFamily="18" charset="0"/>
              </a:rPr>
              <a:t>Strachen</a:t>
            </a:r>
            <a:r>
              <a:rPr lang="en-GB" dirty="0">
                <a:solidFill>
                  <a:schemeClr val="bg1"/>
                </a:solidFill>
                <a:cs typeface="Times New Roman" panose="02020603050405020304" pitchFamily="18" charset="0"/>
              </a:rPr>
              <a:t>, 2014)</a:t>
            </a:r>
          </a:p>
          <a:p>
            <a:r>
              <a:rPr lang="en-GB" dirty="0">
                <a:solidFill>
                  <a:schemeClr val="bg1"/>
                </a:solidFill>
                <a:cs typeface="Times New Roman" panose="02020603050405020304" pitchFamily="18" charset="0"/>
              </a:rPr>
              <a:t>Performance and success used to justify certain coaching behaviours (Smits, Jacobs and Knoppers, 2017) </a:t>
            </a:r>
          </a:p>
        </p:txBody>
      </p:sp>
      <p:pic>
        <p:nvPicPr>
          <p:cNvPr id="1026" name="Picture 2" descr="The Films of 2020: Athlete A (dir by Bonni Cohen and Jon Shenk) | Through  the Shattered Lens">
            <a:extLst>
              <a:ext uri="{FF2B5EF4-FFF2-40B4-BE49-F238E27FC236}">
                <a16:creationId xmlns:a16="http://schemas.microsoft.com/office/drawing/2014/main" id="{C7EE6A73-9556-3060-CCAD-34BD5CB6C4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6" r="16068" b="-2"/>
          <a:stretch/>
        </p:blipFill>
        <p:spPr bwMode="auto">
          <a:xfrm>
            <a:off x="7545032" y="759599"/>
            <a:ext cx="3778286" cy="25848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9501BCC-50B6-9DB5-B378-E29438CC1744}"/>
              </a:ext>
            </a:extLst>
          </p:cNvPr>
          <p:cNvPicPr>
            <a:picLocks noChangeAspect="1"/>
          </p:cNvPicPr>
          <p:nvPr/>
        </p:nvPicPr>
        <p:blipFill rotWithShape="1">
          <a:blip r:embed="rId4"/>
          <a:srcRect l="8495" r="15356"/>
          <a:stretch/>
        </p:blipFill>
        <p:spPr>
          <a:xfrm>
            <a:off x="7545032" y="3505358"/>
            <a:ext cx="3778286" cy="2584546"/>
          </a:xfrm>
          <a:prstGeom prst="rect">
            <a:avLst/>
          </a:prstGeom>
        </p:spPr>
      </p:pic>
      <p:sp>
        <p:nvSpPr>
          <p:cNvPr id="1037" name="Rectangle 1036">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010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10;&#10;Description automatically generated">
            <a:extLst>
              <a:ext uri="{FF2B5EF4-FFF2-40B4-BE49-F238E27FC236}">
                <a16:creationId xmlns:a16="http://schemas.microsoft.com/office/drawing/2014/main" id="{E17F4FEA-7A27-0CBC-4C94-5AF640794F6A}"/>
              </a:ext>
            </a:extLst>
          </p:cNvPr>
          <p:cNvPicPr>
            <a:picLocks noChangeAspect="1"/>
          </p:cNvPicPr>
          <p:nvPr/>
        </p:nvPicPr>
        <p:blipFill rotWithShape="1">
          <a:blip r:embed="rId3"/>
          <a:srcRect t="26750" r="-1" b="15837"/>
          <a:stretch/>
        </p:blipFill>
        <p:spPr>
          <a:xfrm>
            <a:off x="20" y="1"/>
            <a:ext cx="12188932" cy="6858000"/>
          </a:xfrm>
          <a:prstGeom prst="rect">
            <a:avLst/>
          </a:prstGeom>
        </p:spPr>
      </p:pic>
      <p:sp>
        <p:nvSpPr>
          <p:cNvPr id="20" name="Rectangle 19">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BF72D6-3089-BC99-AF4B-7FE503BD6D1B}"/>
              </a:ext>
            </a:extLst>
          </p:cNvPr>
          <p:cNvSpPr>
            <a:spLocks noGrp="1"/>
          </p:cNvSpPr>
          <p:nvPr>
            <p:ph type="title"/>
          </p:nvPr>
        </p:nvSpPr>
        <p:spPr>
          <a:xfrm>
            <a:off x="252919" y="1123837"/>
            <a:ext cx="2947482" cy="4601183"/>
          </a:xfrm>
        </p:spPr>
        <p:txBody>
          <a:bodyPr>
            <a:normAutofit/>
          </a:bodyPr>
          <a:lstStyle/>
          <a:p>
            <a:r>
              <a:rPr lang="en-US" dirty="0"/>
              <a:t>Foucault </a:t>
            </a:r>
            <a:r>
              <a:rPr lang="en-US"/>
              <a:t>and power</a:t>
            </a:r>
            <a:endParaRPr lang="en-US" dirty="0"/>
          </a:p>
        </p:txBody>
      </p:sp>
      <p:sp>
        <p:nvSpPr>
          <p:cNvPr id="22" name="Rectangle 21">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33B1737-0C9B-8824-7F21-FFEBDCB90FEA}"/>
              </a:ext>
            </a:extLst>
          </p:cNvPr>
          <p:cNvSpPr>
            <a:spLocks noGrp="1"/>
          </p:cNvSpPr>
          <p:nvPr>
            <p:ph idx="1"/>
          </p:nvPr>
        </p:nvSpPr>
        <p:spPr>
          <a:xfrm>
            <a:off x="3869268" y="864108"/>
            <a:ext cx="7315200" cy="5120640"/>
          </a:xfrm>
        </p:spPr>
        <p:txBody>
          <a:bodyPr>
            <a:normAutofit lnSpcReduction="10000"/>
          </a:bodyPr>
          <a:lstStyle/>
          <a:p>
            <a:endParaRPr lang="en-US" dirty="0"/>
          </a:p>
          <a:p>
            <a:pPr marL="0" indent="0">
              <a:buNone/>
            </a:pPr>
            <a:endParaRPr lang="en-US" dirty="0"/>
          </a:p>
          <a:p>
            <a:r>
              <a:rPr lang="en-US" dirty="0"/>
              <a:t>Knowledge is subjective and produced and reproduced by power relations (Thomas, 1993)</a:t>
            </a:r>
          </a:p>
          <a:p>
            <a:r>
              <a:rPr lang="en-US" dirty="0"/>
              <a:t>Power is more effective when hidden from view (Danaher et al, 2000)</a:t>
            </a:r>
          </a:p>
          <a:p>
            <a:r>
              <a:rPr lang="en-GB" dirty="0"/>
              <a:t> The internalisation of the panoptic gaze (self surveillance) renders surveillance as an effective disciplinary technique (Webb et al, 2004)</a:t>
            </a:r>
          </a:p>
          <a:p>
            <a:r>
              <a:rPr lang="en-GB" dirty="0"/>
              <a:t>Wherever power exists, opportunities for resistance also exist, providing opportunities for power to be transformative and productive (Foucault, 1988)</a:t>
            </a:r>
          </a:p>
          <a:p>
            <a:r>
              <a:rPr lang="en-GB" dirty="0"/>
              <a:t>Termed as ‘technologies of the self’: the role of the self within power relations, and how an individual makes sense of the limitations set for them within power relations (</a:t>
            </a:r>
            <a:r>
              <a:rPr lang="en-GB" dirty="0" err="1"/>
              <a:t>Markula</a:t>
            </a:r>
            <a:r>
              <a:rPr lang="en-GB" dirty="0"/>
              <a:t> and Pringle, 2006)</a:t>
            </a:r>
          </a:p>
          <a:p>
            <a:endParaRPr lang="en-US" dirty="0"/>
          </a:p>
          <a:p>
            <a:pPr marL="0" indent="0">
              <a:buNone/>
            </a:pPr>
            <a:endParaRPr lang="en-US" dirty="0"/>
          </a:p>
        </p:txBody>
      </p:sp>
      <p:sp>
        <p:nvSpPr>
          <p:cNvPr id="24" name="Rectangle 23">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511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992460-7FA3-40FE-A958-BCD1981B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F57D5B-380D-48E9-8DAD-DD500FE8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4BBAD0-AAD2-B1A5-9D53-F60B18409173}"/>
              </a:ext>
            </a:extLst>
          </p:cNvPr>
          <p:cNvSpPr>
            <a:spLocks noGrp="1"/>
          </p:cNvSpPr>
          <p:nvPr>
            <p:ph type="title"/>
          </p:nvPr>
        </p:nvSpPr>
        <p:spPr>
          <a:xfrm>
            <a:off x="289249" y="914163"/>
            <a:ext cx="4016116" cy="1255469"/>
          </a:xfrm>
        </p:spPr>
        <p:txBody>
          <a:bodyPr>
            <a:normAutofit/>
          </a:bodyPr>
          <a:lstStyle/>
          <a:p>
            <a:r>
              <a:rPr lang="en-US" dirty="0"/>
              <a:t>A gendered view</a:t>
            </a:r>
          </a:p>
        </p:txBody>
      </p:sp>
      <p:sp>
        <p:nvSpPr>
          <p:cNvPr id="9" name="Content Placeholder 8">
            <a:extLst>
              <a:ext uri="{FF2B5EF4-FFF2-40B4-BE49-F238E27FC236}">
                <a16:creationId xmlns:a16="http://schemas.microsoft.com/office/drawing/2014/main" id="{D64FA3CE-111F-9936-FE42-1B50D26D8D07}"/>
              </a:ext>
            </a:extLst>
          </p:cNvPr>
          <p:cNvSpPr>
            <a:spLocks noGrp="1"/>
          </p:cNvSpPr>
          <p:nvPr>
            <p:ph idx="1"/>
          </p:nvPr>
        </p:nvSpPr>
        <p:spPr>
          <a:xfrm>
            <a:off x="289249" y="2169632"/>
            <a:ext cx="4016116" cy="3774205"/>
          </a:xfrm>
        </p:spPr>
        <p:txBody>
          <a:bodyPr anchor="t">
            <a:normAutofit fontScale="85000" lnSpcReduction="10000"/>
          </a:bodyPr>
          <a:lstStyle/>
          <a:p>
            <a:r>
              <a:rPr lang="en-GB" sz="1800" dirty="0">
                <a:solidFill>
                  <a:srgbClr val="FFFFFF"/>
                </a:solidFill>
              </a:rPr>
              <a:t>Focus of much of the research on power relations is on women and elite level gymnastics (</a:t>
            </a:r>
            <a:r>
              <a:rPr lang="en-GB" sz="1800" dirty="0">
                <a:solidFill>
                  <a:srgbClr val="FFFFFF"/>
                </a:solidFill>
                <a:effectLst/>
                <a:ea typeface="Times New Roman" panose="02020603050405020304" pitchFamily="18" charset="0"/>
                <a:cs typeface="Times New Roman" panose="02020603050405020304" pitchFamily="18" charset="0"/>
              </a:rPr>
              <a:t>Eagleman, </a:t>
            </a:r>
            <a:r>
              <a:rPr lang="en-GB" sz="1800" dirty="0" err="1">
                <a:solidFill>
                  <a:srgbClr val="FFFFFF"/>
                </a:solidFill>
                <a:effectLst/>
                <a:ea typeface="Times New Roman" panose="02020603050405020304" pitchFamily="18" charset="0"/>
                <a:cs typeface="Times New Roman" panose="02020603050405020304" pitchFamily="18" charset="0"/>
              </a:rPr>
              <a:t>Rodenberg</a:t>
            </a:r>
            <a:r>
              <a:rPr lang="en-GB" sz="1800" dirty="0">
                <a:solidFill>
                  <a:srgbClr val="FFFFFF"/>
                </a:solidFill>
                <a:effectLst/>
                <a:ea typeface="Times New Roman" panose="02020603050405020304" pitchFamily="18" charset="0"/>
                <a:cs typeface="Times New Roman" panose="02020603050405020304" pitchFamily="18" charset="0"/>
              </a:rPr>
              <a:t> and Lee, 2014;; Kerr </a:t>
            </a:r>
            <a:r>
              <a:rPr lang="en-GB" sz="1800" i="1" dirty="0">
                <a:solidFill>
                  <a:srgbClr val="FFFFFF"/>
                </a:solidFill>
                <a:effectLst/>
                <a:ea typeface="Times New Roman" panose="02020603050405020304" pitchFamily="18" charset="0"/>
                <a:cs typeface="Times New Roman" panose="02020603050405020304" pitchFamily="18" charset="0"/>
              </a:rPr>
              <a:t>et al.</a:t>
            </a:r>
            <a:r>
              <a:rPr lang="en-GB" sz="1800" dirty="0">
                <a:solidFill>
                  <a:srgbClr val="FFFFFF"/>
                </a:solidFill>
                <a:effectLst/>
                <a:ea typeface="Times New Roman" panose="02020603050405020304" pitchFamily="18" charset="0"/>
                <a:cs typeface="Times New Roman" panose="02020603050405020304" pitchFamily="18" charset="0"/>
              </a:rPr>
              <a:t>, 2019; </a:t>
            </a:r>
            <a:r>
              <a:rPr lang="en-GB" sz="1800" dirty="0" err="1">
                <a:solidFill>
                  <a:srgbClr val="FFFFFF"/>
                </a:solidFill>
                <a:effectLst/>
                <a:ea typeface="Times New Roman" panose="02020603050405020304" pitchFamily="18" charset="0"/>
                <a:cs typeface="Times New Roman" panose="02020603050405020304" pitchFamily="18" charset="0"/>
              </a:rPr>
              <a:t>Cavallerio</a:t>
            </a:r>
            <a:r>
              <a:rPr lang="en-GB" sz="1800" dirty="0">
                <a:solidFill>
                  <a:srgbClr val="FFFFFF"/>
                </a:solidFill>
                <a:effectLst/>
                <a:ea typeface="Times New Roman" panose="02020603050405020304" pitchFamily="18" charset="0"/>
                <a:cs typeface="Times New Roman" panose="02020603050405020304" pitchFamily="18" charset="0"/>
              </a:rPr>
              <a:t>, </a:t>
            </a:r>
            <a:r>
              <a:rPr lang="en-GB" sz="1800" dirty="0" err="1">
                <a:solidFill>
                  <a:srgbClr val="FFFFFF"/>
                </a:solidFill>
                <a:effectLst/>
                <a:ea typeface="Times New Roman" panose="02020603050405020304" pitchFamily="18" charset="0"/>
                <a:cs typeface="Times New Roman" panose="02020603050405020304" pitchFamily="18" charset="0"/>
              </a:rPr>
              <a:t>Wadey</a:t>
            </a:r>
            <a:r>
              <a:rPr lang="en-GB" sz="1800" dirty="0">
                <a:solidFill>
                  <a:srgbClr val="FFFFFF"/>
                </a:solidFill>
                <a:effectLst/>
                <a:ea typeface="Times New Roman" panose="02020603050405020304" pitchFamily="18" charset="0"/>
                <a:cs typeface="Times New Roman" panose="02020603050405020304" pitchFamily="18" charset="0"/>
              </a:rPr>
              <a:t> and Wagstaff, 2020)</a:t>
            </a:r>
          </a:p>
          <a:p>
            <a:r>
              <a:rPr lang="en-GB" sz="1800" dirty="0">
                <a:solidFill>
                  <a:srgbClr val="FFFFFF"/>
                </a:solidFill>
              </a:rPr>
              <a:t>Young, compliant athletes monitor, guard and discipline themselves (</a:t>
            </a:r>
            <a:r>
              <a:rPr lang="en-GB" sz="1800" dirty="0" err="1">
                <a:solidFill>
                  <a:srgbClr val="FFFFFF"/>
                </a:solidFill>
              </a:rPr>
              <a:t>Eskes</a:t>
            </a:r>
            <a:r>
              <a:rPr lang="en-GB" sz="1800" dirty="0">
                <a:solidFill>
                  <a:srgbClr val="FFFFFF"/>
                </a:solidFill>
              </a:rPr>
              <a:t> et al, 1998)</a:t>
            </a:r>
          </a:p>
          <a:p>
            <a:r>
              <a:rPr lang="en-GB" sz="1800" dirty="0">
                <a:solidFill>
                  <a:srgbClr val="FFFFFF"/>
                </a:solidFill>
              </a:rPr>
              <a:t>Efficient, obedient and compliant athletes (Lang, 2010)</a:t>
            </a:r>
          </a:p>
          <a:p>
            <a:r>
              <a:rPr lang="en-GB" sz="1800" dirty="0">
                <a:solidFill>
                  <a:srgbClr val="FFFFFF"/>
                </a:solidFill>
              </a:rPr>
              <a:t>Despite some evidence from participants of Men’s Artistic Gymnasts  (MAG) in The Whyte Report (2022), there is little research into MAG experiences.</a:t>
            </a:r>
          </a:p>
          <a:p>
            <a:r>
              <a:rPr lang="en-GB" sz="1800" dirty="0">
                <a:solidFill>
                  <a:srgbClr val="FFFFFF"/>
                </a:solidFill>
              </a:rPr>
              <a:t>Lack of research of males in female-dominated sports (</a:t>
            </a:r>
            <a:r>
              <a:rPr lang="en-GB" sz="1800" dirty="0" err="1">
                <a:solidFill>
                  <a:srgbClr val="FFFFFF"/>
                </a:solidFill>
              </a:rPr>
              <a:t>Fadzal</a:t>
            </a:r>
            <a:r>
              <a:rPr lang="en-GB" sz="1800" dirty="0">
                <a:solidFill>
                  <a:srgbClr val="FFFFFF"/>
                </a:solidFill>
              </a:rPr>
              <a:t> and Chung, 2018).</a:t>
            </a:r>
          </a:p>
          <a:p>
            <a:endParaRPr lang="en-GB" sz="1800" dirty="0">
              <a:solidFill>
                <a:srgbClr val="FFFFFF"/>
              </a:solidFill>
            </a:endParaRPr>
          </a:p>
          <a:p>
            <a:endParaRPr lang="en-GB" sz="1800" dirty="0">
              <a:solidFill>
                <a:srgbClr val="FFFFFF"/>
              </a:solidFill>
            </a:endParaRPr>
          </a:p>
          <a:p>
            <a:endParaRPr lang="en-US" sz="1800" dirty="0">
              <a:solidFill>
                <a:srgbClr val="FFFFFF"/>
              </a:solidFill>
            </a:endParaRPr>
          </a:p>
        </p:txBody>
      </p:sp>
      <p:sp>
        <p:nvSpPr>
          <p:cNvPr id="16" name="Rectangle 15">
            <a:extLst>
              <a:ext uri="{FF2B5EF4-FFF2-40B4-BE49-F238E27FC236}">
                <a16:creationId xmlns:a16="http://schemas.microsoft.com/office/drawing/2014/main" id="{065CC8E5-7727-4F29-A17D-114AF339F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600802-151E-4F13-8C35-8D5CEDFF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25053E-1062-4FE2-974C-546DC769D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hild on gymnastic rings&#10;&#10;Description automatically generated with medium confidence">
            <a:extLst>
              <a:ext uri="{FF2B5EF4-FFF2-40B4-BE49-F238E27FC236}">
                <a16:creationId xmlns:a16="http://schemas.microsoft.com/office/drawing/2014/main" id="{ADBC9596-4A03-F0FA-F438-46676792C3A2}"/>
              </a:ext>
            </a:extLst>
          </p:cNvPr>
          <p:cNvPicPr>
            <a:picLocks noChangeAspect="1"/>
          </p:cNvPicPr>
          <p:nvPr/>
        </p:nvPicPr>
        <p:blipFill rotWithShape="1">
          <a:blip r:embed="rId3"/>
          <a:srcRect t="1997" r="-1" b="-1"/>
          <a:stretch/>
        </p:blipFill>
        <p:spPr>
          <a:xfrm>
            <a:off x="7460907" y="3264090"/>
            <a:ext cx="4027002" cy="3593910"/>
          </a:xfrm>
          <a:prstGeom prst="rect">
            <a:avLst/>
          </a:prstGeom>
        </p:spPr>
      </p:pic>
      <p:pic>
        <p:nvPicPr>
          <p:cNvPr id="4" name="Content Placeholder 3" descr="A person doing a handstand on a balance beam&#10;&#10;Description automatically generated with low confidence">
            <a:extLst>
              <a:ext uri="{FF2B5EF4-FFF2-40B4-BE49-F238E27FC236}">
                <a16:creationId xmlns:a16="http://schemas.microsoft.com/office/drawing/2014/main" id="{C7BFF056-8716-8E97-795B-5EB8873D84CB}"/>
              </a:ext>
            </a:extLst>
          </p:cNvPr>
          <p:cNvPicPr>
            <a:picLocks noChangeAspect="1"/>
          </p:cNvPicPr>
          <p:nvPr/>
        </p:nvPicPr>
        <p:blipFill rotWithShape="1">
          <a:blip r:embed="rId4"/>
          <a:srcRect t="11190" r="1" b="1"/>
          <a:stretch/>
        </p:blipFill>
        <p:spPr>
          <a:xfrm>
            <a:off x="5137460" y="10"/>
            <a:ext cx="4113440"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Tree>
    <p:extLst>
      <p:ext uri="{BB962C8B-B14F-4D97-AF65-F5344CB8AC3E}">
        <p14:creationId xmlns:p14="http://schemas.microsoft.com/office/powerpoint/2010/main" val="95586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121C-A2E1-8731-3267-D3F477E89A4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E5EA8AB-91A8-E741-C0F5-3EDBE1F0AD0B}"/>
              </a:ext>
            </a:extLst>
          </p:cNvPr>
          <p:cNvSpPr>
            <a:spLocks noGrp="1"/>
          </p:cNvSpPr>
          <p:nvPr>
            <p:ph idx="1"/>
          </p:nvPr>
        </p:nvSpPr>
        <p:spPr/>
        <p:txBody>
          <a:bodyPr/>
          <a:lstStyle/>
          <a:p>
            <a:r>
              <a:rPr lang="en-GB" sz="2000" dirty="0">
                <a:solidFill>
                  <a:schemeClr val="tx1"/>
                </a:solidFill>
                <a:effectLst/>
                <a:latin typeface="+mj-lt"/>
                <a:ea typeface="Calibri" panose="020F0502020204030204" pitchFamily="34" charset="0"/>
              </a:rPr>
              <a:t>The literature has clearly identified issues of power and control within gymnastics </a:t>
            </a:r>
            <a:r>
              <a:rPr lang="en-GB" sz="2000" dirty="0">
                <a:solidFill>
                  <a:schemeClr val="tx1"/>
                </a:solidFill>
                <a:effectLst/>
                <a:latin typeface="+mj-lt"/>
                <a:ea typeface="Times New Roman" panose="02020603050405020304" pitchFamily="18" charset="0"/>
                <a:cs typeface="Times New Roman" panose="02020603050405020304" pitchFamily="18" charset="0"/>
              </a:rPr>
              <a:t>(Barker-</a:t>
            </a:r>
            <a:r>
              <a:rPr lang="en-GB" sz="2000" dirty="0" err="1">
                <a:solidFill>
                  <a:schemeClr val="tx1"/>
                </a:solidFill>
                <a:effectLst/>
                <a:latin typeface="+mj-lt"/>
                <a:ea typeface="Times New Roman" panose="02020603050405020304" pitchFamily="18" charset="0"/>
                <a:cs typeface="Times New Roman" panose="02020603050405020304" pitchFamily="18" charset="0"/>
              </a:rPr>
              <a:t>Ruchti</a:t>
            </a:r>
            <a:r>
              <a:rPr lang="en-GB" sz="2000" dirty="0">
                <a:solidFill>
                  <a:schemeClr val="tx1"/>
                </a:solidFill>
                <a:effectLst/>
                <a:latin typeface="+mj-lt"/>
                <a:ea typeface="Times New Roman" panose="02020603050405020304" pitchFamily="18" charset="0"/>
                <a:cs typeface="Times New Roman" panose="02020603050405020304" pitchFamily="18" charset="0"/>
              </a:rPr>
              <a:t> and Tinning, 2010; Kerr </a:t>
            </a:r>
            <a:r>
              <a:rPr lang="en-GB" sz="2000" i="1" dirty="0">
                <a:solidFill>
                  <a:schemeClr val="tx1"/>
                </a:solidFill>
                <a:effectLst/>
                <a:latin typeface="+mj-lt"/>
                <a:ea typeface="Times New Roman" panose="02020603050405020304" pitchFamily="18" charset="0"/>
                <a:cs typeface="Times New Roman" panose="02020603050405020304" pitchFamily="18" charset="0"/>
              </a:rPr>
              <a:t>et al.</a:t>
            </a:r>
            <a:r>
              <a:rPr lang="en-GB" sz="2000" dirty="0">
                <a:solidFill>
                  <a:schemeClr val="tx1"/>
                </a:solidFill>
                <a:effectLst/>
                <a:latin typeface="+mj-lt"/>
                <a:ea typeface="Times New Roman" panose="02020603050405020304" pitchFamily="18" charset="0"/>
                <a:cs typeface="Times New Roman" panose="02020603050405020304" pitchFamily="18" charset="0"/>
              </a:rPr>
              <a:t>, 2019; Costa </a:t>
            </a:r>
            <a:r>
              <a:rPr lang="en-GB" sz="2000" i="1" dirty="0">
                <a:solidFill>
                  <a:schemeClr val="tx1"/>
                </a:solidFill>
                <a:effectLst/>
                <a:latin typeface="+mj-lt"/>
                <a:ea typeface="Times New Roman" panose="02020603050405020304" pitchFamily="18" charset="0"/>
                <a:cs typeface="Times New Roman" panose="02020603050405020304" pitchFamily="18" charset="0"/>
              </a:rPr>
              <a:t>et al.</a:t>
            </a:r>
            <a:r>
              <a:rPr lang="en-GB" sz="2000" dirty="0">
                <a:solidFill>
                  <a:schemeClr val="tx1"/>
                </a:solidFill>
                <a:effectLst/>
                <a:latin typeface="+mj-lt"/>
                <a:ea typeface="Times New Roman" panose="02020603050405020304" pitchFamily="18" charset="0"/>
                <a:cs typeface="Times New Roman" panose="02020603050405020304" pitchFamily="18" charset="0"/>
              </a:rPr>
              <a:t>, 2022)</a:t>
            </a:r>
            <a:r>
              <a:rPr lang="en-GB" sz="2000" dirty="0">
                <a:solidFill>
                  <a:schemeClr val="tx1"/>
                </a:solidFill>
                <a:effectLst/>
                <a:latin typeface="+mj-lt"/>
                <a:ea typeface="Calibri" panose="020F0502020204030204" pitchFamily="34" charset="0"/>
              </a:rPr>
              <a:t>. </a:t>
            </a:r>
          </a:p>
          <a:p>
            <a:r>
              <a:rPr lang="en-GB" sz="2000" dirty="0">
                <a:solidFill>
                  <a:schemeClr val="tx1"/>
                </a:solidFill>
              </a:rPr>
              <a:t>Coach is the key influential figure (Kerr and Barker-</a:t>
            </a:r>
            <a:r>
              <a:rPr lang="en-GB" sz="2000" dirty="0" err="1">
                <a:solidFill>
                  <a:schemeClr val="tx1"/>
                </a:solidFill>
              </a:rPr>
              <a:t>Rutchi</a:t>
            </a:r>
            <a:r>
              <a:rPr lang="en-GB" sz="2000" dirty="0">
                <a:solidFill>
                  <a:schemeClr val="tx1"/>
                </a:solidFill>
              </a:rPr>
              <a:t>, 2015).</a:t>
            </a:r>
          </a:p>
          <a:p>
            <a:r>
              <a:rPr lang="en-GB" sz="2000" dirty="0">
                <a:solidFill>
                  <a:schemeClr val="tx1"/>
                </a:solidFill>
                <a:effectLst/>
                <a:latin typeface="+mj-lt"/>
                <a:ea typeface="Calibri" panose="020F0502020204030204" pitchFamily="34" charset="0"/>
              </a:rPr>
              <a:t>What are the experiences of non-elite, competitive gymnasts? How does this compare to the research on power relations with elite gymnasts?</a:t>
            </a:r>
          </a:p>
          <a:p>
            <a:r>
              <a:rPr lang="en-GB" dirty="0">
                <a:solidFill>
                  <a:schemeClr val="tx1"/>
                </a:solidFill>
                <a:latin typeface="+mj-lt"/>
                <a:ea typeface="Calibri" panose="020F0502020204030204" pitchFamily="34" charset="0"/>
              </a:rPr>
              <a:t>How do the experiences of women’s artistic gymnasts (WAG) compare to MAG?</a:t>
            </a:r>
            <a:endParaRPr lang="en-GB" sz="2000" dirty="0">
              <a:solidFill>
                <a:schemeClr val="tx1"/>
              </a:solidFill>
              <a:effectLst/>
              <a:latin typeface="+mj-lt"/>
              <a:ea typeface="Calibri" panose="020F0502020204030204" pitchFamily="34" charset="0"/>
            </a:endParaRPr>
          </a:p>
          <a:p>
            <a:endParaRPr lang="en-US" dirty="0"/>
          </a:p>
        </p:txBody>
      </p:sp>
    </p:spTree>
    <p:extLst>
      <p:ext uri="{BB962C8B-B14F-4D97-AF65-F5344CB8AC3E}">
        <p14:creationId xmlns:p14="http://schemas.microsoft.com/office/powerpoint/2010/main" val="195154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8EA1-5238-A998-B238-0EB739FC4316}"/>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016F06E5-15EB-6471-C7FA-2080480C299A}"/>
              </a:ext>
            </a:extLst>
          </p:cNvPr>
          <p:cNvSpPr>
            <a:spLocks noGrp="1"/>
          </p:cNvSpPr>
          <p:nvPr>
            <p:ph idx="1"/>
          </p:nvPr>
        </p:nvSpPr>
        <p:spPr>
          <a:xfrm>
            <a:off x="3869268" y="864107"/>
            <a:ext cx="7315200" cy="5259601"/>
          </a:xfrm>
        </p:spPr>
        <p:txBody>
          <a:bodyPr>
            <a:normAutofit fontScale="70000" lnSpcReduction="20000"/>
          </a:bodyPr>
          <a:lstStyle/>
          <a:p>
            <a:pPr marL="0" indent="0">
              <a:buNone/>
            </a:pPr>
            <a:endParaRPr lang="en-GB" sz="1800" dirty="0">
              <a:effectLst/>
              <a:ea typeface="Times New Roman" panose="02020603050405020304" pitchFamily="18" charset="0"/>
              <a:cs typeface="Times New Roman" panose="02020603050405020304" pitchFamily="18" charset="0"/>
            </a:endParaRPr>
          </a:p>
          <a:p>
            <a:pPr marL="0" indent="0">
              <a:buNone/>
            </a:pPr>
            <a:endParaRPr lang="en-GB" sz="1800" dirty="0">
              <a:ea typeface="Times New Roman" panose="02020603050405020304" pitchFamily="18" charset="0"/>
              <a:cs typeface="Times New Roman" panose="02020603050405020304" pitchFamily="18" charset="0"/>
            </a:endParaRPr>
          </a:p>
          <a:p>
            <a:pPr marL="0" indent="0">
              <a:buNone/>
            </a:pPr>
            <a:r>
              <a:rPr lang="en-GB" dirty="0">
                <a:solidFill>
                  <a:schemeClr val="tx1"/>
                </a:solidFill>
                <a:effectLst/>
                <a:ea typeface="Times New Roman" panose="02020603050405020304" pitchFamily="18" charset="0"/>
                <a:cs typeface="Times New Roman" panose="02020603050405020304" pitchFamily="18" charset="0"/>
              </a:rPr>
              <a:t>British Gymnastics (online) British Gymnastics. </a:t>
            </a:r>
            <a:r>
              <a:rPr lang="en-GB" dirty="0">
                <a:solidFill>
                  <a:schemeClr val="tx1"/>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https://www.british-gymnastics.org/gymnasts/getting-started/british-gymnastics</a:t>
            </a:r>
            <a:r>
              <a:rPr lang="en-GB" dirty="0">
                <a:solidFill>
                  <a:schemeClr val="tx1"/>
                </a:solidFill>
                <a:effectLst/>
                <a:ea typeface="Times New Roman" panose="02020603050405020304" pitchFamily="18" charset="0"/>
                <a:cs typeface="Times New Roman" panose="02020603050405020304" pitchFamily="18" charset="0"/>
              </a:rPr>
              <a:t> </a:t>
            </a:r>
          </a:p>
          <a:p>
            <a:pPr marL="0" indent="0">
              <a:buNone/>
            </a:pPr>
            <a:r>
              <a:rPr lang="en-GB" b="0" i="0" dirty="0">
                <a:solidFill>
                  <a:srgbClr val="222222"/>
                </a:solidFill>
                <a:effectLst/>
              </a:rPr>
              <a:t>Barker-</a:t>
            </a:r>
            <a:r>
              <a:rPr lang="en-GB" b="0" i="0" dirty="0" err="1">
                <a:solidFill>
                  <a:srgbClr val="222222"/>
                </a:solidFill>
                <a:effectLst/>
              </a:rPr>
              <a:t>Ruchti</a:t>
            </a:r>
            <a:r>
              <a:rPr lang="en-GB" b="0" i="0" dirty="0">
                <a:solidFill>
                  <a:srgbClr val="222222"/>
                </a:solidFill>
                <a:effectLst/>
              </a:rPr>
              <a:t>, N. and Tinning, R., (2010). Foucault in leotards: Corporeal discipline in women’s artistic gymnastics. </a:t>
            </a:r>
            <a:r>
              <a:rPr lang="en-GB" b="0" i="1" dirty="0">
                <a:solidFill>
                  <a:srgbClr val="222222"/>
                </a:solidFill>
                <a:effectLst/>
              </a:rPr>
              <a:t>Sociology of sport journal</a:t>
            </a:r>
            <a:r>
              <a:rPr lang="en-GB" b="0" i="0" dirty="0">
                <a:solidFill>
                  <a:srgbClr val="222222"/>
                </a:solidFill>
                <a:effectLst/>
              </a:rPr>
              <a:t>, </a:t>
            </a:r>
            <a:r>
              <a:rPr lang="en-GB" b="0" i="1" dirty="0">
                <a:solidFill>
                  <a:srgbClr val="222222"/>
                </a:solidFill>
                <a:effectLst/>
              </a:rPr>
              <a:t>27</a:t>
            </a:r>
            <a:r>
              <a:rPr lang="en-GB" b="0" i="0" dirty="0">
                <a:solidFill>
                  <a:srgbClr val="222222"/>
                </a:solidFill>
                <a:effectLst/>
              </a:rPr>
              <a:t>(3), 229-250.</a:t>
            </a:r>
            <a:endParaRPr lang="en-GB" dirty="0">
              <a:solidFill>
                <a:schemeClr val="tx1"/>
              </a:solidFill>
              <a:effectLst/>
              <a:ea typeface="Times New Roman" panose="02020603050405020304" pitchFamily="18" charset="0"/>
              <a:cs typeface="Times New Roman" panose="02020603050405020304" pitchFamily="18" charset="0"/>
            </a:endParaRPr>
          </a:p>
          <a:p>
            <a:pPr marL="0" indent="0">
              <a:buNone/>
            </a:pPr>
            <a:r>
              <a:rPr lang="en-GB" dirty="0">
                <a:solidFill>
                  <a:schemeClr val="tx1"/>
                </a:solidFill>
                <a:effectLst/>
                <a:ea typeface="Times New Roman" panose="02020603050405020304" pitchFamily="18" charset="0"/>
                <a:cs typeface="Times New Roman" panose="02020603050405020304" pitchFamily="18" charset="0"/>
              </a:rPr>
              <a:t>Cavallerio, F., </a:t>
            </a:r>
            <a:r>
              <a:rPr lang="en-GB" dirty="0" err="1">
                <a:solidFill>
                  <a:schemeClr val="tx1"/>
                </a:solidFill>
                <a:effectLst/>
                <a:ea typeface="Times New Roman" panose="02020603050405020304" pitchFamily="18" charset="0"/>
                <a:cs typeface="Times New Roman" panose="02020603050405020304" pitchFamily="18" charset="0"/>
              </a:rPr>
              <a:t>Wadey</a:t>
            </a:r>
            <a:r>
              <a:rPr lang="en-GB" dirty="0">
                <a:solidFill>
                  <a:schemeClr val="tx1"/>
                </a:solidFill>
                <a:effectLst/>
                <a:ea typeface="Times New Roman" panose="02020603050405020304" pitchFamily="18" charset="0"/>
                <a:cs typeface="Times New Roman" panose="02020603050405020304" pitchFamily="18" charset="0"/>
              </a:rPr>
              <a:t>, R. and Wagstaff, C.R.D. (2016) Understanding overuse injuries in rhythmic gymnastics: A 12-month ethnographic study, </a:t>
            </a:r>
            <a:r>
              <a:rPr lang="en-GB" i="1" dirty="0">
                <a:solidFill>
                  <a:schemeClr val="tx1"/>
                </a:solidFill>
                <a:effectLst/>
                <a:ea typeface="Times New Roman" panose="02020603050405020304" pitchFamily="18" charset="0"/>
                <a:cs typeface="Times New Roman" panose="02020603050405020304" pitchFamily="18" charset="0"/>
              </a:rPr>
              <a:t>Psychology of Sport and Exercise</a:t>
            </a:r>
            <a:r>
              <a:rPr lang="en-GB" dirty="0">
                <a:solidFill>
                  <a:schemeClr val="tx1"/>
                </a:solidFill>
                <a:effectLst/>
                <a:ea typeface="Times New Roman" panose="02020603050405020304" pitchFamily="18" charset="0"/>
                <a:cs typeface="Times New Roman" panose="02020603050405020304" pitchFamily="18" charset="0"/>
              </a:rPr>
              <a:t>, 25, 100–109. doi:10.1016/j.psychsport.2016.05.002.</a:t>
            </a:r>
          </a:p>
          <a:p>
            <a:pPr marL="0" indent="0">
              <a:buNone/>
            </a:pPr>
            <a:r>
              <a:rPr lang="en-GB" b="0" i="0" dirty="0">
                <a:solidFill>
                  <a:srgbClr val="222222"/>
                </a:solidFill>
                <a:effectLst/>
              </a:rPr>
              <a:t>Cavallerio, F., </a:t>
            </a:r>
            <a:r>
              <a:rPr lang="en-GB" b="0" i="0" dirty="0" err="1">
                <a:solidFill>
                  <a:srgbClr val="222222"/>
                </a:solidFill>
                <a:effectLst/>
              </a:rPr>
              <a:t>Wadey</a:t>
            </a:r>
            <a:r>
              <a:rPr lang="en-GB" b="0" i="0" dirty="0">
                <a:solidFill>
                  <a:srgbClr val="222222"/>
                </a:solidFill>
                <a:effectLst/>
              </a:rPr>
              <a:t>, R. and Wagstaff, C.R., (2020). Member reflections with elite coaches and gymnasts: Looking back to look forward. </a:t>
            </a:r>
            <a:r>
              <a:rPr lang="en-GB" b="0" i="1" dirty="0">
                <a:solidFill>
                  <a:srgbClr val="222222"/>
                </a:solidFill>
                <a:effectLst/>
              </a:rPr>
              <a:t>Qualitative Research in Sport, Exercise and Health</a:t>
            </a:r>
            <a:r>
              <a:rPr lang="en-GB" b="0" i="0" dirty="0">
                <a:solidFill>
                  <a:srgbClr val="222222"/>
                </a:solidFill>
                <a:effectLst/>
              </a:rPr>
              <a:t>, </a:t>
            </a:r>
            <a:r>
              <a:rPr lang="en-GB" b="0" i="1" dirty="0">
                <a:solidFill>
                  <a:srgbClr val="222222"/>
                </a:solidFill>
                <a:effectLst/>
              </a:rPr>
              <a:t>12</a:t>
            </a:r>
            <a:r>
              <a:rPr lang="en-GB" b="0" i="0" dirty="0">
                <a:solidFill>
                  <a:srgbClr val="222222"/>
                </a:solidFill>
                <a:effectLst/>
              </a:rPr>
              <a:t>(1), 48-62.</a:t>
            </a:r>
          </a:p>
          <a:p>
            <a:pPr marL="0" indent="0">
              <a:buNone/>
            </a:pPr>
            <a:r>
              <a:rPr lang="en-GB" dirty="0">
                <a:solidFill>
                  <a:schemeClr val="tx1"/>
                </a:solidFill>
                <a:effectLst/>
                <a:ea typeface="Times New Roman" panose="02020603050405020304" pitchFamily="18" charset="0"/>
                <a:cs typeface="Times New Roman" panose="02020603050405020304" pitchFamily="18" charset="0"/>
              </a:rPr>
              <a:t>Costa, V.R. </a:t>
            </a:r>
            <a:r>
              <a:rPr lang="en-GB" i="1" dirty="0">
                <a:solidFill>
                  <a:schemeClr val="tx1"/>
                </a:solidFill>
                <a:effectLst/>
                <a:ea typeface="Times New Roman" panose="02020603050405020304" pitchFamily="18" charset="0"/>
                <a:cs typeface="Times New Roman" panose="02020603050405020304" pitchFamily="18" charset="0"/>
              </a:rPr>
              <a:t>et al.</a:t>
            </a:r>
            <a:r>
              <a:rPr lang="en-GB" dirty="0">
                <a:solidFill>
                  <a:schemeClr val="tx1"/>
                </a:solidFill>
                <a:effectLst/>
                <a:ea typeface="Times New Roman" panose="02020603050405020304" pitchFamily="18" charset="0"/>
                <a:cs typeface="Times New Roman" panose="02020603050405020304" pitchFamily="18" charset="0"/>
              </a:rPr>
              <a:t> (2022) Living within and outside a disciplinary bubble: a Foucauldian analysis of Brazilian gymnasts ’ experiences in boarding school analysis of Brazilian gymnasts ’ experiences in boarding school, </a:t>
            </a:r>
            <a:r>
              <a:rPr lang="en-GB" i="1" dirty="0">
                <a:solidFill>
                  <a:schemeClr val="tx1"/>
                </a:solidFill>
                <a:effectLst/>
                <a:ea typeface="Times New Roman" panose="02020603050405020304" pitchFamily="18" charset="0"/>
                <a:cs typeface="Times New Roman" panose="02020603050405020304" pitchFamily="18" charset="0"/>
              </a:rPr>
              <a:t>Sport, Education and Society</a:t>
            </a:r>
            <a:r>
              <a:rPr lang="en-GB" dirty="0">
                <a:solidFill>
                  <a:schemeClr val="tx1"/>
                </a:solidFill>
                <a:effectLst/>
                <a:ea typeface="Times New Roman" panose="02020603050405020304" pitchFamily="18" charset="0"/>
                <a:cs typeface="Times New Roman" panose="02020603050405020304" pitchFamily="18" charset="0"/>
              </a:rPr>
              <a:t>, 1–14. doi:10.1080/13573322.2022.2142544.</a:t>
            </a:r>
          </a:p>
          <a:p>
            <a:pPr marL="0" indent="0">
              <a:buNone/>
            </a:pPr>
            <a:r>
              <a:rPr lang="en-GB" dirty="0">
                <a:solidFill>
                  <a:schemeClr val="tx1"/>
                </a:solidFill>
                <a:effectLst/>
                <a:ea typeface="Times New Roman" panose="02020603050405020304" pitchFamily="18" charset="0"/>
                <a:cs typeface="Times New Roman" panose="02020603050405020304" pitchFamily="18" charset="0"/>
              </a:rPr>
              <a:t>Danaher, G., Schirato, T. and Webb, J. (2000) </a:t>
            </a:r>
            <a:r>
              <a:rPr lang="en-GB" i="1" dirty="0">
                <a:solidFill>
                  <a:schemeClr val="tx1"/>
                </a:solidFill>
                <a:effectLst/>
                <a:ea typeface="Times New Roman" panose="02020603050405020304" pitchFamily="18" charset="0"/>
                <a:cs typeface="Times New Roman" panose="02020603050405020304" pitchFamily="18" charset="0"/>
              </a:rPr>
              <a:t>Understanding Foucault</a:t>
            </a:r>
            <a:r>
              <a:rPr lang="en-GB" dirty="0">
                <a:solidFill>
                  <a:schemeClr val="tx1"/>
                </a:solidFill>
                <a:effectLst/>
                <a:ea typeface="Times New Roman" panose="02020603050405020304" pitchFamily="18" charset="0"/>
                <a:cs typeface="Times New Roman" panose="02020603050405020304" pitchFamily="18" charset="0"/>
              </a:rPr>
              <a:t>. Sage.</a:t>
            </a:r>
          </a:p>
          <a:p>
            <a:pPr marL="0" indent="0">
              <a:buNone/>
            </a:pPr>
            <a:r>
              <a:rPr lang="en-GB" dirty="0">
                <a:solidFill>
                  <a:schemeClr val="tx1"/>
                </a:solidFill>
                <a:effectLst/>
                <a:ea typeface="Calibri" panose="020F0502020204030204" pitchFamily="34" charset="0"/>
                <a:cs typeface="Times New Roman" panose="02020603050405020304" pitchFamily="18" charset="0"/>
              </a:rPr>
              <a:t>Douglas, K., and Careless, D. (2015). </a:t>
            </a:r>
            <a:r>
              <a:rPr lang="en-GB" i="1" dirty="0">
                <a:solidFill>
                  <a:schemeClr val="tx1"/>
                </a:solidFill>
                <a:effectLst/>
                <a:ea typeface="Calibri" panose="020F0502020204030204" pitchFamily="34" charset="0"/>
                <a:cs typeface="Times New Roman" panose="02020603050405020304" pitchFamily="18" charset="0"/>
              </a:rPr>
              <a:t>Life story research in sport: Understanding the experiences of elite and professional athletes through narrative.</a:t>
            </a:r>
            <a:r>
              <a:rPr lang="en-GB" dirty="0">
                <a:solidFill>
                  <a:schemeClr val="tx1"/>
                </a:solidFill>
                <a:effectLst/>
                <a:ea typeface="Calibri" panose="020F0502020204030204" pitchFamily="34" charset="0"/>
                <a:cs typeface="Times New Roman" panose="02020603050405020304" pitchFamily="18" charset="0"/>
              </a:rPr>
              <a:t> Routledge.</a:t>
            </a:r>
          </a:p>
          <a:p>
            <a:pPr marL="0" indent="0">
              <a:buNone/>
            </a:pPr>
            <a:r>
              <a:rPr lang="en-GB" b="0" i="0" dirty="0">
                <a:solidFill>
                  <a:srgbClr val="222222"/>
                </a:solidFill>
                <a:effectLst/>
              </a:rPr>
              <a:t>Eagleman, A.N., </a:t>
            </a:r>
            <a:r>
              <a:rPr lang="en-GB" b="0" i="0" dirty="0" err="1">
                <a:solidFill>
                  <a:srgbClr val="222222"/>
                </a:solidFill>
                <a:effectLst/>
              </a:rPr>
              <a:t>Rodenberg</a:t>
            </a:r>
            <a:r>
              <a:rPr lang="en-GB" b="0" i="0" dirty="0">
                <a:solidFill>
                  <a:srgbClr val="222222"/>
                </a:solidFill>
                <a:effectLst/>
              </a:rPr>
              <a:t>, R.M. and Lee, S., (2014). From ‘hollow-eyed pixies’ to ‘team of adults’: Media portrayals of Olympic women’s gymnastics before and after an increased minimum age policy. </a:t>
            </a:r>
            <a:r>
              <a:rPr lang="en-GB" b="0" i="1" dirty="0">
                <a:solidFill>
                  <a:srgbClr val="222222"/>
                </a:solidFill>
                <a:effectLst/>
              </a:rPr>
              <a:t>Qualitative Research in Sport, Exercise and Health</a:t>
            </a:r>
            <a:r>
              <a:rPr lang="en-GB" b="0" i="0" dirty="0">
                <a:solidFill>
                  <a:srgbClr val="222222"/>
                </a:solidFill>
                <a:effectLst/>
              </a:rPr>
              <a:t>, </a:t>
            </a:r>
            <a:r>
              <a:rPr lang="en-GB" b="0" i="1" dirty="0">
                <a:solidFill>
                  <a:srgbClr val="222222"/>
                </a:solidFill>
                <a:effectLst/>
              </a:rPr>
              <a:t>6</a:t>
            </a:r>
            <a:r>
              <a:rPr lang="en-GB" b="0" i="0" dirty="0">
                <a:solidFill>
                  <a:srgbClr val="222222"/>
                </a:solidFill>
                <a:effectLst/>
              </a:rPr>
              <a:t>(3), 401-421.</a:t>
            </a:r>
            <a:endParaRPr lang="en-GB" dirty="0">
              <a:solidFill>
                <a:schemeClr val="tx1"/>
              </a:solidFill>
              <a:effectLst/>
              <a:ea typeface="Calibri" panose="020F0502020204030204" pitchFamily="34" charset="0"/>
              <a:cs typeface="Times New Roman" panose="02020603050405020304" pitchFamily="18" charset="0"/>
            </a:endParaRPr>
          </a:p>
          <a:p>
            <a:pPr marL="0" indent="0">
              <a:buNone/>
            </a:pPr>
            <a:r>
              <a:rPr lang="en-GB" dirty="0" err="1">
                <a:solidFill>
                  <a:schemeClr val="tx1"/>
                </a:solidFill>
                <a:effectLst/>
                <a:ea typeface="Calibri" panose="020F0502020204030204" pitchFamily="34" charset="0"/>
                <a:cs typeface="Times New Roman" panose="02020603050405020304" pitchFamily="18" charset="0"/>
              </a:rPr>
              <a:t>Eskes</a:t>
            </a:r>
            <a:r>
              <a:rPr lang="en-GB" dirty="0">
                <a:solidFill>
                  <a:schemeClr val="tx1"/>
                </a:solidFill>
                <a:effectLst/>
                <a:ea typeface="Calibri" panose="020F0502020204030204" pitchFamily="34" charset="0"/>
                <a:cs typeface="Times New Roman" panose="02020603050405020304" pitchFamily="18" charset="0"/>
              </a:rPr>
              <a:t>, T. B., Carlisle Duncan, M. and Miller, M. (1998) The discourse of empowerment: Foucault, Marcuse and women’s fitness texts, </a:t>
            </a:r>
            <a:r>
              <a:rPr lang="en-GB" i="1" dirty="0">
                <a:solidFill>
                  <a:schemeClr val="tx1"/>
                </a:solidFill>
                <a:effectLst/>
                <a:ea typeface="Calibri" panose="020F0502020204030204" pitchFamily="34" charset="0"/>
                <a:cs typeface="Times New Roman" panose="02020603050405020304" pitchFamily="18" charset="0"/>
              </a:rPr>
              <a:t>Journal of Sport and Social Issues</a:t>
            </a:r>
            <a:r>
              <a:rPr lang="en-GB" dirty="0">
                <a:solidFill>
                  <a:schemeClr val="tx1"/>
                </a:solidFill>
                <a:effectLst/>
                <a:ea typeface="Calibri" panose="020F0502020204030204" pitchFamily="34" charset="0"/>
                <a:cs typeface="Times New Roman" panose="02020603050405020304" pitchFamily="18" charset="0"/>
              </a:rPr>
              <a:t>, 22, 317-344.</a:t>
            </a:r>
            <a:endParaRPr lang="en-GB" dirty="0">
              <a:effectLst/>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52242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8EA1-5238-A998-B238-0EB739FC4316}"/>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016F06E5-15EB-6471-C7FA-2080480C299A}"/>
              </a:ext>
            </a:extLst>
          </p:cNvPr>
          <p:cNvSpPr>
            <a:spLocks noGrp="1"/>
          </p:cNvSpPr>
          <p:nvPr>
            <p:ph idx="1"/>
          </p:nvPr>
        </p:nvSpPr>
        <p:spPr>
          <a:xfrm>
            <a:off x="3896977" y="538318"/>
            <a:ext cx="7315200" cy="5772220"/>
          </a:xfrm>
        </p:spPr>
        <p:txBody>
          <a:bodyPr>
            <a:normAutofit fontScale="62500" lnSpcReduction="20000"/>
          </a:bodyPr>
          <a:lstStyle/>
          <a:p>
            <a:pPr marL="0" indent="0">
              <a:buNone/>
            </a:pPr>
            <a:endParaRPr lang="en-GB" sz="1800" dirty="0">
              <a:effectLst/>
              <a:ea typeface="Times New Roman" panose="02020603050405020304" pitchFamily="18" charset="0"/>
              <a:cs typeface="Times New Roman" panose="02020603050405020304" pitchFamily="18" charset="0"/>
            </a:endParaRPr>
          </a:p>
          <a:p>
            <a:pPr marL="0" indent="0">
              <a:buNone/>
            </a:pPr>
            <a:endParaRPr lang="en-GB" sz="1800" dirty="0">
              <a:ea typeface="Times New Roman" panose="02020603050405020304" pitchFamily="18" charset="0"/>
              <a:cs typeface="Times New Roman" panose="02020603050405020304" pitchFamily="18" charset="0"/>
            </a:endParaRPr>
          </a:p>
          <a:p>
            <a:pPr marL="0" indent="0">
              <a:buNone/>
            </a:pPr>
            <a:r>
              <a:rPr lang="en-GB" sz="2200" b="0" i="0" dirty="0" err="1">
                <a:solidFill>
                  <a:srgbClr val="222222"/>
                </a:solidFill>
                <a:effectLst/>
              </a:rPr>
              <a:t>Fadzal</a:t>
            </a:r>
            <a:r>
              <a:rPr lang="en-GB" sz="2200" b="0" i="0" dirty="0">
                <a:solidFill>
                  <a:srgbClr val="222222"/>
                </a:solidFill>
                <a:effectLst/>
              </a:rPr>
              <a:t>, I.,</a:t>
            </a:r>
            <a:r>
              <a:rPr lang="en-GB" sz="2200" b="0" i="0" dirty="0" err="1">
                <a:solidFill>
                  <a:srgbClr val="222222"/>
                </a:solidFill>
                <a:effectLst/>
              </a:rPr>
              <a:t>Binte</a:t>
            </a:r>
            <a:r>
              <a:rPr lang="en-GB" sz="2200" b="0" i="0" dirty="0">
                <a:solidFill>
                  <a:srgbClr val="222222"/>
                </a:solidFill>
                <a:effectLst/>
              </a:rPr>
              <a:t>, N. J, and Ho </a:t>
            </a:r>
            <a:r>
              <a:rPr lang="en-GB" sz="2200" b="0" i="0" dirty="0" err="1">
                <a:solidFill>
                  <a:srgbClr val="222222"/>
                </a:solidFill>
                <a:effectLst/>
              </a:rPr>
              <a:t>Jin</a:t>
            </a:r>
            <a:r>
              <a:rPr lang="en-GB" sz="2200" b="0" i="0" dirty="0">
                <a:solidFill>
                  <a:srgbClr val="222222"/>
                </a:solidFill>
                <a:effectLst/>
              </a:rPr>
              <a:t> Chung, H. J. (2018). Overcoming the stereotypes of masculinity in Singaporean elite level male gymnasts." </a:t>
            </a:r>
            <a:r>
              <a:rPr lang="en-GB" sz="2200" b="0" i="1" dirty="0">
                <a:solidFill>
                  <a:srgbClr val="222222"/>
                </a:solidFill>
                <a:effectLst/>
              </a:rPr>
              <a:t>The Asian Journal of Kinesiology</a:t>
            </a:r>
            <a:r>
              <a:rPr lang="en-GB" sz="2200" b="0" i="0" dirty="0">
                <a:solidFill>
                  <a:srgbClr val="222222"/>
                </a:solidFill>
                <a:effectLst/>
              </a:rPr>
              <a:t> 20(4), 30-42.</a:t>
            </a:r>
            <a:endParaRPr lang="en-GB" sz="2200" dirty="0">
              <a:solidFill>
                <a:schemeClr val="tx1"/>
              </a:solidFill>
              <a:effectLst/>
              <a:ea typeface="Calibri" panose="020F0502020204030204" pitchFamily="34" charset="0"/>
              <a:cs typeface="Times New Roman" panose="02020603050405020304" pitchFamily="18" charset="0"/>
            </a:endParaRPr>
          </a:p>
          <a:p>
            <a:pPr marL="0" indent="0">
              <a:buNone/>
            </a:pPr>
            <a:r>
              <a:rPr lang="en-GB" sz="2200" dirty="0">
                <a:solidFill>
                  <a:schemeClr val="tx1"/>
                </a:solidFill>
                <a:effectLst/>
                <a:ea typeface="Calibri" panose="020F0502020204030204" pitchFamily="34" charset="0"/>
                <a:cs typeface="Times New Roman" panose="02020603050405020304" pitchFamily="18" charset="0"/>
              </a:rPr>
              <a:t>Foucault, M. (1988) Technologies of the self. In L. H. Martin, H. Gutman. and P. H. Hutton (Eds) </a:t>
            </a:r>
            <a:r>
              <a:rPr lang="en-GB" sz="2200" i="1" dirty="0">
                <a:solidFill>
                  <a:schemeClr val="tx1"/>
                </a:solidFill>
                <a:effectLst/>
                <a:ea typeface="Calibri" panose="020F0502020204030204" pitchFamily="34" charset="0"/>
                <a:cs typeface="Times New Roman" panose="02020603050405020304" pitchFamily="18" charset="0"/>
              </a:rPr>
              <a:t>Technologies of the self: a seminar with Michel Foucault</a:t>
            </a:r>
            <a:r>
              <a:rPr lang="en-GB" sz="2200" i="1" dirty="0">
                <a:solidFill>
                  <a:schemeClr val="tx1"/>
                </a:solidFill>
                <a:ea typeface="Calibri" panose="020F0502020204030204" pitchFamily="34" charset="0"/>
                <a:cs typeface="Times New Roman" panose="02020603050405020304" pitchFamily="18" charset="0"/>
              </a:rPr>
              <a:t> (</a:t>
            </a:r>
            <a:r>
              <a:rPr lang="en-GB" sz="2200" dirty="0">
                <a:solidFill>
                  <a:schemeClr val="tx1"/>
                </a:solidFill>
                <a:effectLst/>
                <a:ea typeface="Calibri" panose="020F0502020204030204" pitchFamily="34" charset="0"/>
                <a:cs typeface="Times New Roman" panose="02020603050405020304" pitchFamily="18" charset="0"/>
              </a:rPr>
              <a:t>pp. 16-49). Amhurst, University of Massachusetts Press.</a:t>
            </a:r>
          </a:p>
          <a:p>
            <a:pPr marL="0" indent="0">
              <a:buNone/>
            </a:pPr>
            <a:r>
              <a:rPr lang="en-GB" sz="2200" dirty="0">
                <a:solidFill>
                  <a:schemeClr val="tx1"/>
                </a:solidFill>
                <a:ea typeface="Calibri" panose="020F0502020204030204" pitchFamily="34" charset="0"/>
                <a:cs typeface="Times New Roman" panose="02020603050405020304" pitchFamily="18" charset="0"/>
              </a:rPr>
              <a:t>Fraser Thomas and </a:t>
            </a:r>
            <a:r>
              <a:rPr lang="en-GB" sz="2200" dirty="0" err="1">
                <a:solidFill>
                  <a:schemeClr val="tx1"/>
                </a:solidFill>
                <a:ea typeface="Calibri" panose="020F0502020204030204" pitchFamily="34" charset="0"/>
                <a:cs typeface="Times New Roman" panose="02020603050405020304" pitchFamily="18" charset="0"/>
              </a:rPr>
              <a:t>Strachen</a:t>
            </a:r>
            <a:r>
              <a:rPr lang="en-GB" sz="2200" dirty="0">
                <a:solidFill>
                  <a:schemeClr val="tx1"/>
                </a:solidFill>
                <a:ea typeface="Calibri" panose="020F0502020204030204" pitchFamily="34" charset="0"/>
                <a:cs typeface="Times New Roman" panose="02020603050405020304" pitchFamily="18" charset="0"/>
              </a:rPr>
              <a:t>…..</a:t>
            </a:r>
            <a:endParaRPr lang="en-GB" sz="2200" dirty="0">
              <a:solidFill>
                <a:schemeClr val="tx1"/>
              </a:solidFill>
              <a:effectLst/>
              <a:ea typeface="Calibri" panose="020F0502020204030204" pitchFamily="34" charset="0"/>
              <a:cs typeface="Times New Roman" panose="02020603050405020304" pitchFamily="18" charset="0"/>
            </a:endParaRPr>
          </a:p>
          <a:p>
            <a:pPr marL="0" indent="0">
              <a:buNone/>
            </a:pPr>
            <a:r>
              <a:rPr lang="en-GB" sz="2200" dirty="0">
                <a:solidFill>
                  <a:schemeClr val="tx1"/>
                </a:solidFill>
                <a:effectLst/>
                <a:ea typeface="Calibri" panose="020F0502020204030204" pitchFamily="34" charset="0"/>
                <a:cs typeface="Times New Roman" panose="02020603050405020304" pitchFamily="18" charset="0"/>
              </a:rPr>
              <a:t>Kerr,</a:t>
            </a:r>
            <a:r>
              <a:rPr lang="en-GB" sz="2200" dirty="0">
                <a:solidFill>
                  <a:schemeClr val="tx1"/>
                </a:solidFill>
                <a:ea typeface="Calibri" panose="020F0502020204030204" pitchFamily="34" charset="0"/>
                <a:cs typeface="Times New Roman" panose="02020603050405020304" pitchFamily="18" charset="0"/>
              </a:rPr>
              <a:t> R. and Barker-</a:t>
            </a:r>
            <a:r>
              <a:rPr lang="en-GB" sz="2200" dirty="0" err="1">
                <a:solidFill>
                  <a:schemeClr val="tx1"/>
                </a:solidFill>
                <a:ea typeface="Calibri" panose="020F0502020204030204" pitchFamily="34" charset="0"/>
                <a:cs typeface="Times New Roman" panose="02020603050405020304" pitchFamily="18" charset="0"/>
              </a:rPr>
              <a:t>Ruchti</a:t>
            </a:r>
            <a:r>
              <a:rPr lang="en-GB" sz="2200" dirty="0">
                <a:solidFill>
                  <a:schemeClr val="tx1"/>
                </a:solidFill>
                <a:ea typeface="Calibri" panose="020F0502020204030204" pitchFamily="34" charset="0"/>
                <a:cs typeface="Times New Roman" panose="02020603050405020304" pitchFamily="18" charset="0"/>
              </a:rPr>
              <a:t>, N. (2015) Women’s artistic gymnastics in Australia and New Zealand: A Foucauldian examination of the relationship between sport governance and consumption, Journal of Sport and Social Issues, 39(5), 396-411.</a:t>
            </a:r>
            <a:endParaRPr lang="en-GB" sz="2200" dirty="0">
              <a:solidFill>
                <a:schemeClr val="tx1"/>
              </a:solidFill>
              <a:effectLst/>
              <a:ea typeface="Calibri" panose="020F0502020204030204" pitchFamily="34" charset="0"/>
              <a:cs typeface="Times New Roman" panose="02020603050405020304" pitchFamily="18" charset="0"/>
            </a:endParaRPr>
          </a:p>
          <a:p>
            <a:pPr marL="0" indent="0">
              <a:buNone/>
            </a:pPr>
            <a:r>
              <a:rPr lang="en-GB" sz="2200" dirty="0">
                <a:solidFill>
                  <a:schemeClr val="tx1"/>
                </a:solidFill>
                <a:effectLst/>
                <a:ea typeface="Times New Roman" panose="02020603050405020304" pitchFamily="18" charset="0"/>
                <a:cs typeface="Times New Roman" panose="02020603050405020304" pitchFamily="18" charset="0"/>
              </a:rPr>
              <a:t>Kerr, R. </a:t>
            </a:r>
            <a:r>
              <a:rPr lang="en-GB" sz="2200" i="1" dirty="0">
                <a:solidFill>
                  <a:schemeClr val="tx1"/>
                </a:solidFill>
                <a:effectLst/>
                <a:ea typeface="Times New Roman" panose="02020603050405020304" pitchFamily="18" charset="0"/>
                <a:cs typeface="Times New Roman" panose="02020603050405020304" pitchFamily="18" charset="0"/>
              </a:rPr>
              <a:t>et al.</a:t>
            </a:r>
            <a:r>
              <a:rPr lang="en-GB" sz="2200" dirty="0">
                <a:solidFill>
                  <a:schemeClr val="tx1"/>
                </a:solidFill>
                <a:effectLst/>
                <a:ea typeface="Times New Roman" panose="02020603050405020304" pitchFamily="18" charset="0"/>
                <a:cs typeface="Times New Roman" panose="02020603050405020304" pitchFamily="18" charset="0"/>
              </a:rPr>
              <a:t> (2019) Coming of age: coaches transforming the pixie-style model of coaching in women’s artistic gymnastics, </a:t>
            </a:r>
            <a:r>
              <a:rPr lang="en-GB" sz="2200" i="1" dirty="0">
                <a:solidFill>
                  <a:schemeClr val="tx1"/>
                </a:solidFill>
                <a:effectLst/>
                <a:ea typeface="Times New Roman" panose="02020603050405020304" pitchFamily="18" charset="0"/>
                <a:cs typeface="Times New Roman" panose="02020603050405020304" pitchFamily="18" charset="0"/>
              </a:rPr>
              <a:t>Sports Coaching Review</a:t>
            </a:r>
            <a:r>
              <a:rPr lang="en-GB" sz="2200" dirty="0">
                <a:solidFill>
                  <a:schemeClr val="tx1"/>
                </a:solidFill>
                <a:effectLst/>
                <a:ea typeface="Times New Roman" panose="02020603050405020304" pitchFamily="18" charset="0"/>
                <a:cs typeface="Times New Roman" panose="02020603050405020304" pitchFamily="18" charset="0"/>
              </a:rPr>
              <a:t>, 8(1),  7–24. doi:10.1080/21640629.2017.1391488.</a:t>
            </a:r>
          </a:p>
          <a:p>
            <a:pPr marL="0" indent="0">
              <a:buNone/>
            </a:pPr>
            <a:r>
              <a:rPr lang="en-GB" sz="2200" dirty="0">
                <a:solidFill>
                  <a:schemeClr val="tx1"/>
                </a:solidFill>
                <a:ea typeface="Calibri" panose="020F0502020204030204" pitchFamily="34" charset="0"/>
                <a:cs typeface="Times New Roman" panose="02020603050405020304" pitchFamily="18" charset="0"/>
              </a:rPr>
              <a:t>Lang, M. (2010) Surveillance and conformity in competitive youth swimming, </a:t>
            </a:r>
            <a:r>
              <a:rPr lang="en-GB" sz="2200" i="1" dirty="0">
                <a:solidFill>
                  <a:schemeClr val="tx1"/>
                </a:solidFill>
                <a:ea typeface="Calibri" panose="020F0502020204030204" pitchFamily="34" charset="0"/>
                <a:cs typeface="Times New Roman" panose="02020603050405020304" pitchFamily="18" charset="0"/>
              </a:rPr>
              <a:t>Sport, Education and Society</a:t>
            </a:r>
            <a:r>
              <a:rPr lang="en-GB" sz="2200" dirty="0">
                <a:solidFill>
                  <a:schemeClr val="tx1"/>
                </a:solidFill>
                <a:ea typeface="Calibri" panose="020F0502020204030204" pitchFamily="34" charset="0"/>
                <a:cs typeface="Times New Roman" panose="02020603050405020304" pitchFamily="18" charset="0"/>
              </a:rPr>
              <a:t>, 15(1),  19-37.</a:t>
            </a:r>
            <a:endParaRPr lang="en-GB" sz="2200" dirty="0">
              <a:solidFill>
                <a:schemeClr val="tx1"/>
              </a:solidFill>
              <a:effectLst/>
              <a:ea typeface="Calibri" panose="020F0502020204030204" pitchFamily="34" charset="0"/>
              <a:cs typeface="Times New Roman" panose="02020603050405020304" pitchFamily="18" charset="0"/>
            </a:endParaRPr>
          </a:p>
          <a:p>
            <a:pPr marL="0" indent="0">
              <a:buNone/>
            </a:pPr>
            <a:r>
              <a:rPr lang="en-GB" sz="2200" dirty="0" err="1">
                <a:solidFill>
                  <a:schemeClr val="tx1"/>
                </a:solidFill>
                <a:effectLst/>
                <a:ea typeface="Calibri" panose="020F0502020204030204" pitchFamily="34" charset="0"/>
                <a:cs typeface="Times New Roman" panose="02020603050405020304" pitchFamily="18" charset="0"/>
              </a:rPr>
              <a:t>Markula</a:t>
            </a:r>
            <a:r>
              <a:rPr lang="en-GB" sz="2200" dirty="0">
                <a:solidFill>
                  <a:schemeClr val="tx1"/>
                </a:solidFill>
                <a:effectLst/>
                <a:ea typeface="Calibri" panose="020F0502020204030204" pitchFamily="34" charset="0"/>
                <a:cs typeface="Times New Roman" panose="02020603050405020304" pitchFamily="18" charset="0"/>
              </a:rPr>
              <a:t>, P. and Pringle, R. (2006) Foucault, Sport and exercise: power, knowledge and transforming the self. Routledge.</a:t>
            </a:r>
          </a:p>
          <a:p>
            <a:pPr marL="0" indent="0">
              <a:buNone/>
            </a:pPr>
            <a:r>
              <a:rPr lang="en-GB" sz="2200" b="0" i="0" dirty="0">
                <a:solidFill>
                  <a:schemeClr val="tx1"/>
                </a:solidFill>
                <a:effectLst/>
              </a:rPr>
              <a:t>Smits, F., Jacobs, F. and Knoppers, A., (2017). ‘Everything revolves around gymnastics’: Athletes and parents make sense of elite youth sport. </a:t>
            </a:r>
            <a:r>
              <a:rPr lang="en-GB" sz="2200" b="0" i="1" dirty="0">
                <a:solidFill>
                  <a:schemeClr val="tx1"/>
                </a:solidFill>
                <a:effectLst/>
              </a:rPr>
              <a:t>Sport in Society</a:t>
            </a:r>
            <a:r>
              <a:rPr lang="en-GB" sz="2200" b="0" i="0" dirty="0">
                <a:solidFill>
                  <a:schemeClr val="tx1"/>
                </a:solidFill>
                <a:effectLst/>
              </a:rPr>
              <a:t>, </a:t>
            </a:r>
            <a:r>
              <a:rPr lang="en-GB" sz="2200" b="0" i="1" dirty="0">
                <a:solidFill>
                  <a:schemeClr val="tx1"/>
                </a:solidFill>
                <a:effectLst/>
              </a:rPr>
              <a:t>20</a:t>
            </a:r>
            <a:r>
              <a:rPr lang="en-GB" sz="2200" b="0" i="0" dirty="0">
                <a:solidFill>
                  <a:schemeClr val="tx1"/>
                </a:solidFill>
                <a:effectLst/>
              </a:rPr>
              <a:t>(1), 66-83.</a:t>
            </a:r>
          </a:p>
          <a:p>
            <a:pPr marL="0" indent="0">
              <a:buNone/>
            </a:pPr>
            <a:r>
              <a:rPr lang="en-GB" sz="2200" dirty="0">
                <a:solidFill>
                  <a:schemeClr val="tx1"/>
                </a:solidFill>
                <a:effectLst/>
                <a:ea typeface="Calibri" panose="020F0502020204030204" pitchFamily="34" charset="0"/>
                <a:cs typeface="Calibri" panose="020F0502020204030204" pitchFamily="34" charset="0"/>
              </a:rPr>
              <a:t>Thomas, J. (1993) </a:t>
            </a:r>
            <a:r>
              <a:rPr lang="en-GB" sz="2200" i="1" dirty="0">
                <a:solidFill>
                  <a:schemeClr val="tx1"/>
                </a:solidFill>
                <a:effectLst/>
                <a:ea typeface="Calibri" panose="020F0502020204030204" pitchFamily="34" charset="0"/>
                <a:cs typeface="Calibri" panose="020F0502020204030204" pitchFamily="34" charset="0"/>
              </a:rPr>
              <a:t>Doing critical ethnography.</a:t>
            </a:r>
            <a:r>
              <a:rPr lang="en-GB" sz="2200" dirty="0">
                <a:solidFill>
                  <a:schemeClr val="tx1"/>
                </a:solidFill>
                <a:effectLst/>
                <a:ea typeface="Calibri" panose="020F0502020204030204" pitchFamily="34" charset="0"/>
                <a:cs typeface="Calibri" panose="020F0502020204030204" pitchFamily="34" charset="0"/>
              </a:rPr>
              <a:t> SAGE.</a:t>
            </a:r>
          </a:p>
          <a:p>
            <a:pPr marL="0" indent="0">
              <a:buNone/>
            </a:pPr>
            <a:r>
              <a:rPr lang="en-GB" sz="2200" b="0" i="0" dirty="0">
                <a:solidFill>
                  <a:schemeClr val="tx1"/>
                </a:solidFill>
                <a:effectLst/>
              </a:rPr>
              <a:t>Webb, L., </a:t>
            </a:r>
            <a:r>
              <a:rPr lang="en-GB" sz="2200" b="0" i="0" dirty="0" err="1">
                <a:solidFill>
                  <a:schemeClr val="tx1"/>
                </a:solidFill>
                <a:effectLst/>
              </a:rPr>
              <a:t>McCaughtry</a:t>
            </a:r>
            <a:r>
              <a:rPr lang="en-GB" sz="2200" b="0" i="0" dirty="0">
                <a:solidFill>
                  <a:schemeClr val="tx1"/>
                </a:solidFill>
                <a:effectLst/>
              </a:rPr>
              <a:t>, N. and Macdonald, D. (2004) Surveillance as a technique of power in physical education, </a:t>
            </a:r>
            <a:r>
              <a:rPr lang="en-GB" sz="2200" b="0" i="1" dirty="0">
                <a:solidFill>
                  <a:schemeClr val="tx1"/>
                </a:solidFill>
                <a:effectLst/>
              </a:rPr>
              <a:t>Sport, Education and Society</a:t>
            </a:r>
            <a:r>
              <a:rPr lang="en-GB" sz="2200" b="0" i="0" dirty="0">
                <a:solidFill>
                  <a:schemeClr val="tx1"/>
                </a:solidFill>
                <a:effectLst/>
              </a:rPr>
              <a:t>, (9), 207-222.</a:t>
            </a:r>
          </a:p>
          <a:p>
            <a:pPr marL="0" indent="0">
              <a:buNone/>
            </a:pPr>
            <a:r>
              <a:rPr lang="en-GB" sz="2200" dirty="0">
                <a:solidFill>
                  <a:schemeClr val="tx1"/>
                </a:solidFill>
                <a:effectLst/>
                <a:ea typeface="Times New Roman" panose="02020603050405020304" pitchFamily="18" charset="0"/>
                <a:cs typeface="Times New Roman" panose="02020603050405020304" pitchFamily="18" charset="0"/>
              </a:rPr>
              <a:t>Whyte, A.Q. (2022) </a:t>
            </a:r>
            <a:r>
              <a:rPr lang="en-GB" sz="2200" i="1" dirty="0">
                <a:solidFill>
                  <a:schemeClr val="tx1"/>
                </a:solidFill>
                <a:effectLst/>
                <a:ea typeface="Times New Roman" panose="02020603050405020304" pitchFamily="18" charset="0"/>
                <a:cs typeface="Times New Roman" panose="02020603050405020304" pitchFamily="18" charset="0"/>
              </a:rPr>
              <a:t>An independent investigation commissioned by Sport England and UK Sport </a:t>
            </a:r>
            <a:r>
              <a:rPr lang="en-GB" sz="2200" i="1" dirty="0">
                <a:solidFill>
                  <a:schemeClr val="tx1"/>
                </a:solidFill>
                <a:effectLst/>
                <a:ea typeface="Times New Roman" panose="02020603050405020304" pitchFamily="18" charset="0"/>
                <a:cs typeface="Calibri" panose="020F0502020204030204" pitchFamily="34" charset="0"/>
              </a:rPr>
              <a:t>following allegations of mistreatment within the sport of gymnastics</a:t>
            </a:r>
            <a:r>
              <a:rPr lang="en-GB" sz="2200" dirty="0">
                <a:solidFill>
                  <a:schemeClr val="tx1"/>
                </a:solidFill>
                <a:effectLst/>
                <a:ea typeface="Times New Roman" panose="02020603050405020304" pitchFamily="18" charset="0"/>
                <a:cs typeface="Calibri" panose="020F0502020204030204" pitchFamily="34" charset="0"/>
              </a:rPr>
              <a:t>. </a:t>
            </a:r>
            <a:r>
              <a:rPr lang="en-GB" sz="2200" dirty="0">
                <a:solidFill>
                  <a:schemeClr val="tx1"/>
                </a:solidFill>
                <a:effectLst/>
                <a:ea typeface="Times New Roman" panose="02020603050405020304" pitchFamily="18" charset="0"/>
                <a:cs typeface="Calibri" panose="020F0502020204030204" pitchFamily="34" charset="0"/>
                <a:hlinkClick r:id="rId3"/>
              </a:rPr>
              <a:t>https://www.sportengland.org/guidance-and-support/safeguarding/whyte-review</a:t>
            </a:r>
            <a:r>
              <a:rPr lang="en-GB" sz="2200" dirty="0">
                <a:solidFill>
                  <a:schemeClr val="tx1"/>
                </a:solidFill>
                <a:effectLst/>
                <a:ea typeface="Times New Roman" panose="02020603050405020304" pitchFamily="18" charset="0"/>
                <a:cs typeface="Calibri" panose="020F0502020204030204" pitchFamily="34" charset="0"/>
              </a:rPr>
              <a:t> </a:t>
            </a:r>
            <a:endParaRPr lang="en-GB" sz="22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25254335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A9C098-A058-4A59-AA77-E2402053F600}">
  <ds:schemaRefs>
    <ds:schemaRef ds:uri="http://purl.org/dc/terms/"/>
    <ds:schemaRef ds:uri="http://schemas.microsoft.com/office/infopath/2007/PartnerControls"/>
    <ds:schemaRef ds:uri="http://purl.org/dc/dcmitype/"/>
    <ds:schemaRef ds:uri="16c05727-aa75-4e4a-9b5f-8a80a1165891"/>
    <ds:schemaRef ds:uri="http://schemas.microsoft.com/office/2006/documentManagement/types"/>
    <ds:schemaRef ds:uri="http://purl.org/dc/elements/1.1/"/>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BD8AF61-0EFE-4B67-AC63-165AA360F942}">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EA0254-3646-4633-AE89-92733C2D69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Frame design</Template>
  <TotalTime>927</TotalTime>
  <Words>1533</Words>
  <Application>Microsoft Macintosh PowerPoint</Application>
  <PresentationFormat>Widescreen</PresentationFormat>
  <Paragraphs>89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Corbel</vt:lpstr>
      <vt:lpstr>Wingdings 2</vt:lpstr>
      <vt:lpstr>Frame</vt:lpstr>
      <vt:lpstr>An exploration of power relations in competitive, non-elite artistic gymnastics: exploring gender disparities in artistic gymnastics in England. </vt:lpstr>
      <vt:lpstr>Context</vt:lpstr>
      <vt:lpstr>Foucault and power</vt:lpstr>
      <vt:lpstr>A gendered view</vt:lpstr>
      <vt:lpstr>Summary</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exploration of power relations in competitive, non-elite artistic gymnastics: exploring gender disparities in artistic gymnastics in England.</dc:title>
  <dc:creator>Karen Broughton</dc:creator>
  <cp:lastModifiedBy>Karen Broughton</cp:lastModifiedBy>
  <cp:revision>4</cp:revision>
  <dcterms:created xsi:type="dcterms:W3CDTF">2023-03-17T15:16:33Z</dcterms:created>
  <dcterms:modified xsi:type="dcterms:W3CDTF">2023-06-20T09:58:22Z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