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61" r:id="rId3"/>
    <p:sldId id="267" r:id="rId4"/>
    <p:sldId id="266" r:id="rId5"/>
    <p:sldId id="262" r:id="rId6"/>
    <p:sldId id="268" r:id="rId7"/>
    <p:sldId id="264" r:id="rId8"/>
    <p:sldId id="269" r:id="rId9"/>
    <p:sldId id="260" r:id="rId10"/>
    <p:sldId id="263" r:id="rId11"/>
    <p:sldId id="25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6994" autoAdjust="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D05BA-97D2-4A48-8DB2-59F57DA18CE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C87F4-F0BF-4AAA-B739-A8C84EA42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2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C87F4-F0BF-4AAA-B739-A8C84EA420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5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C87F4-F0BF-4AAA-B739-A8C84EA420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7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C87F4-F0BF-4AAA-B739-A8C84EA420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56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C87F4-F0BF-4AAA-B739-A8C84EA420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85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C87F4-F0BF-4AAA-B739-A8C84EA420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6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C87F4-F0BF-4AAA-B739-A8C84EA420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8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4319-154D-2551-8772-27C511C0F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4A3C8-EA5F-14E4-551E-0805F8C2B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32AF2-3E04-D96B-1365-AF0C1173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90A5F-B238-8190-B2F3-4BB1E19E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36917-A63F-4ADD-301D-7E1D81C8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7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BA8B-BC3F-F129-01F0-1FE212EF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6FD0B-8A8B-A545-908C-AD3404E8B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53A44-9AC6-5D03-67F5-5B1B3A0D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7F72F-F787-D5D6-9692-2F97A3EE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E295E-AC2E-3616-195F-04AC3C9B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5F2C-FA67-1177-AA1B-E73265773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D3E7B-EE9A-CF9B-ABFC-03D74E843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03C9E-B75F-8BD1-8116-11D88271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71434-EA6F-FF8F-A801-BB36FBBC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C14B0-CADF-7D96-4902-43A914C2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7171-6848-AB6F-04A9-74F3A2FC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2A118-165B-559F-60C2-ACFB30071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5106B-AC27-5994-71E3-1EC9DBD2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20CE7-C714-038E-C51B-3E12D229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38DC8-F0D1-AA2D-9BEC-9BE4A81E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5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CE6C-B7D6-C230-CA92-360A8D2A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296DA-7FD8-6C3E-A764-C2BBA527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90778-B7F7-D237-72F1-E712D72F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0CDEB-3AF3-21B2-8405-2F4E8DF2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7FAB6-3492-5F10-284A-23F0D7FF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7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7728F-7B52-5AE5-607D-569764B9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B4D44-F00F-0EEA-DD8A-57948FC19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97990-48AD-AF28-88B7-A69F18995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C1FEB-FDD9-B762-2909-44307C32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25CDF-C4E5-E509-6FCF-B2030619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9C6AC-2B58-E972-22FE-78529118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2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C6F3-B950-1228-904D-64295E69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41104-78B6-3627-E91A-AFD3684FE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E6324-DF4B-D75A-B3CA-9A836CFFE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EB4A4-BB9C-051A-ED3B-4E8F7E6CD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7606F-71F6-F741-D269-775A882D0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AF815-C57C-FBFE-A175-656C137EE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3D863C-7A99-DD1A-6F08-E792CFD7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64172-06DB-E872-120F-22B72360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2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FA0B-E6D1-03CB-D707-23A42DCC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57C0A-741D-304F-AF2A-DFC425B2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DD53C-7DD7-CABB-1795-F6AB0CC3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EEE0-E13F-A6C7-32C8-2211945B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6EA90-5C10-8EE0-BB16-6241E6032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ED2C4-9483-02A4-5A59-0F6CF9398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4BFC4-AE12-4945-2D50-7C112C22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9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7CFD-D855-6D31-7840-F21908150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14B4-8572-76F5-249D-A0938F20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F5038-2895-F443-176D-E897D7C22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5DEE1-2A92-ABA4-89C1-07636BD42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94F02-5A2E-EB71-C96F-6A6797C8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D032D-E6D4-F07F-378F-A93D0426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5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A638-C7EE-60B4-1589-3124E79C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329D4-2849-27C9-50C5-293806CCA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49606-A96A-26ED-13A0-91A961A55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2BD9B-EBEF-85C1-AF26-638BFBD7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25FED-2A36-1631-56CA-EF227F27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164F9-2C7A-A2EF-A2BD-BB6BBCFD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9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83F0FD-7B9C-11B5-050C-96EC9910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42C59-9D16-0E8D-3E16-0914BC03F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584B2-C31D-E980-19DC-6B816F5C9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BB961-32B9-475C-968F-0894B8D5D8C8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7099-8016-5009-BBBC-C66CD2504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7F8A4-7D98-8204-B46F-B4E90935F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C1E6-9637-479D-BA22-C9EC47A21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9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.weaver@worc.ac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fslivefs.blob.core.windows.net/files/Gravity%20assist/Gravity-assist-DTL-finalforweb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sets.publishing.service.gov.uk/government/uploads/system/uploads/attachment_data/file/974307/ITT_core_content_framework_.pdf" TargetMode="External"/><Relationship Id="rId4" Type="http://schemas.openxmlformats.org/officeDocument/2006/relationships/hyperlink" Target="https://coursefindr.co.uk/online/articles/studying-an-online-pgce-distance-learning-teacher-trainin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aa.ac.uk/docs/qaa/quality-code/contact-hours-guidance" TargetMode="External"/><Relationship Id="rId2" Type="http://schemas.openxmlformats.org/officeDocument/2006/relationships/hyperlink" Target="https://www.officeforstudents.org.uk/media/dc1c3c84-269a-4c40-8f87-15bfae0fcced/blended-learning-review-panel-repor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forum.org/agenda/2022/01/online-learning-courses-reskill-skills-ga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D48846-9DD5-4A9C-92DF-3C245D8060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98" r="14991" b="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83D2C-DD3C-12F7-BE95-BD3AF6EAF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br>
              <a:rPr lang="en-GB" sz="3400"/>
            </a:br>
            <a:r>
              <a:rPr lang="en-GB" sz="3400"/>
              <a:t>University of Worcester</a:t>
            </a:r>
            <a:br>
              <a:rPr lang="en-GB" sz="3400"/>
            </a:br>
            <a:r>
              <a:rPr lang="en-GB" sz="3400"/>
              <a:t>Institute of Education </a:t>
            </a:r>
            <a:br>
              <a:rPr lang="en-GB" sz="3400"/>
            </a:br>
            <a:r>
              <a:rPr lang="en-GB" sz="3400"/>
              <a:t>Research Conference</a:t>
            </a:r>
            <a:br>
              <a:rPr lang="en-GB" sz="3400"/>
            </a:br>
            <a:r>
              <a:rPr lang="en-GB" sz="3400"/>
              <a:t>17</a:t>
            </a:r>
            <a:r>
              <a:rPr lang="en-GB" sz="3400" baseline="30000"/>
              <a:t>th</a:t>
            </a:r>
            <a:r>
              <a:rPr lang="en-GB" sz="3400"/>
              <a:t> May 2023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475F0-FF44-DBF7-198F-A3C43812F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en-GB" sz="1700"/>
              <a:t>Tom Weaver, PhD candidate:</a:t>
            </a:r>
          </a:p>
          <a:p>
            <a:pPr algn="l"/>
            <a:r>
              <a:rPr lang="en-GB" sz="1700"/>
              <a:t>Ongoing research into Initial Teacher Education lecturers’ understanding of online teaching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2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489A-83F1-AC6C-9D5F-DD29B0E1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 and recruitment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90AC-320D-D496-9552-3D43F299B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 am at the data collection stage and about to start recruiting </a:t>
            </a:r>
            <a:r>
              <a:rPr lang="en-GB" b="1" dirty="0"/>
              <a:t>ITE lecturers</a:t>
            </a:r>
            <a:r>
              <a:rPr lang="en-GB" dirty="0"/>
              <a:t> to take part in my research </a:t>
            </a:r>
          </a:p>
          <a:p>
            <a:r>
              <a:rPr lang="en-GB" dirty="0"/>
              <a:t>The interviews are designed to </a:t>
            </a:r>
            <a:r>
              <a:rPr lang="en-GB" b="1" dirty="0"/>
              <a:t>support reflection</a:t>
            </a:r>
            <a:r>
              <a:rPr lang="en-GB" dirty="0"/>
              <a:t>: you do not need to come with fully formed ideas about online teaching </a:t>
            </a:r>
          </a:p>
          <a:p>
            <a:r>
              <a:rPr lang="en-GB" dirty="0"/>
              <a:t>There is </a:t>
            </a:r>
            <a:r>
              <a:rPr lang="en-GB" b="1" dirty="0"/>
              <a:t>no ‘right’ answer</a:t>
            </a:r>
            <a:r>
              <a:rPr lang="en-GB" dirty="0"/>
              <a:t>: the more different perspectives I have the more I can explore the variations that exist </a:t>
            </a:r>
          </a:p>
          <a:p>
            <a:r>
              <a:rPr lang="en-GB" dirty="0"/>
              <a:t>I am </a:t>
            </a:r>
            <a:r>
              <a:rPr lang="en-GB" b="1" dirty="0"/>
              <a:t>exploring understanding</a:t>
            </a:r>
            <a:r>
              <a:rPr lang="en-GB" dirty="0"/>
              <a:t>, I will not be asking anyone to evaluate or judge the quality of their online teaching </a:t>
            </a:r>
          </a:p>
          <a:p>
            <a:r>
              <a:rPr lang="en-GB" dirty="0"/>
              <a:t>If you are interesting in taking part you can contact </a:t>
            </a:r>
            <a:r>
              <a:rPr lang="en-GB" dirty="0">
                <a:hlinkClick r:id="rId2"/>
              </a:rPr>
              <a:t>t.weaver@worc.ac.uk</a:t>
            </a:r>
            <a:r>
              <a:rPr lang="en-GB" dirty="0"/>
              <a:t> for further information </a:t>
            </a:r>
          </a:p>
        </p:txBody>
      </p:sp>
    </p:spTree>
    <p:extLst>
      <p:ext uri="{BB962C8B-B14F-4D97-AF65-F5344CB8AC3E}">
        <p14:creationId xmlns:p14="http://schemas.microsoft.com/office/powerpoint/2010/main" val="162743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E502F-4325-44CB-25ED-07196C1B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5141C-0FFB-83F2-0B4B-96A044FA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13"/>
            <a:ext cx="10515600" cy="48006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GB" sz="1200" dirty="0"/>
              <a:t>Anagnostopoulos, D., Levine, T., Roselle, R. &amp; Lombardi, A. (2018). Learning to redesign teacher education: a conceptual framework to support program change, Teaching Education, 2(1), 61 – 80.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GB" sz="1200" dirty="0"/>
              <a:t>Ashworth, P. &amp; Lucas, U. (2006). What is the ‘world’ of phenomenography? </a:t>
            </a:r>
            <a:r>
              <a:rPr lang="en-GB" sz="1200" i="1" dirty="0"/>
              <a:t>Scandinavian Journal of Educational Research, 42</a:t>
            </a:r>
            <a:r>
              <a:rPr lang="en-GB" sz="1200" dirty="0"/>
              <a:t>(4), 415 – 431.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GB" sz="1200" dirty="0"/>
              <a:t>Barber, M. (2021). Gravity Assist: Propelling higher education towards a brighter future. Available at  </a:t>
            </a:r>
            <a:r>
              <a:rPr lang="en-GB" sz="1200" dirty="0">
                <a:hlinkClick r:id="rId3"/>
              </a:rPr>
              <a:t>https://ofslivefs.blob.core.windows.net/files/Gravity assist/Gravity-assist-DTL-finalforweb.pdf</a:t>
            </a:r>
            <a:r>
              <a:rPr lang="en-GB" sz="1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 err="1"/>
              <a:t>Coomey</a:t>
            </a:r>
            <a:r>
              <a:rPr lang="en-GB" sz="1200" dirty="0"/>
              <a:t>, M. &amp; Stephenson, J. (2001). Online learning: it is all about dialogue, involvement, support and control – according to the research. In Stephenson, J. (Ed.) (2001). Teaching and learning online: pedagogies for new technologies. Kogan Page.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 err="1"/>
              <a:t>Cossham</a:t>
            </a:r>
            <a:r>
              <a:rPr lang="en-GB" sz="1200" dirty="0"/>
              <a:t>, A. F. (2017). An evaluation of phenomenography. Library and Information Research, 41(125), 17 – 31.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 err="1"/>
              <a:t>Coursefindr</a:t>
            </a:r>
            <a:r>
              <a:rPr lang="en-GB" sz="1200" dirty="0"/>
              <a:t> (2023). </a:t>
            </a:r>
            <a:r>
              <a:rPr lang="en-GB" sz="1200" dirty="0">
                <a:hlinkClick r:id="rId4"/>
              </a:rPr>
              <a:t>https://coursefindr.co.uk/online/articles/studying-an-online-pgce-distance-learning-teacher-training/</a:t>
            </a:r>
            <a:r>
              <a:rPr lang="en-GB" sz="1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/>
              <a:t>DfE (2019). ITT Core Content Framework. Available at  </a:t>
            </a:r>
            <a:r>
              <a:rPr lang="en-GB" sz="1200" dirty="0">
                <a:hlinkClick r:id="rId5"/>
              </a:rPr>
              <a:t>https://assets.publishing.service.gov.uk/government/uploads/system/uploads/attachment_data/file/974307/ITT_core_content_framework_.pdf</a:t>
            </a:r>
            <a:endParaRPr lang="en-GB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 err="1"/>
              <a:t>Entwhistle</a:t>
            </a:r>
            <a:r>
              <a:rPr lang="en-GB" sz="1200" dirty="0"/>
              <a:t>, N. (1997). Introduction: Phenomenography in Higher Education. Higher Education Research &amp; Development, 16(2).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/>
              <a:t>Horvitz, B.S., Beach, A.L., Anderson, M.L. et al. Examination of Faculty Self-efficacy Related to Online Teaching. </a:t>
            </a:r>
            <a:r>
              <a:rPr lang="en-GB" sz="1200" dirty="0" err="1"/>
              <a:t>Innov</a:t>
            </a:r>
            <a:r>
              <a:rPr lang="en-GB" sz="1200" dirty="0"/>
              <a:t> High </a:t>
            </a:r>
            <a:r>
              <a:rPr lang="en-GB" sz="1200" dirty="0" err="1"/>
              <a:t>Educ</a:t>
            </a:r>
            <a:r>
              <a:rPr lang="en-GB" sz="1200" dirty="0"/>
              <a:t> 40, 305–316 (2015).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/>
              <a:t>Jarvis, P. (2006). Practice based and problem based learning. In Jarvis, P. (Ed.) (2006). The theory and practice of teaching, (2nd Ed.). Routledge.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/>
              <a:t>La </a:t>
            </a:r>
            <a:r>
              <a:rPr lang="en-GB" sz="1200" dirty="0" err="1"/>
              <a:t>Velle</a:t>
            </a:r>
            <a:r>
              <a:rPr lang="en-GB" sz="1200" dirty="0"/>
              <a:t>, L., Newman, S., Montgomery, C. &amp; Hyatt, D. (2020). Initial teacher education in England and the Covid-19 pandemic: challenges and opportunities. Journal of Education for Teaching, 46(4), 596 – 608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/>
              <a:t>Lave, J. &amp; Wenger, E. (2001). Legitimate peripheral participation in communities of practice. In Harrison, R., Reeve, F. Harrison, A. &amp; Clarke, J. (Eds.). Supporting Lifelong Learning Volume 1: Perspective on learning. (1st Edition). Routledge. </a:t>
            </a:r>
          </a:p>
          <a:p>
            <a:pPr marL="0" indent="0">
              <a:buNone/>
            </a:pPr>
            <a:endParaRPr lang="en-GB" sz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00" dirty="0"/>
          </a:p>
        </p:txBody>
      </p:sp>
    </p:spTree>
    <p:extLst>
      <p:ext uri="{BB962C8B-B14F-4D97-AF65-F5344CB8AC3E}">
        <p14:creationId xmlns:p14="http://schemas.microsoft.com/office/powerpoint/2010/main" val="421234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0A7BC-C251-F226-3FF2-9858E35F1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079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Lee, M-H. &amp; Tsai, C-C. (2010). Exploring teachers’ perceived self efficacy and Technological Pedagogical Content Knowledge with respect to the education use of the World Wide Web. Instructional Science: An International Journal of the Learning Sciences, 38(1), 1 -21.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 err="1"/>
              <a:t>Marton</a:t>
            </a:r>
            <a:r>
              <a:rPr lang="en-GB" sz="2800" dirty="0"/>
              <a:t>, F. and Booth, S. (1997). Learning and awareness, Lawrence Erlbaum.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Office for Students (2022b). Blended Learning Review. Available at </a:t>
            </a:r>
            <a:r>
              <a:rPr lang="en-GB" sz="2800" dirty="0">
                <a:hlinkClick r:id="rId2"/>
              </a:rPr>
              <a:t>https://www.officeforstudents.org.uk/media/dc1c3c84-269a-4c40-8f87-15bfae0fcced/blended-learning-review-panel-report.pdf</a:t>
            </a:r>
            <a:r>
              <a:rPr lang="en-GB" sz="2800" dirty="0"/>
              <a:t>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QAA (2011). Explaining Contact Hours. The Quality Assurance Agency for Higher Education. Available at: </a:t>
            </a:r>
            <a:r>
              <a:rPr lang="en-GB" sz="2800" dirty="0">
                <a:hlinkClick r:id="rId3"/>
              </a:rPr>
              <a:t>www.qaa.ac.uk/docs/qaa/quality-code/contact-hours-guidance</a:t>
            </a:r>
            <a:r>
              <a:rPr lang="en-GB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 err="1"/>
              <a:t>Säljö</a:t>
            </a:r>
            <a:r>
              <a:rPr lang="en-GB" sz="2800" dirty="0"/>
              <a:t>, R. (1988). Learning in educational settings: Methods of inquiry. In P. Ramsden  (Ed.),  Improving learning: New perspectives (32-48). London: Kogan Page.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Salmon, G. (2000). E-moderating: The key to teaching and learning online. Kogan Page.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Sharpe, R. &amp; Beetham, H. (2010). Understanding students’ use of technology for learning: Towards creative appropriation. In Sharpe, R., Beetham, H. &amp; De Freitas, S. (2010). Rethinking learning for a digital age: How learners are shaping their own experiences. Routledge.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Stahl, G. (2003). Meaning and interpretation in collaboration. Paper presented at the Designing for change in networked learning environments: Proceedings of the International Conference on Computer Support for Collaborative Learning (CSCL ’03), Bergen, Norway.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 err="1"/>
              <a:t>Svensson</a:t>
            </a:r>
            <a:r>
              <a:rPr lang="en-GB" sz="2800" dirty="0"/>
              <a:t>, L. (1997). Theoretical Foundations of Phenomenography. Higher Education Research &amp; Development, 16(2), 159 – 171.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dirty="0"/>
              <a:t>World Economic Forum (2022). Available at </a:t>
            </a:r>
            <a:r>
              <a:rPr lang="en-GB" sz="2800" dirty="0">
                <a:hlinkClick r:id="rId4"/>
              </a:rPr>
              <a:t>https://www.weforum.org/agenda/2022/01/online-learning-courses-reskill-skills-gap/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91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082E-B690-53C6-077B-DA91BFB8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Researcher positionality, context and aims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8FB1-9A39-791F-6972-F4457288B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GB" sz="2000"/>
              <a:t>I am a former teacher and Initial Teacher Education (ITE) lecturer; I now teach in a different Department: I am a </a:t>
            </a:r>
            <a:r>
              <a:rPr lang="en-GB" sz="2000" b="1"/>
              <a:t>returning researcher</a:t>
            </a:r>
          </a:p>
          <a:p>
            <a:r>
              <a:rPr lang="en-GB" sz="2000"/>
              <a:t>Choosing a topic: Conversations with ITE lecturers suggests some are passionate about online teaching, others are more reticent. I am </a:t>
            </a:r>
            <a:r>
              <a:rPr lang="en-GB" sz="2000" b="1"/>
              <a:t>curious </a:t>
            </a:r>
            <a:r>
              <a:rPr lang="en-GB" sz="2000"/>
              <a:t>about the </a:t>
            </a:r>
            <a:r>
              <a:rPr lang="en-GB" sz="2000" b="1"/>
              <a:t>conceptualisations </a:t>
            </a:r>
            <a:r>
              <a:rPr lang="en-GB" sz="2000"/>
              <a:t>at the foundation of these opinions as they may potentially influence the integration of online teaching in the subject of ITE for those individuals </a:t>
            </a:r>
            <a:endParaRPr lang="en-GB" sz="2000" b="1"/>
          </a:p>
          <a:p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aim of this research thesis is to explore the different </a:t>
            </a:r>
            <a:r>
              <a:rPr lang="en-GB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understandings</a:t>
            </a: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initial teacher education (ITE) lecturers in </a:t>
            </a:r>
            <a:r>
              <a:rPr lang="en-GB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teaching</a:t>
            </a: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order to support online </a:t>
            </a:r>
            <a:r>
              <a:rPr lang="en-GB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pedagogy and practice </a:t>
            </a:r>
            <a:r>
              <a:rPr lang="en-GB" sz="2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</a:t>
            </a:r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subject</a:t>
            </a:r>
            <a:endParaRPr lang="en-GB" sz="2000"/>
          </a:p>
          <a:p>
            <a:r>
              <a:rPr lang="en-GB" sz="2000"/>
              <a:t>Conceptualisations of online teaching are </a:t>
            </a:r>
            <a:r>
              <a:rPr lang="en-GB" sz="2000" b="1"/>
              <a:t>complex in the subject of ITE </a:t>
            </a:r>
            <a:r>
              <a:rPr lang="en-GB" sz="2000"/>
              <a:t>because of the </a:t>
            </a:r>
            <a:r>
              <a:rPr lang="en-GB" sz="2000" b="1"/>
              <a:t>tacit </a:t>
            </a:r>
            <a:r>
              <a:rPr lang="en-GB" sz="2000"/>
              <a:t>aspects of training student to teach in schools (see Stahl, 2003) and the </a:t>
            </a:r>
            <a:r>
              <a:rPr lang="en-GB" sz="2000" b="1"/>
              <a:t>apprenticeship model</a:t>
            </a:r>
            <a:r>
              <a:rPr lang="en-GB" sz="2000"/>
              <a:t> of training (see Jarvis, 2006 &amp; </a:t>
            </a: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Lave &amp; Wenger, 2001).</a:t>
            </a:r>
            <a:endParaRPr lang="en-GB" sz="2000"/>
          </a:p>
          <a:p>
            <a:r>
              <a:rPr lang="en-GB" sz="2000"/>
              <a:t>Revealing some of the conceptualisations of online teaching in ITE would have </a:t>
            </a:r>
            <a:r>
              <a:rPr lang="en-GB" sz="2000" b="1"/>
              <a:t>currency </a:t>
            </a:r>
            <a:r>
              <a:rPr lang="en-GB" sz="2000"/>
              <a:t>for a range of other Higher Education disciplines that are based on training for </a:t>
            </a:r>
            <a:r>
              <a:rPr lang="en-GB" sz="2000" b="1"/>
              <a:t>professional practice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824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A9C0B-AD25-4ACD-4075-5C92A025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BF9B-109C-200A-99C4-56B5B99B0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I aim to explore three different </a:t>
            </a:r>
            <a:r>
              <a:rPr lang="en-GB" b="1" dirty="0"/>
              <a:t>components</a:t>
            </a:r>
            <a:r>
              <a:rPr lang="en-GB" dirty="0"/>
              <a:t> of the phenomenon of online ITE teaching: </a:t>
            </a:r>
          </a:p>
          <a:p>
            <a:pPr marL="0" indent="0">
              <a:buNone/>
            </a:pPr>
            <a:r>
              <a:rPr lang="en-GB" dirty="0"/>
              <a:t>1. What are the different ways in which online </a:t>
            </a:r>
            <a:r>
              <a:rPr lang="en-GB" b="1" dirty="0"/>
              <a:t>teaching</a:t>
            </a:r>
            <a:r>
              <a:rPr lang="en-GB" dirty="0"/>
              <a:t> has been understood by ITE lecturers? </a:t>
            </a:r>
          </a:p>
          <a:p>
            <a:pPr marL="0" indent="0">
              <a:buNone/>
            </a:pPr>
            <a:r>
              <a:rPr lang="en-GB" i="1" dirty="0"/>
              <a:t>This will include variations in the range and complexity of </a:t>
            </a:r>
            <a:r>
              <a:rPr lang="en-GB" b="1" i="1" dirty="0"/>
              <a:t>activities</a:t>
            </a:r>
            <a:r>
              <a:rPr lang="en-GB" i="1" dirty="0"/>
              <a:t> considered to be aspects of online teaching and the nature of those activities </a:t>
            </a:r>
          </a:p>
          <a:p>
            <a:pPr marL="0" indent="0">
              <a:buNone/>
            </a:pPr>
            <a:r>
              <a:rPr lang="en-GB" i="1" dirty="0"/>
              <a:t>2. </a:t>
            </a:r>
            <a:r>
              <a:rPr lang="en-GB" dirty="0"/>
              <a:t>What are the different ways in which an online </a:t>
            </a:r>
            <a:r>
              <a:rPr lang="en-GB" b="1" dirty="0"/>
              <a:t>teacher</a:t>
            </a:r>
            <a:r>
              <a:rPr lang="en-GB" dirty="0"/>
              <a:t> has been understood by ITE lecturers? </a:t>
            </a:r>
          </a:p>
          <a:p>
            <a:pPr marL="0" indent="0">
              <a:buNone/>
            </a:pPr>
            <a:r>
              <a:rPr lang="en-GB" i="1" dirty="0"/>
              <a:t>This will include variations in the way that online ITE teacher </a:t>
            </a:r>
            <a:r>
              <a:rPr lang="en-GB" b="1" i="1" dirty="0"/>
              <a:t>identity</a:t>
            </a:r>
            <a:r>
              <a:rPr lang="en-GB" i="1" dirty="0"/>
              <a:t> is understood</a:t>
            </a:r>
          </a:p>
          <a:p>
            <a:pPr marL="0" indent="0">
              <a:buNone/>
            </a:pPr>
            <a:r>
              <a:rPr lang="en-GB" dirty="0"/>
              <a:t>3. What are the different ways in which online </a:t>
            </a:r>
            <a:r>
              <a:rPr lang="en-GB" b="1" dirty="0"/>
              <a:t>pedagogy </a:t>
            </a:r>
            <a:r>
              <a:rPr lang="en-GB" dirty="0"/>
              <a:t>has been understood by ITE lecturers? </a:t>
            </a:r>
          </a:p>
          <a:p>
            <a:pPr marL="0" indent="0">
              <a:buNone/>
            </a:pPr>
            <a:r>
              <a:rPr lang="en-GB" i="1" dirty="0"/>
              <a:t>This will include variations in the way online </a:t>
            </a:r>
            <a:r>
              <a:rPr lang="en-GB" b="1" i="1" dirty="0"/>
              <a:t>learning and teaching </a:t>
            </a:r>
            <a:r>
              <a:rPr lang="en-GB" i="1" dirty="0"/>
              <a:t>is understood</a:t>
            </a:r>
          </a:p>
        </p:txBody>
      </p:sp>
    </p:spTree>
    <p:extLst>
      <p:ext uri="{BB962C8B-B14F-4D97-AF65-F5344CB8AC3E}">
        <p14:creationId xmlns:p14="http://schemas.microsoft.com/office/powerpoint/2010/main" val="291469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0C7CE-049C-D848-282C-650ACBFD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67" y="242576"/>
            <a:ext cx="10515600" cy="1325563"/>
          </a:xfrm>
        </p:spPr>
        <p:txBody>
          <a:bodyPr/>
          <a:lstStyle/>
          <a:p>
            <a:r>
              <a:rPr lang="en-GB"/>
              <a:t>Theoretical framework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2D16-072A-0D67-C05A-9F3A9AAF2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067" y="4244233"/>
            <a:ext cx="8277519" cy="248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/>
              <a:t>The aim of the research is to produce a phenomenographic </a:t>
            </a:r>
            <a:r>
              <a:rPr lang="en-GB" sz="1900" b="1"/>
              <a:t>outcome space </a:t>
            </a:r>
            <a:r>
              <a:rPr lang="en-GB" sz="1900"/>
              <a:t>(example from Bruce (1994), left). This can be used to </a:t>
            </a:r>
            <a:r>
              <a:rPr lang="en-GB" sz="1900" b="1"/>
              <a:t>develop </a:t>
            </a:r>
            <a:r>
              <a:rPr lang="en-GB" sz="1900"/>
              <a:t>Higher Education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 approaches 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Higher Education (Booth &amp; Woollacott, </a:t>
            </a:r>
            <a:r>
              <a:rPr lang="en-GB" sz="1900" u="none" strike="noStrik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r>
              <a:rPr lang="en-GB" sz="1900" u="none" strike="noStrik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Kettunen &amp; Tynjala (2022) illustrate (above) a process for </a:t>
            </a:r>
            <a:r>
              <a:rPr lang="en-GB" sz="19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translating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phenomenographic research findings into </a:t>
            </a:r>
            <a:r>
              <a:rPr lang="en-GB" sz="19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 development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c</a:t>
            </a:r>
            <a:r>
              <a:rPr lang="en-GB" sz="19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ategories of description from this study could potentially suggest </a:t>
            </a:r>
            <a:r>
              <a:rPr lang="en-GB" sz="19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approaches </a:t>
            </a:r>
            <a:r>
              <a:rPr lang="en-GB" sz="19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online ITE teaching by describing more complex conceptualisations. This could improve the student experience of online aspects to ITE courses across the sector.  </a:t>
            </a:r>
            <a:endParaRPr lang="en-GB" sz="1900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8D0BC3C4-4D5D-05D4-BC49-CD5BBE763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102" y="490280"/>
            <a:ext cx="5731510" cy="3671570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6EBD972-88BE-867D-1373-8855B4B20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2" y="1927633"/>
            <a:ext cx="3762375" cy="459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8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D827-B27E-4E65-BAEA-220271F7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and practice 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82D1-407D-6C93-C163-13CA55011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lobally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nrolment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online courses has shown an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upward trend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(World Economic Forum, 2022). In England,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teaching was first included as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time with students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Education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2011 (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QAA, 2011). Steady development as a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niche pedagogy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(Horvitz et al., 2015) ensued with the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emergency remote teaching during t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Covid-19 pandemic providing a significant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‘gravity assist’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(Barber, 2021)</a:t>
            </a: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Education in England is now in an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emergent context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needs to consider the teaching and learning strategies that can provide high quality academic experience in the longer term (Office for Students, 2022). </a:t>
            </a: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England, providers of Initial Teacher Education courses must deliver the Core Content Framework which comprise a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crafted in a coherent teaching sequence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(DfE, 2019). Ofsted’s (2022)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 for inspecting ITE providers in England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advocate any particular teaching approach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what is appropriate will depend on the aims of a session or activity. </a:t>
            </a: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PGCE qualifications leading to the award of Qualified Teacher Status can be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entirely online 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coursefindr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 but c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urrently a minority of ITE courses overall are entirely in this modality. Most ITE courses now contain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online or blended learning</a:t>
            </a:r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07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45A4-10D5-2F73-830B-5A4EB58F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of existing phenomenographic research for understandings of online ITE </a:t>
            </a:r>
            <a:r>
              <a:rPr lang="en-GB" b="1" dirty="0"/>
              <a:t>teaching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54BF4-28FB-AB3B-2657-F672995E2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Sandoval-Cruz, Rangel,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Calleros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Perales-Escudero (2020) used interviews to explore Mexican pre-service lecturers’ (n=16) conceptions about using online discussion forums (for example,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in blended learning. Three conceptions of online discussion forums emerged: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 over the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(students were rehashing or summarising of the subject content in order to memorise it)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Expanding knowledge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metacognitively (students were questioning, interrogating, looking for patterns and inconsistencies in the subject content, sometimes leading to curiosity and the exploration of further material)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Negotiating knowledge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(presentation and questioning of claims, expressing agreements and disagreements, writing and reading of posts are intertwined)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5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A30D-6C45-DFD5-FB66-C42BEA41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of existing phenomenographic research for understandings of the online ITE </a:t>
            </a:r>
            <a:r>
              <a:rPr lang="en-GB" b="1" dirty="0"/>
              <a:t>teacher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582C-15AA-A6B4-15BB-48691A8A0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Montenegro (2018) used semi structured interviews (n=15) with Chilean ITE educators to describe variation in the conceptualisation of modelling. Data analysis revealed four interrelated categories: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good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practices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 interactions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to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 connected to the school classroom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a congruent teaching approach (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replication of pedagogical approaches in a school setting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334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EA417-6505-5135-6436-2ECFF12B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of existing phenomenographic of online ITE </a:t>
            </a:r>
            <a:r>
              <a:rPr lang="en-GB" b="1" dirty="0"/>
              <a:t>pedagogy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DF110-09CA-F082-9B72-30B280D8D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Forbes (2012) used a phenomenographic methodology to explore New Zealand ITE students’ and staff conceptions of asynchronous online discussion. Data was collected from face to face and online focus groups and semi-structured interviews (n=16). Data was analysed to produce three themes, each with three sub-themes: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discussion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etaphors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via meta-discussion and weaving of personal, professional and scholarly sources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discussion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articipation, communication and formative interaction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discussion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elational connections, community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capacity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/>
              <a:t>Summary: </a:t>
            </a:r>
            <a:r>
              <a:rPr lang="en-GB" sz="1800" b="1" dirty="0"/>
              <a:t>no UK based phenomenographic study</a:t>
            </a:r>
            <a:r>
              <a:rPr lang="en-GB" sz="1800" dirty="0"/>
              <a:t>. No phenomenographic studies that cover the </a:t>
            </a:r>
            <a:r>
              <a:rPr lang="en-GB" sz="1800" b="1" dirty="0"/>
              <a:t>broader phenomena</a:t>
            </a:r>
            <a:r>
              <a:rPr lang="en-GB" sz="1800" dirty="0"/>
              <a:t> of </a:t>
            </a:r>
            <a:r>
              <a:rPr lang="en-GB" sz="1800" b="1" dirty="0"/>
              <a:t>online teaching</a:t>
            </a:r>
            <a:r>
              <a:rPr lang="en-GB" sz="1800" dirty="0"/>
              <a:t>, the </a:t>
            </a:r>
            <a:r>
              <a:rPr lang="en-GB" sz="1800" b="1" dirty="0"/>
              <a:t>online teacher </a:t>
            </a:r>
            <a:r>
              <a:rPr lang="en-GB" sz="1800" dirty="0"/>
              <a:t>and </a:t>
            </a:r>
            <a:r>
              <a:rPr lang="en-GB" sz="1800" b="1" dirty="0"/>
              <a:t>pedagogy</a:t>
            </a:r>
            <a:r>
              <a:rPr lang="en-GB" sz="1800" dirty="0"/>
              <a:t> proposed in this research. 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0FCD-4197-CA5D-10C6-96F8B87E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phenomenographic methodological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DFDBF-7CE7-5C7C-28A5-CEE5C5563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Phenomenography takes a </a:t>
            </a:r>
            <a:r>
              <a:rPr lang="en-GB" sz="1800" b="1" dirty="0"/>
              <a:t>qualitative and interpretative </a:t>
            </a:r>
            <a:r>
              <a:rPr lang="en-GB" sz="1800" dirty="0"/>
              <a:t>approach to research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Cossham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2017;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Booth, 1997;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Säljö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1988) which has been</a:t>
            </a:r>
            <a:r>
              <a:rPr lang="en-GB" sz="1800" dirty="0"/>
              <a:t> used a range of Higher Education contexts (</a:t>
            </a:r>
            <a:r>
              <a:rPr lang="en-GB" sz="1800" dirty="0" err="1"/>
              <a:t>Entwhistle</a:t>
            </a:r>
            <a:r>
              <a:rPr lang="en-GB" sz="1800" dirty="0"/>
              <a:t>, 1997)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view,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 of a phenomenon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 as meaning that is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revealed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people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and interact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Svensson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1997). These experiences can be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range of</a:t>
            </a:r>
            <a:r>
              <a:rPr lang="en-GB" sz="1800" b="1" dirty="0"/>
              <a:t> </a:t>
            </a:r>
            <a:r>
              <a:rPr lang="en-GB" sz="1800" dirty="0"/>
              <a:t>different conceptualisations of a phenomenon </a:t>
            </a:r>
            <a:r>
              <a:rPr lang="en-GB" sz="1800" b="1" dirty="0"/>
              <a:t>can be mapped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Marton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1986). The role of a phenomenographic researcher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reveal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subjective experiences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Akerlind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2018) </a:t>
            </a:r>
            <a:endParaRPr lang="en-GB" sz="1800" dirty="0"/>
          </a:p>
          <a:p>
            <a:r>
              <a:rPr lang="en-GB" sz="1800" b="1" dirty="0"/>
              <a:t>Semi-structured interviews </a:t>
            </a:r>
            <a:r>
              <a:rPr lang="en-GB" sz="1800" dirty="0"/>
              <a:t>are the main data collection tool (Ashworth &amp; Lucas, 2006) and data is analysed to reveal differences in the way a phenomenon is described by participants </a:t>
            </a:r>
          </a:p>
          <a:p>
            <a:r>
              <a:rPr lang="en-GB" sz="1800" dirty="0"/>
              <a:t>The aim is to present different conceptualisations as an </a:t>
            </a:r>
            <a:r>
              <a:rPr lang="en-GB" sz="1800" b="1" dirty="0"/>
              <a:t>outcome space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(Green &amp; Bowden, 2009; Sjostrom &amp; Dahlgren, 2002).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</a:t>
            </a:r>
            <a:r>
              <a:rPr lang="en-GB" sz="1800" dirty="0"/>
              <a:t> a </a:t>
            </a:r>
            <a:r>
              <a:rPr lang="en-GB" sz="1800" b="1" dirty="0"/>
              <a:t>visual diagram</a:t>
            </a:r>
            <a:r>
              <a:rPr lang="en-GB" sz="1800" dirty="0"/>
              <a:t> that shows the </a:t>
            </a:r>
            <a:r>
              <a:rPr lang="en-GB" sz="1800" b="1" dirty="0"/>
              <a:t>relationship </a:t>
            </a:r>
            <a:r>
              <a:rPr lang="en-GB" sz="1800" dirty="0"/>
              <a:t>between the different ways of understanding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Svensson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1997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3001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3585</TotalTime>
  <Words>2120</Words>
  <Application>Microsoft Office PowerPoint</Application>
  <PresentationFormat>Widescreen</PresentationFormat>
  <Paragraphs>84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Office Theme</vt:lpstr>
      <vt:lpstr> University of Worcester Institute of Education  Research Conference 17th May 2023 </vt:lpstr>
      <vt:lpstr>Researcher positionality, context and aims </vt:lpstr>
      <vt:lpstr>Research questions</vt:lpstr>
      <vt:lpstr>Theoretical framework </vt:lpstr>
      <vt:lpstr>Policy and practice context </vt:lpstr>
      <vt:lpstr>Example of existing phenomenographic research for understandings of online ITE teaching </vt:lpstr>
      <vt:lpstr>Example of existing phenomenographic research for understandings of the online ITE teacher </vt:lpstr>
      <vt:lpstr>Example of existing phenomenographic of online ITE pedagogy </vt:lpstr>
      <vt:lpstr>The phenomenographic methodological approach </vt:lpstr>
      <vt:lpstr>Data collection and recruitment </vt:lpstr>
      <vt:lpstr>References </vt:lpstr>
      <vt:lpstr>PowerPoint Presentation</vt:lpstr>
    </vt:vector>
  </TitlesOfParts>
  <Company>University of Worcester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School of Education Research Conference presentation </dc:title>
  <dc:creator>Thomas Weaver</dc:creator>
  <cp:lastModifiedBy>Thomas Weaver</cp:lastModifiedBy>
  <cp:revision>33</cp:revision>
  <dcterms:created xsi:type="dcterms:W3CDTF">2023-02-16T08:31:37Z</dcterms:created>
  <dcterms:modified xsi:type="dcterms:W3CDTF">2023-05-17T07:01:13Z</dcterms:modified>
</cp:coreProperties>
</file>