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5"/>
  </p:notesMasterIdLst>
  <p:sldIdLst>
    <p:sldId id="258" r:id="rId5"/>
    <p:sldId id="260" r:id="rId6"/>
    <p:sldId id="281" r:id="rId7"/>
    <p:sldId id="263" r:id="rId8"/>
    <p:sldId id="276" r:id="rId9"/>
    <p:sldId id="264" r:id="rId10"/>
    <p:sldId id="280" r:id="rId11"/>
    <p:sldId id="266" r:id="rId12"/>
    <p:sldId id="267" r:id="rId13"/>
    <p:sldId id="274"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64" autoAdjust="0"/>
    <p:restoredTop sz="77376" autoAdjust="0"/>
  </p:normalViewPr>
  <p:slideViewPr>
    <p:cSldViewPr snapToGrid="0">
      <p:cViewPr varScale="1">
        <p:scale>
          <a:sx n="61" d="100"/>
          <a:sy n="61" d="100"/>
        </p:scale>
        <p:origin x="712" y="6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0181D3-9D59-4957-87EA-44F5CA4C990A}" type="datetimeFigureOut">
              <a:rPr lang="en-GB" smtClean="0"/>
              <a:t>01/09/2021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82D945-A774-4432-90B7-ECBC7890214A}" type="slidenum">
              <a:rPr lang="en-GB" smtClean="0"/>
              <a:t>‹#›</a:t>
            </a:fld>
            <a:endParaRPr lang="en-GB"/>
          </a:p>
        </p:txBody>
      </p:sp>
    </p:spTree>
    <p:extLst>
      <p:ext uri="{BB962C8B-B14F-4D97-AF65-F5344CB8AC3E}">
        <p14:creationId xmlns:p14="http://schemas.microsoft.com/office/powerpoint/2010/main" val="27999906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pixabay.com/users/mohamed_hassan-5229782/?utm_source=link-attribution&amp;utm_medium=referral&amp;utm_campaign=image&amp;utm_content=4109323"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pixabay.com/?utm_source=link-attribution&amp;utm_medium=referral&amp;utm_campaign=image&amp;utm_content=4109323"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flickr.com/photos/atoach/"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01970D6-3514-458A-B160-681DE10E92A1}" type="slidenum">
              <a:rPr lang="en-GB" smtClean="0"/>
              <a:t>1</a:t>
            </a:fld>
            <a:endParaRPr lang="en-GB"/>
          </a:p>
        </p:txBody>
      </p:sp>
    </p:spTree>
    <p:extLst>
      <p:ext uri="{BB962C8B-B14F-4D97-AF65-F5344CB8AC3E}">
        <p14:creationId xmlns:p14="http://schemas.microsoft.com/office/powerpoint/2010/main" val="17940273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01970D6-3514-458A-B160-681DE10E92A1}" type="slidenum">
              <a:rPr lang="en-GB" smtClean="0"/>
              <a:t>10</a:t>
            </a:fld>
            <a:endParaRPr lang="en-GB"/>
          </a:p>
        </p:txBody>
      </p:sp>
    </p:spTree>
    <p:extLst>
      <p:ext uri="{BB962C8B-B14F-4D97-AF65-F5344CB8AC3E}">
        <p14:creationId xmlns:p14="http://schemas.microsoft.com/office/powerpoint/2010/main" val="12971271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Many of will have heard about the ebookSOS campaign already </a:t>
            </a:r>
          </a:p>
          <a:p>
            <a:r>
              <a:rPr lang="en-GB" sz="1200" kern="1200" dirty="0">
                <a:solidFill>
                  <a:schemeClr val="tx1"/>
                </a:solidFill>
                <a:effectLst/>
                <a:latin typeface="+mn-lt"/>
                <a:ea typeface="+mn-ea"/>
                <a:cs typeface="+mn-cs"/>
              </a:rPr>
              <a:t>If you’re not familiar with it, it was started by Johanna Anderson, Uni of Gloucestershire with the basic premise that </a:t>
            </a:r>
            <a:r>
              <a:rPr lang="en-GB" sz="1200" kern="1200" dirty="0" err="1">
                <a:solidFill>
                  <a:schemeClr val="tx1"/>
                </a:solidFill>
                <a:effectLst/>
                <a:latin typeface="+mn-lt"/>
                <a:ea typeface="+mn-ea"/>
                <a:cs typeface="+mn-cs"/>
              </a:rPr>
              <a:t>ebooks</a:t>
            </a:r>
            <a:r>
              <a:rPr lang="en-GB" sz="1200" kern="1200" dirty="0">
                <a:solidFill>
                  <a:schemeClr val="tx1"/>
                </a:solidFill>
                <a:effectLst/>
                <a:latin typeface="+mn-lt"/>
                <a:ea typeface="+mn-ea"/>
                <a:cs typeface="+mn-cs"/>
              </a:rPr>
              <a:t> are unaffordable for </a:t>
            </a:r>
            <a:r>
              <a:rPr lang="en-GB" sz="1200" kern="1200" dirty="0" err="1">
                <a:solidFill>
                  <a:schemeClr val="tx1"/>
                </a:solidFill>
                <a:effectLst/>
                <a:latin typeface="+mn-lt"/>
                <a:ea typeface="+mn-ea"/>
                <a:cs typeface="+mn-cs"/>
              </a:rPr>
              <a:t>uni</a:t>
            </a:r>
            <a:r>
              <a:rPr lang="en-GB" sz="1200" kern="1200" dirty="0">
                <a:solidFill>
                  <a:schemeClr val="tx1"/>
                </a:solidFill>
                <a:effectLst/>
                <a:latin typeface="+mn-lt"/>
                <a:ea typeface="+mn-ea"/>
                <a:cs typeface="+mn-cs"/>
              </a:rPr>
              <a:t> libraries and that we need urgent market regulation so students can learn</a:t>
            </a:r>
          </a:p>
          <a:p>
            <a:r>
              <a:rPr lang="en-GB" sz="1200" kern="1200" dirty="0">
                <a:solidFill>
                  <a:schemeClr val="tx1"/>
                </a:solidFill>
                <a:effectLst/>
                <a:latin typeface="+mn-lt"/>
                <a:ea typeface="+mn-ea"/>
                <a:cs typeface="+mn-cs"/>
              </a:rPr>
              <a:t>Been brought to a head over the past 12 months where </a:t>
            </a:r>
            <a:r>
              <a:rPr lang="en-GB" sz="1200" kern="1200" dirty="0" err="1">
                <a:solidFill>
                  <a:schemeClr val="tx1"/>
                </a:solidFill>
                <a:effectLst/>
                <a:latin typeface="+mn-lt"/>
                <a:ea typeface="+mn-ea"/>
                <a:cs typeface="+mn-cs"/>
              </a:rPr>
              <a:t>ebooks</a:t>
            </a:r>
            <a:r>
              <a:rPr lang="en-GB" sz="1200" kern="1200" dirty="0">
                <a:solidFill>
                  <a:schemeClr val="tx1"/>
                </a:solidFill>
                <a:effectLst/>
                <a:latin typeface="+mn-lt"/>
                <a:ea typeface="+mn-ea"/>
                <a:cs typeface="+mn-cs"/>
              </a:rPr>
              <a:t> have been so important for our students</a:t>
            </a:r>
          </a:p>
        </p:txBody>
      </p:sp>
      <p:sp>
        <p:nvSpPr>
          <p:cNvPr id="4" name="Slide Number Placeholder 3"/>
          <p:cNvSpPr>
            <a:spLocks noGrp="1"/>
          </p:cNvSpPr>
          <p:nvPr>
            <p:ph type="sldNum" sz="quarter" idx="5"/>
          </p:nvPr>
        </p:nvSpPr>
        <p:spPr/>
        <p:txBody>
          <a:bodyPr/>
          <a:lstStyle/>
          <a:p>
            <a:fld id="{201970D6-3514-458A-B160-681DE10E92A1}" type="slidenum">
              <a:rPr lang="en-GB" smtClean="0"/>
              <a:t>2</a:t>
            </a:fld>
            <a:endParaRPr lang="en-GB"/>
          </a:p>
        </p:txBody>
      </p:sp>
    </p:spTree>
    <p:extLst>
      <p:ext uri="{BB962C8B-B14F-4D97-AF65-F5344CB8AC3E}">
        <p14:creationId xmlns:p14="http://schemas.microsoft.com/office/powerpoint/2010/main" val="22811524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Robert Allen 32 responses across History and English Literature students.</a:t>
            </a:r>
          </a:p>
          <a:p>
            <a:r>
              <a:rPr lang="en-GB" dirty="0"/>
              <a:t>Follow-up videos with 4 or 5 </a:t>
            </a:r>
          </a:p>
        </p:txBody>
      </p:sp>
      <p:sp>
        <p:nvSpPr>
          <p:cNvPr id="4" name="Slide Number Placeholder 3"/>
          <p:cNvSpPr>
            <a:spLocks noGrp="1"/>
          </p:cNvSpPr>
          <p:nvPr>
            <p:ph type="sldNum" sz="quarter" idx="5"/>
          </p:nvPr>
        </p:nvSpPr>
        <p:spPr/>
        <p:txBody>
          <a:bodyPr/>
          <a:lstStyle/>
          <a:p>
            <a:fld id="{2A82D945-A774-4432-90B7-ECBC7890214A}" type="slidenum">
              <a:rPr lang="en-GB" smtClean="0"/>
              <a:t>3</a:t>
            </a:fld>
            <a:endParaRPr lang="en-GB"/>
          </a:p>
        </p:txBody>
      </p:sp>
    </p:spTree>
    <p:extLst>
      <p:ext uri="{BB962C8B-B14F-4D97-AF65-F5344CB8AC3E}">
        <p14:creationId xmlns:p14="http://schemas.microsoft.com/office/powerpoint/2010/main" val="21688626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As a quick overview we’re really talking about the increasing cost of </a:t>
            </a:r>
            <a:r>
              <a:rPr lang="en-GB" sz="1200" kern="1200" dirty="0" err="1">
                <a:solidFill>
                  <a:schemeClr val="tx1"/>
                </a:solidFill>
                <a:effectLst/>
                <a:latin typeface="+mn-lt"/>
                <a:ea typeface="+mn-ea"/>
                <a:cs typeface="+mn-cs"/>
              </a:rPr>
              <a:t>ebooks</a:t>
            </a:r>
            <a:r>
              <a:rPr lang="en-GB" sz="1200" kern="1200" dirty="0">
                <a:solidFill>
                  <a:schemeClr val="tx1"/>
                </a:solidFill>
                <a:effectLst/>
                <a:latin typeface="+mn-lt"/>
                <a:ea typeface="+mn-ea"/>
                <a:cs typeface="+mn-cs"/>
              </a:rPr>
              <a:t> and licensing issues, e.g. limited user licenses, having to purchase bundles instead of individual titles, selling </a:t>
            </a:r>
            <a:r>
              <a:rPr lang="en-GB" sz="1200" kern="1200" dirty="0" err="1">
                <a:solidFill>
                  <a:schemeClr val="tx1"/>
                </a:solidFill>
                <a:effectLst/>
                <a:latin typeface="+mn-lt"/>
                <a:ea typeface="+mn-ea"/>
                <a:cs typeface="+mn-cs"/>
              </a:rPr>
              <a:t>etextbooks</a:t>
            </a:r>
            <a:r>
              <a:rPr lang="en-GB" sz="1200" kern="1200" dirty="0">
                <a:solidFill>
                  <a:schemeClr val="tx1"/>
                </a:solidFill>
                <a:effectLst/>
                <a:latin typeface="+mn-lt"/>
                <a:ea typeface="+mn-ea"/>
                <a:cs typeface="+mn-cs"/>
              </a:rPr>
              <a:t> directly to academics and cutting out the library, and so on</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These </a:t>
            </a:r>
            <a:r>
              <a:rPr lang="en-GB" sz="1200" kern="1200" dirty="0" err="1">
                <a:solidFill>
                  <a:schemeClr val="tx1"/>
                </a:solidFill>
                <a:effectLst/>
                <a:latin typeface="+mn-lt"/>
                <a:ea typeface="+mn-ea"/>
                <a:cs typeface="+mn-cs"/>
              </a:rPr>
              <a:t>urls</a:t>
            </a:r>
            <a:r>
              <a:rPr lang="en-GB" sz="1200" kern="1200" dirty="0">
                <a:solidFill>
                  <a:schemeClr val="tx1"/>
                </a:solidFill>
                <a:effectLst/>
                <a:latin typeface="+mn-lt"/>
                <a:ea typeface="+mn-ea"/>
                <a:cs typeface="+mn-cs"/>
              </a:rPr>
              <a:t> useful starting points if you want to read more </a:t>
            </a:r>
          </a:p>
          <a:p>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2A82D945-A774-4432-90B7-ECBC7890214A}" type="slidenum">
              <a:rPr lang="en-GB" smtClean="0"/>
              <a:t>4</a:t>
            </a:fld>
            <a:endParaRPr lang="en-GB"/>
          </a:p>
        </p:txBody>
      </p:sp>
    </p:spTree>
    <p:extLst>
      <p:ext uri="{BB962C8B-B14F-4D97-AF65-F5344CB8AC3E}">
        <p14:creationId xmlns:p14="http://schemas.microsoft.com/office/powerpoint/2010/main" val="2267410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you can see from our blog post, our first order of business has been awareness raising. </a:t>
            </a:r>
          </a:p>
          <a:p>
            <a:endParaRPr lang="en-GB" dirty="0"/>
          </a:p>
          <a:p>
            <a:r>
              <a:rPr lang="en-GB" dirty="0"/>
              <a:t>Focus today on the 2 main areas we’ve worked on</a:t>
            </a:r>
          </a:p>
        </p:txBody>
      </p:sp>
      <p:sp>
        <p:nvSpPr>
          <p:cNvPr id="4" name="Slide Number Placeholder 3"/>
          <p:cNvSpPr>
            <a:spLocks noGrp="1"/>
          </p:cNvSpPr>
          <p:nvPr>
            <p:ph type="sldNum" sz="quarter" idx="5"/>
          </p:nvPr>
        </p:nvSpPr>
        <p:spPr/>
        <p:txBody>
          <a:bodyPr/>
          <a:lstStyle/>
          <a:p>
            <a:fld id="{201970D6-3514-458A-B160-681DE10E92A1}" type="slidenum">
              <a:rPr lang="en-GB" smtClean="0"/>
              <a:t>5</a:t>
            </a:fld>
            <a:endParaRPr lang="en-GB"/>
          </a:p>
        </p:txBody>
      </p:sp>
    </p:spTree>
    <p:extLst>
      <p:ext uri="{BB962C8B-B14F-4D97-AF65-F5344CB8AC3E}">
        <p14:creationId xmlns:p14="http://schemas.microsoft.com/office/powerpoint/2010/main" val="15198990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Add as many slides as you need for this bit </a:t>
            </a:r>
            <a:r>
              <a:rPr lang="en-GB" dirty="0">
                <a:sym typeface="Wingdings" panose="05000000000000000000" pitchFamily="2" charset="2"/>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Profile of spend on </a:t>
            </a:r>
            <a:r>
              <a:rPr lang="en-GB" dirty="0" err="1"/>
              <a:t>eresources</a:t>
            </a:r>
            <a:r>
              <a:rPr lang="en-GB" dirty="0"/>
              <a:t> vs physical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191B26"/>
                </a:solidFill>
                <a:effectLst/>
                <a:latin typeface="Open Sans" panose="020B0606030504020204" pitchFamily="34" charset="0"/>
              </a:rPr>
              <a:t>Image by </a:t>
            </a:r>
            <a:r>
              <a:rPr lang="en-GB" b="0" i="0" u="sng" dirty="0" err="1">
                <a:solidFill>
                  <a:srgbClr val="191B26"/>
                </a:solidFill>
                <a:effectLst/>
                <a:latin typeface="Open Sans" panose="020B0606030504020204" pitchFamily="34" charset="0"/>
                <a:hlinkClick r:id="rId3"/>
              </a:rPr>
              <a:t>mohamed</a:t>
            </a:r>
            <a:r>
              <a:rPr lang="en-GB" b="0" i="0" u="sng" dirty="0">
                <a:solidFill>
                  <a:srgbClr val="191B26"/>
                </a:solidFill>
                <a:effectLst/>
                <a:latin typeface="Open Sans" panose="020B0606030504020204" pitchFamily="34" charset="0"/>
                <a:hlinkClick r:id="rId3"/>
              </a:rPr>
              <a:t> Hassan</a:t>
            </a:r>
            <a:r>
              <a:rPr lang="en-GB" b="0" i="0" dirty="0">
                <a:solidFill>
                  <a:srgbClr val="191B26"/>
                </a:solidFill>
                <a:effectLst/>
                <a:latin typeface="Open Sans" panose="020B0606030504020204" pitchFamily="34" charset="0"/>
              </a:rPr>
              <a:t> from </a:t>
            </a:r>
            <a:r>
              <a:rPr lang="en-GB" b="0" i="0" u="sng" dirty="0" err="1">
                <a:solidFill>
                  <a:srgbClr val="191B26"/>
                </a:solidFill>
                <a:effectLst/>
                <a:latin typeface="Open Sans" panose="020B0606030504020204" pitchFamily="34" charset="0"/>
                <a:hlinkClick r:id="rId4"/>
              </a:rPr>
              <a:t>Pixabay</a:t>
            </a:r>
            <a:r>
              <a:rPr lang="en-GB" b="0" i="0" dirty="0">
                <a:solidFill>
                  <a:srgbClr val="191B26"/>
                </a:solidFill>
                <a:effectLst/>
                <a:latin typeface="Open Sans" panose="020B0606030504020204" pitchFamily="34" charset="0"/>
              </a:rPr>
              <a:t> </a:t>
            </a:r>
            <a:endParaRPr lang="en-GB" dirty="0"/>
          </a:p>
        </p:txBody>
      </p:sp>
      <p:sp>
        <p:nvSpPr>
          <p:cNvPr id="4" name="Slide Number Placeholder 3"/>
          <p:cNvSpPr>
            <a:spLocks noGrp="1"/>
          </p:cNvSpPr>
          <p:nvPr>
            <p:ph type="sldNum" sz="quarter" idx="5"/>
          </p:nvPr>
        </p:nvSpPr>
        <p:spPr/>
        <p:txBody>
          <a:bodyPr/>
          <a:lstStyle/>
          <a:p>
            <a:fld id="{2A82D945-A774-4432-90B7-ECBC7890214A}" type="slidenum">
              <a:rPr lang="en-GB" smtClean="0"/>
              <a:t>6</a:t>
            </a:fld>
            <a:endParaRPr lang="en-GB"/>
          </a:p>
        </p:txBody>
      </p:sp>
    </p:spTree>
    <p:extLst>
      <p:ext uri="{BB962C8B-B14F-4D97-AF65-F5344CB8AC3E}">
        <p14:creationId xmlns:p14="http://schemas.microsoft.com/office/powerpoint/2010/main" val="4895540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Ongoing work to influence Schools away from direct etextbook deals with publishers. Bad cop/good cop!</a:t>
            </a:r>
          </a:p>
          <a:p>
            <a:endParaRPr lang="en-GB" dirty="0"/>
          </a:p>
          <a:p>
            <a:r>
              <a:rPr lang="en-GB" b="1" i="0" u="sng" dirty="0">
                <a:solidFill>
                  <a:srgbClr val="006DAC"/>
                </a:solidFill>
                <a:effectLst/>
                <a:latin typeface="Proxima Nova"/>
                <a:hlinkClick r:id="rId3" tooltip="Go to Tim Green's photostream"/>
              </a:rPr>
              <a:t>Tim Green</a:t>
            </a:r>
            <a:r>
              <a:rPr lang="en-GB" b="1" i="0" u="sng" dirty="0">
                <a:solidFill>
                  <a:srgbClr val="006DAC"/>
                </a:solidFill>
                <a:effectLst/>
                <a:latin typeface="Proxima Nova"/>
              </a:rPr>
              <a:t> on Flickr</a:t>
            </a:r>
            <a:endParaRPr lang="en-GB" dirty="0"/>
          </a:p>
        </p:txBody>
      </p:sp>
      <p:sp>
        <p:nvSpPr>
          <p:cNvPr id="4" name="Slide Number Placeholder 3"/>
          <p:cNvSpPr>
            <a:spLocks noGrp="1"/>
          </p:cNvSpPr>
          <p:nvPr>
            <p:ph type="sldNum" sz="quarter" idx="5"/>
          </p:nvPr>
        </p:nvSpPr>
        <p:spPr/>
        <p:txBody>
          <a:bodyPr/>
          <a:lstStyle/>
          <a:p>
            <a:fld id="{2A82D945-A774-4432-90B7-ECBC7890214A}" type="slidenum">
              <a:rPr lang="en-GB" smtClean="0"/>
              <a:t>7</a:t>
            </a:fld>
            <a:endParaRPr lang="en-GB"/>
          </a:p>
        </p:txBody>
      </p:sp>
    </p:spTree>
    <p:extLst>
      <p:ext uri="{BB962C8B-B14F-4D97-AF65-F5344CB8AC3E}">
        <p14:creationId xmlns:p14="http://schemas.microsoft.com/office/powerpoint/2010/main" val="21129206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Sarah</a:t>
            </a:r>
          </a:p>
          <a:p>
            <a:r>
              <a:rPr lang="en-GB" dirty="0"/>
              <a:t>Lots of academics publish books that they want their students to read them - and it’s really frustrating to tell them we can’t buy an </a:t>
            </a:r>
            <a:r>
              <a:rPr lang="en-GB" dirty="0" err="1"/>
              <a:t>ebook</a:t>
            </a:r>
            <a:r>
              <a:rPr lang="en-GB" dirty="0"/>
              <a:t> copy because of the publisher’s T&amp;Cs</a:t>
            </a:r>
          </a:p>
          <a:p>
            <a:endParaRPr lang="en-GB" dirty="0"/>
          </a:p>
          <a:p>
            <a:r>
              <a:rPr lang="en-GB" dirty="0"/>
              <a:t>As part of ebookSOS, written up guidance document which helps academics understand what questions to ask publishers when they’re signing up with them and some suggested clauses for inclusion into their contracts. The clauses were written up with someone with legal expertise</a:t>
            </a:r>
          </a:p>
        </p:txBody>
      </p:sp>
      <p:sp>
        <p:nvSpPr>
          <p:cNvPr id="4" name="Slide Number Placeholder 3"/>
          <p:cNvSpPr>
            <a:spLocks noGrp="1"/>
          </p:cNvSpPr>
          <p:nvPr>
            <p:ph type="sldNum" sz="quarter" idx="5"/>
          </p:nvPr>
        </p:nvSpPr>
        <p:spPr/>
        <p:txBody>
          <a:bodyPr/>
          <a:lstStyle/>
          <a:p>
            <a:fld id="{2A82D945-A774-4432-90B7-ECBC7890214A}" type="slidenum">
              <a:rPr lang="en-GB" smtClean="0"/>
              <a:t>8</a:t>
            </a:fld>
            <a:endParaRPr lang="en-GB"/>
          </a:p>
        </p:txBody>
      </p:sp>
    </p:spTree>
    <p:extLst>
      <p:ext uri="{BB962C8B-B14F-4D97-AF65-F5344CB8AC3E}">
        <p14:creationId xmlns:p14="http://schemas.microsoft.com/office/powerpoint/2010/main" val="25803060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Sarah</a:t>
            </a:r>
          </a:p>
          <a:p>
            <a:r>
              <a:rPr lang="en-GB" dirty="0"/>
              <a:t>Colleague in the School of Education</a:t>
            </a:r>
          </a:p>
          <a:p>
            <a:endParaRPr lang="en-GB" dirty="0"/>
          </a:p>
          <a:p>
            <a:r>
              <a:rPr lang="en-GB" dirty="0"/>
              <a:t>Working on a book, asked the question about </a:t>
            </a:r>
            <a:r>
              <a:rPr lang="en-GB" dirty="0" err="1"/>
              <a:t>ebooks</a:t>
            </a:r>
            <a:r>
              <a:rPr lang="en-GB" dirty="0"/>
              <a:t> to her publisher who said yes (many colleagues don’t even think to ask this in the first place)</a:t>
            </a:r>
          </a:p>
          <a:p>
            <a:endParaRPr lang="en-GB" dirty="0"/>
          </a:p>
        </p:txBody>
      </p:sp>
      <p:sp>
        <p:nvSpPr>
          <p:cNvPr id="4" name="Slide Number Placeholder 3"/>
          <p:cNvSpPr>
            <a:spLocks noGrp="1"/>
          </p:cNvSpPr>
          <p:nvPr>
            <p:ph type="sldNum" sz="quarter" idx="5"/>
          </p:nvPr>
        </p:nvSpPr>
        <p:spPr/>
        <p:txBody>
          <a:bodyPr/>
          <a:lstStyle/>
          <a:p>
            <a:fld id="{2A82D945-A774-4432-90B7-ECBC7890214A}" type="slidenum">
              <a:rPr lang="en-GB" smtClean="0"/>
              <a:t>9</a:t>
            </a:fld>
            <a:endParaRPr lang="en-GB"/>
          </a:p>
        </p:txBody>
      </p:sp>
    </p:spTree>
    <p:extLst>
      <p:ext uri="{BB962C8B-B14F-4D97-AF65-F5344CB8AC3E}">
        <p14:creationId xmlns:p14="http://schemas.microsoft.com/office/powerpoint/2010/main" val="5440007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16437-1FAF-4AF2-8566-392E1B4331D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32BECFD-8873-4D90-88B2-8B7B113ADF5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EFD2385-29CC-4433-99A5-46FFFBF50872}"/>
              </a:ext>
            </a:extLst>
          </p:cNvPr>
          <p:cNvSpPr>
            <a:spLocks noGrp="1"/>
          </p:cNvSpPr>
          <p:nvPr>
            <p:ph type="dt" sz="half" idx="10"/>
          </p:nvPr>
        </p:nvSpPr>
        <p:spPr/>
        <p:txBody>
          <a:bodyPr/>
          <a:lstStyle/>
          <a:p>
            <a:fld id="{760499EA-6D28-4EF2-8BA6-10A4FB9A0EAF}" type="datetimeFigureOut">
              <a:rPr lang="en-GB" smtClean="0"/>
              <a:t>01/09/2021</a:t>
            </a:fld>
            <a:endParaRPr lang="en-GB"/>
          </a:p>
        </p:txBody>
      </p:sp>
      <p:sp>
        <p:nvSpPr>
          <p:cNvPr id="5" name="Footer Placeholder 4">
            <a:extLst>
              <a:ext uri="{FF2B5EF4-FFF2-40B4-BE49-F238E27FC236}">
                <a16:creationId xmlns:a16="http://schemas.microsoft.com/office/drawing/2014/main" id="{028952E1-90DB-491B-91FD-F9E25872E03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CE0E723-A765-4910-8A4D-992CA2372715}"/>
              </a:ext>
            </a:extLst>
          </p:cNvPr>
          <p:cNvSpPr>
            <a:spLocks noGrp="1"/>
          </p:cNvSpPr>
          <p:nvPr>
            <p:ph type="sldNum" sz="quarter" idx="12"/>
          </p:nvPr>
        </p:nvSpPr>
        <p:spPr/>
        <p:txBody>
          <a:bodyPr/>
          <a:lstStyle/>
          <a:p>
            <a:fld id="{77345F1F-C2DF-4123-9EBA-FA257F512432}" type="slidenum">
              <a:rPr lang="en-GB" smtClean="0"/>
              <a:t>‹#›</a:t>
            </a:fld>
            <a:endParaRPr lang="en-GB"/>
          </a:p>
        </p:txBody>
      </p:sp>
    </p:spTree>
    <p:extLst>
      <p:ext uri="{BB962C8B-B14F-4D97-AF65-F5344CB8AC3E}">
        <p14:creationId xmlns:p14="http://schemas.microsoft.com/office/powerpoint/2010/main" val="4065957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88525-F728-4FC0-86B7-95F45754972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3E64B8C-58F1-4745-9437-2FC7D0EF5D5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3101E5B-14E1-4896-86F5-9E4AD469A28D}"/>
              </a:ext>
            </a:extLst>
          </p:cNvPr>
          <p:cNvSpPr>
            <a:spLocks noGrp="1"/>
          </p:cNvSpPr>
          <p:nvPr>
            <p:ph type="dt" sz="half" idx="10"/>
          </p:nvPr>
        </p:nvSpPr>
        <p:spPr/>
        <p:txBody>
          <a:bodyPr/>
          <a:lstStyle/>
          <a:p>
            <a:fld id="{760499EA-6D28-4EF2-8BA6-10A4FB9A0EAF}" type="datetimeFigureOut">
              <a:rPr lang="en-GB" smtClean="0"/>
              <a:t>01/09/2021</a:t>
            </a:fld>
            <a:endParaRPr lang="en-GB"/>
          </a:p>
        </p:txBody>
      </p:sp>
      <p:sp>
        <p:nvSpPr>
          <p:cNvPr id="5" name="Footer Placeholder 4">
            <a:extLst>
              <a:ext uri="{FF2B5EF4-FFF2-40B4-BE49-F238E27FC236}">
                <a16:creationId xmlns:a16="http://schemas.microsoft.com/office/drawing/2014/main" id="{4A27936D-4764-4C5E-A213-DD631F833ED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E082D43-5532-4085-B500-1A98A5F5F0D1}"/>
              </a:ext>
            </a:extLst>
          </p:cNvPr>
          <p:cNvSpPr>
            <a:spLocks noGrp="1"/>
          </p:cNvSpPr>
          <p:nvPr>
            <p:ph type="sldNum" sz="quarter" idx="12"/>
          </p:nvPr>
        </p:nvSpPr>
        <p:spPr/>
        <p:txBody>
          <a:bodyPr/>
          <a:lstStyle/>
          <a:p>
            <a:fld id="{77345F1F-C2DF-4123-9EBA-FA257F512432}" type="slidenum">
              <a:rPr lang="en-GB" smtClean="0"/>
              <a:t>‹#›</a:t>
            </a:fld>
            <a:endParaRPr lang="en-GB"/>
          </a:p>
        </p:txBody>
      </p:sp>
    </p:spTree>
    <p:extLst>
      <p:ext uri="{BB962C8B-B14F-4D97-AF65-F5344CB8AC3E}">
        <p14:creationId xmlns:p14="http://schemas.microsoft.com/office/powerpoint/2010/main" val="9266084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BB8EA4-D379-4BEF-B994-267D0E644B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96620A7-66A6-459D-9A11-157B1955B6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645A20B-4959-49BA-8C02-990C57B2B64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0499EA-6D28-4EF2-8BA6-10A4FB9A0EAF}" type="datetimeFigureOut">
              <a:rPr lang="en-GB" smtClean="0"/>
              <a:t>01/09/2021</a:t>
            </a:fld>
            <a:endParaRPr lang="en-GB"/>
          </a:p>
        </p:txBody>
      </p:sp>
      <p:sp>
        <p:nvSpPr>
          <p:cNvPr id="5" name="Footer Placeholder 4">
            <a:extLst>
              <a:ext uri="{FF2B5EF4-FFF2-40B4-BE49-F238E27FC236}">
                <a16:creationId xmlns:a16="http://schemas.microsoft.com/office/drawing/2014/main" id="{BA247FDF-0536-47AD-9EE8-970308C56F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1669EB3-0B87-462C-ADAF-F35A47A91E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345F1F-C2DF-4123-9EBA-FA257F512432}" type="slidenum">
              <a:rPr lang="en-GB" smtClean="0"/>
              <a:t>‹#›</a:t>
            </a:fld>
            <a:endParaRPr lang="en-GB"/>
          </a:p>
        </p:txBody>
      </p:sp>
    </p:spTree>
    <p:extLst>
      <p:ext uri="{BB962C8B-B14F-4D97-AF65-F5344CB8AC3E}">
        <p14:creationId xmlns:p14="http://schemas.microsoft.com/office/powerpoint/2010/main" val="1367993475"/>
      </p:ext>
    </p:extLst>
  </p:cSld>
  <p:clrMap bg1="lt1" tx1="dk1" bg2="lt2" tx2="dk2" accent1="accent1" accent2="accent2" accent3="accent3" accent4="accent4" accent5="accent5" accent6="accent6" hlink="hlink" folHlink="folHlink"/>
  <p:sldLayoutIdLst>
    <p:sldLayoutId id="2147483661" r:id="rId1"/>
    <p:sldLayoutId id="214748364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mailto:p.jones@worc.ac.uk"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library.worc.ac.uk/c.php?g=682978&amp;p=4873945&amp;t=17730"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g"/><Relationship Id="rId4" Type="http://schemas.openxmlformats.org/officeDocument/2006/relationships/hyperlink" Target="https://academicebookinvestigation.org/"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hyperlink" Target="https://academicebookinvestigation.files.wordpress.com/2021/05/ebooksos-guidance-for-authors.pdf" TargetMode="External"/><Relationship Id="rId5" Type="http://schemas.openxmlformats.org/officeDocument/2006/relationships/image" Target="../media/image8.png"/><Relationship Id="rId4" Type="http://schemas.openxmlformats.org/officeDocument/2006/relationships/image" Target="../media/image7.svg"/></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hyperlink" Target="https://academicebookinvestigation.files.wordpress.com/2021/05/ebooksos-guidance-for-authors.pdf"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419583AA-AB99-46C7-9B60-147BEE51428D}"/>
              </a:ext>
              <a:ext uri="{C183D7F6-B498-43B3-948B-1728B52AA6E4}">
                <adec:decorative xmlns:adec="http://schemas.microsoft.com/office/drawing/2017/decorative" val="1"/>
              </a:ext>
            </a:extLst>
          </p:cNvPr>
          <p:cNvPicPr>
            <a:picLocks noChangeAspect="1"/>
          </p:cNvPicPr>
          <p:nvPr/>
        </p:nvPicPr>
        <p:blipFill rotWithShape="1">
          <a:blip r:embed="rId3">
            <a:alphaModFix amt="50000"/>
            <a:extLst>
              <a:ext uri="{28A0092B-C50C-407E-A947-70E740481C1C}">
                <a14:useLocalDpi xmlns:a14="http://schemas.microsoft.com/office/drawing/2010/main" val="0"/>
              </a:ext>
            </a:extLst>
          </a:blip>
          <a:srcRect b="15730"/>
          <a:stretch/>
        </p:blipFill>
        <p:spPr>
          <a:xfrm>
            <a:off x="20" y="1"/>
            <a:ext cx="12191980" cy="6857999"/>
          </a:xfrm>
          <a:prstGeom prst="rect">
            <a:avLst/>
          </a:prstGeom>
        </p:spPr>
      </p:pic>
      <p:sp>
        <p:nvSpPr>
          <p:cNvPr id="2" name="Title 1">
            <a:extLst>
              <a:ext uri="{FF2B5EF4-FFF2-40B4-BE49-F238E27FC236}">
                <a16:creationId xmlns:a16="http://schemas.microsoft.com/office/drawing/2014/main" id="{C9F16A2B-D1F7-4428-8B25-115B92A8F5EB}"/>
              </a:ext>
            </a:extLst>
          </p:cNvPr>
          <p:cNvSpPr>
            <a:spLocks noGrp="1"/>
          </p:cNvSpPr>
          <p:nvPr>
            <p:ph type="ctrTitle"/>
          </p:nvPr>
        </p:nvSpPr>
        <p:spPr>
          <a:xfrm>
            <a:off x="1524000" y="733828"/>
            <a:ext cx="9144000" cy="3425576"/>
          </a:xfrm>
        </p:spPr>
        <p:txBody>
          <a:bodyPr>
            <a:normAutofit fontScale="90000"/>
          </a:bodyPr>
          <a:lstStyle/>
          <a:p>
            <a:r>
              <a:rPr lang="en-GB" sz="5400" b="1" dirty="0">
                <a:solidFill>
                  <a:srgbClr val="FFFFFF"/>
                </a:solidFill>
              </a:rPr>
              <a:t>Ebook SOS: Staff and student reflections on the impact of Covid-19 and the future of accessible and sustainable online resources </a:t>
            </a:r>
            <a:br>
              <a:rPr lang="en-GB" sz="4700" dirty="0">
                <a:solidFill>
                  <a:srgbClr val="FFFFFF"/>
                </a:solidFill>
              </a:rPr>
            </a:br>
            <a:endParaRPr lang="en-GB" sz="4700" dirty="0">
              <a:solidFill>
                <a:srgbClr val="FFFFFF"/>
              </a:solidFill>
            </a:endParaRPr>
          </a:p>
        </p:txBody>
      </p:sp>
      <p:sp>
        <p:nvSpPr>
          <p:cNvPr id="8" name="Subtitle 2">
            <a:extLst>
              <a:ext uri="{FF2B5EF4-FFF2-40B4-BE49-F238E27FC236}">
                <a16:creationId xmlns:a16="http://schemas.microsoft.com/office/drawing/2014/main" id="{0BCE02DD-FCBB-4696-BB16-319D6499F8A8}"/>
              </a:ext>
            </a:extLst>
          </p:cNvPr>
          <p:cNvSpPr txBox="1">
            <a:spLocks/>
          </p:cNvSpPr>
          <p:nvPr/>
        </p:nvSpPr>
        <p:spPr>
          <a:xfrm>
            <a:off x="1524000" y="4169889"/>
            <a:ext cx="9144000" cy="219327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2800" dirty="0"/>
              <a:t>Phil Jones, Head of Content and Discovery</a:t>
            </a:r>
          </a:p>
          <a:p>
            <a:r>
              <a:rPr lang="en-GB" sz="2800" dirty="0">
                <a:hlinkClick r:id="rId4">
                  <a:extLst>
                    <a:ext uri="{A12FA001-AC4F-418D-AE19-62706E023703}">
                      <ahyp:hlinkClr xmlns:ahyp="http://schemas.microsoft.com/office/drawing/2018/hyperlinkcolor" val="tx"/>
                    </a:ext>
                  </a:extLst>
                </a:hlinkClick>
              </a:rPr>
              <a:t>p.jones@worc.ac.uk</a:t>
            </a:r>
            <a:r>
              <a:rPr lang="en-GB" sz="2800" dirty="0"/>
              <a:t> </a:t>
            </a:r>
          </a:p>
        </p:txBody>
      </p:sp>
    </p:spTree>
    <p:extLst>
      <p:ext uri="{BB962C8B-B14F-4D97-AF65-F5344CB8AC3E}">
        <p14:creationId xmlns:p14="http://schemas.microsoft.com/office/powerpoint/2010/main" val="876228547"/>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982518B5-6D3C-43D0-B668-65871D7EF539}"/>
              </a:ext>
              <a:ext uri="{C183D7F6-B498-43B3-948B-1728B52AA6E4}">
                <adec:decorative xmlns:adec="http://schemas.microsoft.com/office/drawing/2017/decorative" val="1"/>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3122" b="12609"/>
          <a:stretch/>
        </p:blipFill>
        <p:spPr>
          <a:xfrm>
            <a:off x="20" y="10"/>
            <a:ext cx="12191980" cy="6857990"/>
          </a:xfrm>
          <a:prstGeom prst="rect">
            <a:avLst/>
          </a:prstGeom>
        </p:spPr>
      </p:pic>
      <p:sp>
        <p:nvSpPr>
          <p:cNvPr id="12" name="Rectangle 11">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043D96-8427-4400-B427-66FAD4ADEB0E}"/>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a:solidFill>
                  <a:schemeClr val="tx1">
                    <a:lumMod val="85000"/>
                    <a:lumOff val="15000"/>
                  </a:schemeClr>
                </a:solidFill>
              </a:rPr>
              <a:t>Questions?</a:t>
            </a:r>
          </a:p>
        </p:txBody>
      </p:sp>
      <p:cxnSp>
        <p:nvCxnSpPr>
          <p:cNvPr id="14" name="Straight Connector 13">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19402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53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63FD549A-ED82-43F3-8987-3A64281DC54E}"/>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GB" dirty="0"/>
              <a:t>#ebookSOS</a:t>
            </a:r>
          </a:p>
        </p:txBody>
      </p:sp>
      <p:pic>
        <p:nvPicPr>
          <p:cNvPr id="5" name="Content Placeholder 4" descr="ebookSOS logo and text which reads ebooks are unaffordable for university libraries. We need urgent market regulation so students can learn. Sign the open letter! AcademicEbookInvestigation.org&#10;">
            <a:extLst>
              <a:ext uri="{FF2B5EF4-FFF2-40B4-BE49-F238E27FC236}">
                <a16:creationId xmlns:a16="http://schemas.microsoft.com/office/drawing/2014/main" id="{A0197CCF-50AF-4907-85DA-60F64578BCA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43467" y="1656927"/>
            <a:ext cx="10905066" cy="3544146"/>
          </a:xfrm>
          <a:prstGeom prst="rect">
            <a:avLst/>
          </a:prstGeom>
        </p:spPr>
      </p:pic>
    </p:spTree>
    <p:extLst>
      <p:ext uri="{BB962C8B-B14F-4D97-AF65-F5344CB8AC3E}">
        <p14:creationId xmlns:p14="http://schemas.microsoft.com/office/powerpoint/2010/main" val="6289126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24D8D6F-C88B-4073-BFD6-1C174323D263}"/>
              </a:ext>
            </a:extLst>
          </p:cNvPr>
          <p:cNvPicPr>
            <a:picLocks noChangeAspect="1"/>
          </p:cNvPicPr>
          <p:nvPr/>
        </p:nvPicPr>
        <p:blipFill>
          <a:blip r:embed="rId3"/>
          <a:stretch>
            <a:fillRect/>
          </a:stretch>
        </p:blipFill>
        <p:spPr>
          <a:xfrm>
            <a:off x="-129031" y="0"/>
            <a:ext cx="6858000" cy="6858000"/>
          </a:xfrm>
          <a:prstGeom prst="rect">
            <a:avLst/>
          </a:prstGeom>
        </p:spPr>
      </p:pic>
      <p:sp>
        <p:nvSpPr>
          <p:cNvPr id="2" name="Title 1">
            <a:extLst>
              <a:ext uri="{FF2B5EF4-FFF2-40B4-BE49-F238E27FC236}">
                <a16:creationId xmlns:a16="http://schemas.microsoft.com/office/drawing/2014/main" id="{3BC9F7F1-5F34-44DA-B9EB-70F7EC57B756}"/>
              </a:ext>
            </a:extLst>
          </p:cNvPr>
          <p:cNvSpPr>
            <a:spLocks noGrp="1"/>
          </p:cNvSpPr>
          <p:nvPr>
            <p:ph type="ctrTitle"/>
          </p:nvPr>
        </p:nvSpPr>
        <p:spPr>
          <a:xfrm>
            <a:off x="6879264" y="1122363"/>
            <a:ext cx="4976038" cy="1021747"/>
          </a:xfrm>
        </p:spPr>
        <p:txBody>
          <a:bodyPr>
            <a:normAutofit fontScale="90000"/>
          </a:bodyPr>
          <a:lstStyle/>
          <a:p>
            <a:r>
              <a:rPr lang="en-GB" sz="3100" b="1" dirty="0"/>
              <a:t>Student-led research into students’ attitude to </a:t>
            </a:r>
            <a:r>
              <a:rPr lang="en-GB" sz="3100" b="1" dirty="0" err="1"/>
              <a:t>ebooks</a:t>
            </a:r>
            <a:br>
              <a:rPr lang="en-GB" b="1" dirty="0"/>
            </a:br>
            <a:endParaRPr lang="en-GB" b="1" dirty="0"/>
          </a:p>
        </p:txBody>
      </p:sp>
      <p:sp>
        <p:nvSpPr>
          <p:cNvPr id="3" name="Subtitle 2">
            <a:extLst>
              <a:ext uri="{FF2B5EF4-FFF2-40B4-BE49-F238E27FC236}">
                <a16:creationId xmlns:a16="http://schemas.microsoft.com/office/drawing/2014/main" id="{7D14BE89-D634-459C-9876-4D30F8D0F11B}"/>
              </a:ext>
            </a:extLst>
          </p:cNvPr>
          <p:cNvSpPr>
            <a:spLocks noGrp="1"/>
          </p:cNvSpPr>
          <p:nvPr>
            <p:ph type="subTitle" idx="1"/>
          </p:nvPr>
        </p:nvSpPr>
        <p:spPr>
          <a:xfrm>
            <a:off x="7217917" y="1633236"/>
            <a:ext cx="4298732" cy="4764196"/>
          </a:xfrm>
        </p:spPr>
        <p:txBody>
          <a:bodyPr>
            <a:normAutofit fontScale="92500"/>
          </a:bodyPr>
          <a:lstStyle/>
          <a:p>
            <a:pPr marL="342900" indent="-342900">
              <a:buFont typeface="Arial" panose="020B0604020202020204" pitchFamily="34" charset="0"/>
              <a:buChar char="•"/>
            </a:pPr>
            <a:r>
              <a:rPr lang="en-GB" dirty="0"/>
              <a:t>32 out of 33 respondents used </a:t>
            </a:r>
            <a:r>
              <a:rPr lang="en-GB" dirty="0" err="1"/>
              <a:t>ebooks</a:t>
            </a:r>
            <a:r>
              <a:rPr lang="en-GB" dirty="0"/>
              <a:t> on a weekly basis</a:t>
            </a:r>
          </a:p>
          <a:p>
            <a:pPr marL="342900" indent="-342900">
              <a:buFont typeface="Arial" panose="020B0604020202020204" pitchFamily="34" charset="0"/>
              <a:buChar char="•"/>
            </a:pPr>
            <a:r>
              <a:rPr lang="en-GB" dirty="0"/>
              <a:t>23 reported high/very high confidence using </a:t>
            </a:r>
            <a:r>
              <a:rPr lang="en-GB" dirty="0" err="1"/>
              <a:t>ebooks</a:t>
            </a:r>
            <a:r>
              <a:rPr lang="en-GB" dirty="0"/>
              <a:t>, 8 were neutral and 2 low</a:t>
            </a:r>
          </a:p>
          <a:p>
            <a:pPr marL="342900" indent="-342900">
              <a:buFont typeface="Arial" panose="020B0604020202020204" pitchFamily="34" charset="0"/>
              <a:buChar char="•"/>
            </a:pPr>
            <a:r>
              <a:rPr lang="en-GB" dirty="0"/>
              <a:t>25 had rarely/never encountered issues when trying to use an eBook, 8 had but only 5 had ever reported a problem to the library</a:t>
            </a:r>
          </a:p>
          <a:p>
            <a:pPr marL="342900" indent="-342900">
              <a:buFont typeface="Arial" panose="020B0604020202020204" pitchFamily="34" charset="0"/>
              <a:buChar char="•"/>
            </a:pPr>
            <a:r>
              <a:rPr lang="en-GB" dirty="0"/>
              <a:t>17 described describe their views on the increased reliance on eBooks due to Covid-19 as positive/very positive, 11 neutral, 5 negative/very negative</a:t>
            </a:r>
          </a:p>
          <a:p>
            <a:pPr marL="342900" indent="-342900">
              <a:buFont typeface="Arial" panose="020B0604020202020204" pitchFamily="34" charset="0"/>
              <a:buChar char="•"/>
            </a:pPr>
            <a:endParaRPr lang="en-GB" dirty="0"/>
          </a:p>
        </p:txBody>
      </p:sp>
    </p:spTree>
    <p:extLst>
      <p:ext uri="{BB962C8B-B14F-4D97-AF65-F5344CB8AC3E}">
        <p14:creationId xmlns:p14="http://schemas.microsoft.com/office/powerpoint/2010/main" val="1102616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16">
            <a:extLst>
              <a:ext uri="{FF2B5EF4-FFF2-40B4-BE49-F238E27FC236}">
                <a16:creationId xmlns:a16="http://schemas.microsoft.com/office/drawing/2014/main" id="{C3D6EC93-F369-413E-AA67-5D41041610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509D1D-1C3E-4F87-B302-55BF0FDC80E9}"/>
              </a:ext>
            </a:extLst>
          </p:cNvPr>
          <p:cNvSpPr>
            <a:spLocks noGrp="1"/>
          </p:cNvSpPr>
          <p:nvPr>
            <p:ph type="title"/>
          </p:nvPr>
        </p:nvSpPr>
        <p:spPr>
          <a:xfrm>
            <a:off x="559159" y="1225352"/>
            <a:ext cx="4394200" cy="1323439"/>
          </a:xfrm>
        </p:spPr>
        <p:txBody>
          <a:bodyPr anchor="t">
            <a:noAutofit/>
          </a:bodyPr>
          <a:lstStyle/>
          <a:p>
            <a:r>
              <a:rPr lang="en-GB" dirty="0">
                <a:solidFill>
                  <a:schemeClr val="bg1"/>
                </a:solidFill>
              </a:rPr>
              <a:t>Ebook pricing and licensing are the main barriers </a:t>
            </a:r>
          </a:p>
        </p:txBody>
      </p:sp>
      <p:sp>
        <p:nvSpPr>
          <p:cNvPr id="3" name="Content Placeholder 2">
            <a:extLst>
              <a:ext uri="{FF2B5EF4-FFF2-40B4-BE49-F238E27FC236}">
                <a16:creationId xmlns:a16="http://schemas.microsoft.com/office/drawing/2014/main" id="{BBF5DA2F-400A-410E-A65F-FD5019AD238B}"/>
              </a:ext>
            </a:extLst>
          </p:cNvPr>
          <p:cNvSpPr>
            <a:spLocks noGrp="1"/>
          </p:cNvSpPr>
          <p:nvPr>
            <p:ph idx="1"/>
          </p:nvPr>
        </p:nvSpPr>
        <p:spPr>
          <a:xfrm>
            <a:off x="678997" y="3774142"/>
            <a:ext cx="4394200" cy="2454300"/>
          </a:xfrm>
        </p:spPr>
        <p:txBody>
          <a:bodyPr>
            <a:normAutofit/>
          </a:bodyPr>
          <a:lstStyle/>
          <a:p>
            <a:endParaRPr lang="en-GB" sz="2400" dirty="0">
              <a:solidFill>
                <a:schemeClr val="bg1">
                  <a:alpha val="80000"/>
                </a:schemeClr>
              </a:solidFill>
            </a:endParaRPr>
          </a:p>
          <a:p>
            <a:pPr marL="0" indent="0">
              <a:buNone/>
            </a:pPr>
            <a:r>
              <a:rPr lang="en-GB" sz="3200" kern="1200" dirty="0">
                <a:solidFill>
                  <a:schemeClr val="bg1">
                    <a:alpha val="80000"/>
                  </a:schemeClr>
                </a:solidFill>
                <a:effectLst/>
                <a:latin typeface="+mn-lt"/>
                <a:ea typeface="+mn-ea"/>
                <a:cs typeface="+mn-cs"/>
              </a:rPr>
              <a:t>Read more on our </a:t>
            </a:r>
            <a:r>
              <a:rPr lang="en-GB" sz="3200" kern="1200" dirty="0">
                <a:solidFill>
                  <a:schemeClr val="bg1">
                    <a:alpha val="80000"/>
                  </a:schemeClr>
                </a:solidFill>
                <a:effectLst/>
                <a:latin typeface="+mn-lt"/>
                <a:ea typeface="+mn-ea"/>
                <a:cs typeface="+mn-cs"/>
                <a:hlinkClick r:id="rId3">
                  <a:extLst>
                    <a:ext uri="{A12FA001-AC4F-418D-AE19-62706E023703}">
                      <ahyp:hlinkClr xmlns:ahyp="http://schemas.microsoft.com/office/drawing/2018/hyperlinkcolor" val="tx"/>
                    </a:ext>
                  </a:extLst>
                </a:hlinkClick>
              </a:rPr>
              <a:t>blog post for UW academics </a:t>
            </a:r>
            <a:r>
              <a:rPr lang="en-GB" sz="3200" kern="1200" dirty="0">
                <a:solidFill>
                  <a:schemeClr val="bg1">
                    <a:alpha val="80000"/>
                  </a:schemeClr>
                </a:solidFill>
                <a:effectLst/>
                <a:latin typeface="+mn-lt"/>
                <a:ea typeface="+mn-ea"/>
                <a:cs typeface="+mn-cs"/>
              </a:rPr>
              <a:t>or the </a:t>
            </a:r>
            <a:r>
              <a:rPr lang="en-GB" sz="3200" kern="1200" dirty="0">
                <a:solidFill>
                  <a:schemeClr val="bg1">
                    <a:alpha val="80000"/>
                  </a:schemeClr>
                </a:solidFill>
                <a:effectLst/>
                <a:latin typeface="+mn-lt"/>
                <a:ea typeface="+mn-ea"/>
                <a:cs typeface="+mn-cs"/>
                <a:hlinkClick r:id="rId4">
                  <a:extLst>
                    <a:ext uri="{A12FA001-AC4F-418D-AE19-62706E023703}">
                      <ahyp:hlinkClr xmlns:ahyp="http://schemas.microsoft.com/office/drawing/2018/hyperlinkcolor" val="tx"/>
                    </a:ext>
                  </a:extLst>
                </a:hlinkClick>
              </a:rPr>
              <a:t>ebookSOS website</a:t>
            </a:r>
            <a:endParaRPr lang="en-GB" sz="3200" kern="1200" dirty="0">
              <a:solidFill>
                <a:schemeClr val="bg1">
                  <a:alpha val="80000"/>
                </a:schemeClr>
              </a:solidFill>
              <a:effectLst/>
              <a:latin typeface="+mn-lt"/>
              <a:ea typeface="+mn-ea"/>
              <a:cs typeface="+mn-cs"/>
            </a:endParaRPr>
          </a:p>
          <a:p>
            <a:endParaRPr lang="en-GB" sz="2400" dirty="0">
              <a:solidFill>
                <a:schemeClr val="bg1">
                  <a:alpha val="80000"/>
                </a:schemeClr>
              </a:solidFill>
            </a:endParaRPr>
          </a:p>
        </p:txBody>
      </p:sp>
      <p:pic>
        <p:nvPicPr>
          <p:cNvPr id="5" name="Picture 4">
            <a:extLst>
              <a:ext uri="{FF2B5EF4-FFF2-40B4-BE49-F238E27FC236}">
                <a16:creationId xmlns:a16="http://schemas.microsoft.com/office/drawing/2014/main" id="{116BCC82-063B-4F22-BEE6-16681B7D7F6D}"/>
              </a:ex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Lst>
          </a:blip>
          <a:srcRect l="2360" r="34959" b="-1"/>
          <a:stretch/>
        </p:blipFill>
        <p:spPr>
          <a:xfrm>
            <a:off x="5752193" y="10"/>
            <a:ext cx="6439807" cy="6857989"/>
          </a:xfrm>
          <a:custGeom>
            <a:avLst/>
            <a:gdLst/>
            <a:ahLst/>
            <a:cxnLst/>
            <a:rect l="l" t="t" r="r" b="b"/>
            <a:pathLst>
              <a:path w="6439807" h="6857999">
                <a:moveTo>
                  <a:pt x="752157" y="6118149"/>
                </a:moveTo>
                <a:cubicBezTo>
                  <a:pt x="745608" y="6124102"/>
                  <a:pt x="737987" y="6129341"/>
                  <a:pt x="730938" y="6133722"/>
                </a:cubicBezTo>
                <a:cubicBezTo>
                  <a:pt x="723794" y="6138152"/>
                  <a:pt x="718448" y="6143474"/>
                  <a:pt x="714778" y="6149379"/>
                </a:cubicBezTo>
                <a:lnTo>
                  <a:pt x="709303" y="6166562"/>
                </a:lnTo>
                <a:lnTo>
                  <a:pt x="714778" y="6149380"/>
                </a:lnTo>
                <a:cubicBezTo>
                  <a:pt x="718448" y="6143474"/>
                  <a:pt x="723794" y="6138152"/>
                  <a:pt x="730938" y="6133723"/>
                </a:cubicBezTo>
                <a:cubicBezTo>
                  <a:pt x="737987" y="6129341"/>
                  <a:pt x="745608" y="6124102"/>
                  <a:pt x="752157" y="6118149"/>
                </a:cubicBezTo>
                <a:close/>
                <a:moveTo>
                  <a:pt x="844000" y="4941372"/>
                </a:moveTo>
                <a:lnTo>
                  <a:pt x="840670" y="4950868"/>
                </a:lnTo>
                <a:lnTo>
                  <a:pt x="830985" y="4991382"/>
                </a:lnTo>
                <a:lnTo>
                  <a:pt x="840670" y="4950869"/>
                </a:lnTo>
                <a:close/>
                <a:moveTo>
                  <a:pt x="840061" y="4749807"/>
                </a:moveTo>
                <a:cubicBezTo>
                  <a:pt x="852197" y="4762827"/>
                  <a:pt x="853054" y="4781365"/>
                  <a:pt x="854768" y="4799797"/>
                </a:cubicBezTo>
                <a:cubicBezTo>
                  <a:pt x="853054" y="4781365"/>
                  <a:pt x="852197" y="4762826"/>
                  <a:pt x="840061" y="4749807"/>
                </a:cubicBezTo>
                <a:close/>
                <a:moveTo>
                  <a:pt x="822263" y="4543185"/>
                </a:moveTo>
                <a:lnTo>
                  <a:pt x="816857" y="4557091"/>
                </a:lnTo>
                <a:cubicBezTo>
                  <a:pt x="805236" y="4573618"/>
                  <a:pt x="796449" y="4588275"/>
                  <a:pt x="790493" y="4602021"/>
                </a:cubicBezTo>
                <a:cubicBezTo>
                  <a:pt x="796449" y="4588275"/>
                  <a:pt x="805236" y="4573618"/>
                  <a:pt x="816857" y="4557092"/>
                </a:cubicBezTo>
                <a:cubicBezTo>
                  <a:pt x="819238" y="4553662"/>
                  <a:pt x="821286" y="4548281"/>
                  <a:pt x="822263" y="4543185"/>
                </a:cubicBezTo>
                <a:close/>
                <a:moveTo>
                  <a:pt x="356045" y="2819253"/>
                </a:moveTo>
                <a:lnTo>
                  <a:pt x="344401" y="2827483"/>
                </a:lnTo>
                <a:lnTo>
                  <a:pt x="344399" y="2827486"/>
                </a:lnTo>
                <a:lnTo>
                  <a:pt x="325551" y="2842392"/>
                </a:lnTo>
                <a:lnTo>
                  <a:pt x="315896" y="2861156"/>
                </a:lnTo>
                <a:lnTo>
                  <a:pt x="344399" y="2827486"/>
                </a:lnTo>
                <a:lnTo>
                  <a:pt x="344401" y="2827484"/>
                </a:lnTo>
                <a:close/>
                <a:moveTo>
                  <a:pt x="425699" y="1974015"/>
                </a:moveTo>
                <a:cubicBezTo>
                  <a:pt x="427224" y="1991685"/>
                  <a:pt x="433462" y="2008497"/>
                  <a:pt x="449941" y="2023547"/>
                </a:cubicBezTo>
                <a:cubicBezTo>
                  <a:pt x="441702" y="2016020"/>
                  <a:pt x="436022" y="2008056"/>
                  <a:pt x="432213" y="1999763"/>
                </a:cubicBezTo>
                <a:close/>
                <a:moveTo>
                  <a:pt x="442893" y="1768838"/>
                </a:moveTo>
                <a:cubicBezTo>
                  <a:pt x="451656" y="1779981"/>
                  <a:pt x="453942" y="1790986"/>
                  <a:pt x="452275" y="1801558"/>
                </a:cubicBezTo>
                <a:lnTo>
                  <a:pt x="451495" y="1785412"/>
                </a:lnTo>
                <a:cubicBezTo>
                  <a:pt x="450037" y="1779948"/>
                  <a:pt x="447274" y="1774411"/>
                  <a:pt x="442893" y="1768838"/>
                </a:cubicBezTo>
                <a:close/>
                <a:moveTo>
                  <a:pt x="333304" y="520953"/>
                </a:moveTo>
                <a:cubicBezTo>
                  <a:pt x="333742" y="528850"/>
                  <a:pt x="335479" y="536547"/>
                  <a:pt x="337867" y="544146"/>
                </a:cubicBezTo>
                <a:lnTo>
                  <a:pt x="340032" y="549926"/>
                </a:lnTo>
                <a:lnTo>
                  <a:pt x="340448" y="551717"/>
                </a:lnTo>
                <a:lnTo>
                  <a:pt x="346286" y="566616"/>
                </a:lnTo>
                <a:lnTo>
                  <a:pt x="346338" y="566754"/>
                </a:lnTo>
                <a:lnTo>
                  <a:pt x="352655" y="583595"/>
                </a:lnTo>
                <a:lnTo>
                  <a:pt x="359451" y="612658"/>
                </a:lnTo>
                <a:cubicBezTo>
                  <a:pt x="358988" y="604728"/>
                  <a:pt x="357231" y="597005"/>
                  <a:pt x="354829" y="589388"/>
                </a:cubicBezTo>
                <a:lnTo>
                  <a:pt x="352655" y="583595"/>
                </a:lnTo>
                <a:lnTo>
                  <a:pt x="352236" y="581804"/>
                </a:lnTo>
                <a:lnTo>
                  <a:pt x="346286" y="566616"/>
                </a:lnTo>
                <a:lnTo>
                  <a:pt x="340032" y="549926"/>
                </a:lnTo>
                <a:close/>
                <a:moveTo>
                  <a:pt x="384407" y="268794"/>
                </a:moveTo>
                <a:lnTo>
                  <a:pt x="387837" y="328017"/>
                </a:lnTo>
                <a:cubicBezTo>
                  <a:pt x="389527" y="318646"/>
                  <a:pt x="389932" y="309031"/>
                  <a:pt x="389283" y="299164"/>
                </a:cubicBezTo>
                <a:cubicBezTo>
                  <a:pt x="388634" y="289296"/>
                  <a:pt x="386932" y="279176"/>
                  <a:pt x="384407" y="268794"/>
                </a:cubicBezTo>
                <a:close/>
                <a:moveTo>
                  <a:pt x="66991" y="0"/>
                </a:moveTo>
                <a:lnTo>
                  <a:pt x="6439807" y="0"/>
                </a:lnTo>
                <a:lnTo>
                  <a:pt x="6439807" y="6857999"/>
                </a:lnTo>
                <a:lnTo>
                  <a:pt x="149318" y="6857999"/>
                </a:lnTo>
                <a:lnTo>
                  <a:pt x="149318" y="6857457"/>
                </a:lnTo>
                <a:lnTo>
                  <a:pt x="22079" y="6857457"/>
                </a:lnTo>
                <a:lnTo>
                  <a:pt x="26851" y="6796804"/>
                </a:lnTo>
                <a:cubicBezTo>
                  <a:pt x="32162" y="6777207"/>
                  <a:pt x="39591" y="6758011"/>
                  <a:pt x="44354" y="6738388"/>
                </a:cubicBezTo>
                <a:cubicBezTo>
                  <a:pt x="48736" y="6720103"/>
                  <a:pt x="58832" y="6702955"/>
                  <a:pt x="67214" y="6685617"/>
                </a:cubicBezTo>
                <a:cubicBezTo>
                  <a:pt x="83217" y="6652472"/>
                  <a:pt x="73120" y="6617036"/>
                  <a:pt x="77310" y="6583128"/>
                </a:cubicBezTo>
                <a:cubicBezTo>
                  <a:pt x="78646" y="6572269"/>
                  <a:pt x="80168" y="6561411"/>
                  <a:pt x="82837" y="6550742"/>
                </a:cubicBezTo>
                <a:cubicBezTo>
                  <a:pt x="89885" y="6521593"/>
                  <a:pt x="95981" y="6491874"/>
                  <a:pt x="105698" y="6463490"/>
                </a:cubicBezTo>
                <a:cubicBezTo>
                  <a:pt x="116555" y="6431292"/>
                  <a:pt x="131034" y="6400429"/>
                  <a:pt x="146085" y="6363664"/>
                </a:cubicBezTo>
                <a:cubicBezTo>
                  <a:pt x="142274" y="6350899"/>
                  <a:pt x="131986" y="6331277"/>
                  <a:pt x="131034" y="6311084"/>
                </a:cubicBezTo>
                <a:cubicBezTo>
                  <a:pt x="127795" y="6246121"/>
                  <a:pt x="145512" y="6185351"/>
                  <a:pt x="173519" y="6127247"/>
                </a:cubicBezTo>
                <a:cubicBezTo>
                  <a:pt x="181900" y="6109530"/>
                  <a:pt x="187424" y="6090477"/>
                  <a:pt x="195616" y="6072569"/>
                </a:cubicBezTo>
                <a:cubicBezTo>
                  <a:pt x="198472" y="6066284"/>
                  <a:pt x="204569" y="6058092"/>
                  <a:pt x="210287" y="6056948"/>
                </a:cubicBezTo>
                <a:cubicBezTo>
                  <a:pt x="243432" y="6050282"/>
                  <a:pt x="242862" y="6025515"/>
                  <a:pt x="244766" y="5999796"/>
                </a:cubicBezTo>
                <a:cubicBezTo>
                  <a:pt x="247051" y="5969124"/>
                  <a:pt x="252386" y="5938836"/>
                  <a:pt x="256958" y="5908355"/>
                </a:cubicBezTo>
                <a:cubicBezTo>
                  <a:pt x="257530" y="5904353"/>
                  <a:pt x="261530" y="5900735"/>
                  <a:pt x="264199" y="5897114"/>
                </a:cubicBezTo>
                <a:cubicBezTo>
                  <a:pt x="268199" y="5891590"/>
                  <a:pt x="274296" y="5886447"/>
                  <a:pt x="275818" y="5880348"/>
                </a:cubicBezTo>
                <a:cubicBezTo>
                  <a:pt x="283249" y="5849107"/>
                  <a:pt x="289535" y="5817674"/>
                  <a:pt x="296393" y="5786239"/>
                </a:cubicBezTo>
                <a:cubicBezTo>
                  <a:pt x="297919" y="5779191"/>
                  <a:pt x="299822" y="5771953"/>
                  <a:pt x="302870" y="5765474"/>
                </a:cubicBezTo>
                <a:cubicBezTo>
                  <a:pt x="305728" y="5759378"/>
                  <a:pt x="310682" y="5754234"/>
                  <a:pt x="313730" y="5748136"/>
                </a:cubicBezTo>
                <a:cubicBezTo>
                  <a:pt x="321921" y="5731564"/>
                  <a:pt x="329541" y="5714607"/>
                  <a:pt x="338685" y="5695178"/>
                </a:cubicBezTo>
                <a:cubicBezTo>
                  <a:pt x="321541" y="5684320"/>
                  <a:pt x="331258" y="5669647"/>
                  <a:pt x="339449" y="5651360"/>
                </a:cubicBezTo>
                <a:cubicBezTo>
                  <a:pt x="347831" y="5632691"/>
                  <a:pt x="350497" y="5611164"/>
                  <a:pt x="353546" y="5590590"/>
                </a:cubicBezTo>
                <a:cubicBezTo>
                  <a:pt x="359070" y="5552869"/>
                  <a:pt x="362499" y="5514957"/>
                  <a:pt x="367451" y="5477239"/>
                </a:cubicBezTo>
                <a:cubicBezTo>
                  <a:pt x="368595" y="5469236"/>
                  <a:pt x="370690" y="5460092"/>
                  <a:pt x="375454" y="5453995"/>
                </a:cubicBezTo>
                <a:cubicBezTo>
                  <a:pt x="407459" y="5412276"/>
                  <a:pt x="416411" y="5361598"/>
                  <a:pt x="413366" y="5313403"/>
                </a:cubicBezTo>
                <a:cubicBezTo>
                  <a:pt x="411078" y="5275491"/>
                  <a:pt x="409363" y="5238343"/>
                  <a:pt x="412601" y="5200813"/>
                </a:cubicBezTo>
                <a:cubicBezTo>
                  <a:pt x="412793" y="5197955"/>
                  <a:pt x="412411" y="5194145"/>
                  <a:pt x="410887" y="5192051"/>
                </a:cubicBezTo>
                <a:cubicBezTo>
                  <a:pt x="400791" y="5179097"/>
                  <a:pt x="400029" y="5165570"/>
                  <a:pt x="398315" y="5148995"/>
                </a:cubicBezTo>
                <a:cubicBezTo>
                  <a:pt x="395837" y="5125562"/>
                  <a:pt x="397553" y="5104036"/>
                  <a:pt x="401743" y="5082317"/>
                </a:cubicBezTo>
                <a:cubicBezTo>
                  <a:pt x="404791" y="5066505"/>
                  <a:pt x="411078" y="5050504"/>
                  <a:pt x="419080" y="5036405"/>
                </a:cubicBezTo>
                <a:cubicBezTo>
                  <a:pt x="430320" y="5016785"/>
                  <a:pt x="434701" y="4997922"/>
                  <a:pt x="419841" y="4979253"/>
                </a:cubicBezTo>
                <a:cubicBezTo>
                  <a:pt x="404029" y="4959061"/>
                  <a:pt x="409553" y="4936201"/>
                  <a:pt x="408983" y="4913909"/>
                </a:cubicBezTo>
                <a:cubicBezTo>
                  <a:pt x="408791" y="4904195"/>
                  <a:pt x="409174" y="4893907"/>
                  <a:pt x="406697" y="4884572"/>
                </a:cubicBezTo>
                <a:cubicBezTo>
                  <a:pt x="399647" y="4857522"/>
                  <a:pt x="388978" y="4831420"/>
                  <a:pt x="384216" y="4803988"/>
                </a:cubicBezTo>
                <a:cubicBezTo>
                  <a:pt x="381551" y="4788747"/>
                  <a:pt x="386312" y="4771793"/>
                  <a:pt x="389741" y="4755980"/>
                </a:cubicBezTo>
                <a:cubicBezTo>
                  <a:pt x="393361" y="4739978"/>
                  <a:pt x="398885" y="4724167"/>
                  <a:pt x="404601" y="4708734"/>
                </a:cubicBezTo>
                <a:cubicBezTo>
                  <a:pt x="408411" y="4698258"/>
                  <a:pt x="412031" y="4686828"/>
                  <a:pt x="418889" y="4678445"/>
                </a:cubicBezTo>
                <a:cubicBezTo>
                  <a:pt x="434510" y="4659393"/>
                  <a:pt x="437178" y="4639772"/>
                  <a:pt x="428986" y="4617291"/>
                </a:cubicBezTo>
                <a:cubicBezTo>
                  <a:pt x="427651" y="4613864"/>
                  <a:pt x="427651" y="4609863"/>
                  <a:pt x="427462" y="4606053"/>
                </a:cubicBezTo>
                <a:cubicBezTo>
                  <a:pt x="423462" y="4545086"/>
                  <a:pt x="420984" y="4484127"/>
                  <a:pt x="414888" y="4423545"/>
                </a:cubicBezTo>
                <a:cubicBezTo>
                  <a:pt x="412411" y="4398972"/>
                  <a:pt x="401553" y="4375349"/>
                  <a:pt x="394695" y="4351154"/>
                </a:cubicBezTo>
                <a:cubicBezTo>
                  <a:pt x="393361" y="4346201"/>
                  <a:pt x="391265" y="4340674"/>
                  <a:pt x="392218" y="4335722"/>
                </a:cubicBezTo>
                <a:cubicBezTo>
                  <a:pt x="401743" y="4281810"/>
                  <a:pt x="387837" y="4231324"/>
                  <a:pt x="369547" y="4181603"/>
                </a:cubicBezTo>
                <a:cubicBezTo>
                  <a:pt x="367642" y="4176461"/>
                  <a:pt x="368214" y="4170174"/>
                  <a:pt x="368595" y="4164458"/>
                </a:cubicBezTo>
                <a:cubicBezTo>
                  <a:pt x="369928" y="4148453"/>
                  <a:pt x="376597" y="4131119"/>
                  <a:pt x="372597" y="4116641"/>
                </a:cubicBezTo>
                <a:cubicBezTo>
                  <a:pt x="361545" y="4078159"/>
                  <a:pt x="348211" y="4040058"/>
                  <a:pt x="331447" y="4003861"/>
                </a:cubicBezTo>
                <a:cubicBezTo>
                  <a:pt x="314493" y="3967091"/>
                  <a:pt x="300203" y="3932993"/>
                  <a:pt x="317350" y="3890891"/>
                </a:cubicBezTo>
                <a:cubicBezTo>
                  <a:pt x="324589" y="3872985"/>
                  <a:pt x="319445" y="3849362"/>
                  <a:pt x="317541" y="3828785"/>
                </a:cubicBezTo>
                <a:cubicBezTo>
                  <a:pt x="316016" y="3813737"/>
                  <a:pt x="307442" y="3799258"/>
                  <a:pt x="307442" y="3784397"/>
                </a:cubicBezTo>
                <a:cubicBezTo>
                  <a:pt x="307442" y="3744770"/>
                  <a:pt x="297346" y="3709529"/>
                  <a:pt x="276771" y="3675238"/>
                </a:cubicBezTo>
                <a:cubicBezTo>
                  <a:pt x="268770" y="3661899"/>
                  <a:pt x="274105" y="3641134"/>
                  <a:pt x="272009" y="3623799"/>
                </a:cubicBezTo>
                <a:cubicBezTo>
                  <a:pt x="269533" y="3605509"/>
                  <a:pt x="267247" y="3586653"/>
                  <a:pt x="261721" y="3569124"/>
                </a:cubicBezTo>
                <a:cubicBezTo>
                  <a:pt x="247242" y="3523785"/>
                  <a:pt x="230859" y="3479015"/>
                  <a:pt x="215618" y="3433866"/>
                </a:cubicBezTo>
                <a:cubicBezTo>
                  <a:pt x="203045" y="3396719"/>
                  <a:pt x="212952" y="3360139"/>
                  <a:pt x="218285" y="3323372"/>
                </a:cubicBezTo>
                <a:cubicBezTo>
                  <a:pt x="221716" y="3300319"/>
                  <a:pt x="229907" y="3278795"/>
                  <a:pt x="217715" y="3252885"/>
                </a:cubicBezTo>
                <a:cubicBezTo>
                  <a:pt x="206093" y="3228119"/>
                  <a:pt x="208761" y="3196686"/>
                  <a:pt x="202474" y="3168870"/>
                </a:cubicBezTo>
                <a:cubicBezTo>
                  <a:pt x="197141" y="3145436"/>
                  <a:pt x="188566" y="3122770"/>
                  <a:pt x="180184" y="3100099"/>
                </a:cubicBezTo>
                <a:cubicBezTo>
                  <a:pt x="168753" y="3069235"/>
                  <a:pt x="156753" y="3038756"/>
                  <a:pt x="162468" y="3005035"/>
                </a:cubicBezTo>
                <a:cubicBezTo>
                  <a:pt x="168946" y="2966742"/>
                  <a:pt x="144561" y="2940455"/>
                  <a:pt x="128367" y="2910353"/>
                </a:cubicBezTo>
                <a:cubicBezTo>
                  <a:pt x="117318" y="2889587"/>
                  <a:pt x="109126" y="2866918"/>
                  <a:pt x="102267" y="2844248"/>
                </a:cubicBezTo>
                <a:cubicBezTo>
                  <a:pt x="93313" y="2813958"/>
                  <a:pt x="87978" y="2782716"/>
                  <a:pt x="79217" y="2752235"/>
                </a:cubicBezTo>
                <a:cubicBezTo>
                  <a:pt x="66072" y="2706131"/>
                  <a:pt x="55784" y="2659455"/>
                  <a:pt x="63024" y="2611450"/>
                </a:cubicBezTo>
                <a:cubicBezTo>
                  <a:pt x="66262" y="2589352"/>
                  <a:pt x="66072" y="2568774"/>
                  <a:pt x="61307" y="2546678"/>
                </a:cubicBezTo>
                <a:cubicBezTo>
                  <a:pt x="53497" y="2510483"/>
                  <a:pt x="52545" y="2473333"/>
                  <a:pt x="23399" y="2444184"/>
                </a:cubicBezTo>
                <a:cubicBezTo>
                  <a:pt x="13111" y="2433897"/>
                  <a:pt x="10446" y="2415420"/>
                  <a:pt x="5110" y="2400369"/>
                </a:cubicBezTo>
                <a:cubicBezTo>
                  <a:pt x="-1178" y="2383032"/>
                  <a:pt x="2062" y="2370270"/>
                  <a:pt x="20352" y="2360933"/>
                </a:cubicBezTo>
                <a:cubicBezTo>
                  <a:pt x="28541" y="2356744"/>
                  <a:pt x="36543" y="2344741"/>
                  <a:pt x="37878" y="2335405"/>
                </a:cubicBezTo>
                <a:cubicBezTo>
                  <a:pt x="41877" y="2307402"/>
                  <a:pt x="35972" y="2281683"/>
                  <a:pt x="23017" y="2254633"/>
                </a:cubicBezTo>
                <a:cubicBezTo>
                  <a:pt x="10825" y="2229296"/>
                  <a:pt x="12159" y="2197670"/>
                  <a:pt x="7395" y="2168903"/>
                </a:cubicBezTo>
                <a:cubicBezTo>
                  <a:pt x="5681" y="2158712"/>
                  <a:pt x="3062" y="2148519"/>
                  <a:pt x="871" y="2138304"/>
                </a:cubicBezTo>
                <a:lnTo>
                  <a:pt x="0" y="2131532"/>
                </a:lnTo>
                <a:lnTo>
                  <a:pt x="0" y="2072225"/>
                </a:lnTo>
                <a:lnTo>
                  <a:pt x="251" y="2069340"/>
                </a:lnTo>
                <a:cubicBezTo>
                  <a:pt x="2061" y="2056600"/>
                  <a:pt x="4156" y="2043835"/>
                  <a:pt x="5299" y="2030977"/>
                </a:cubicBezTo>
                <a:cubicBezTo>
                  <a:pt x="7203" y="2010974"/>
                  <a:pt x="6442" y="1990589"/>
                  <a:pt x="8729" y="1970586"/>
                </a:cubicBezTo>
                <a:cubicBezTo>
                  <a:pt x="10446" y="1954202"/>
                  <a:pt x="14826" y="1938009"/>
                  <a:pt x="18445" y="1921817"/>
                </a:cubicBezTo>
                <a:cubicBezTo>
                  <a:pt x="19779" y="1915912"/>
                  <a:pt x="24922" y="1910004"/>
                  <a:pt x="24161" y="1904673"/>
                </a:cubicBezTo>
                <a:cubicBezTo>
                  <a:pt x="15970" y="1851709"/>
                  <a:pt x="52545" y="1813610"/>
                  <a:pt x="68738" y="1768838"/>
                </a:cubicBezTo>
                <a:cubicBezTo>
                  <a:pt x="85885" y="1721785"/>
                  <a:pt x="112174" y="1676253"/>
                  <a:pt x="104364" y="1623675"/>
                </a:cubicBezTo>
                <a:cubicBezTo>
                  <a:pt x="99601" y="1591859"/>
                  <a:pt x="88551" y="1561189"/>
                  <a:pt x="81883" y="1529563"/>
                </a:cubicBezTo>
                <a:cubicBezTo>
                  <a:pt x="79597" y="1518324"/>
                  <a:pt x="79979" y="1505751"/>
                  <a:pt x="82264" y="1494509"/>
                </a:cubicBezTo>
                <a:cubicBezTo>
                  <a:pt x="92744" y="1440216"/>
                  <a:pt x="94267" y="1386684"/>
                  <a:pt x="77120" y="1333341"/>
                </a:cubicBezTo>
                <a:cubicBezTo>
                  <a:pt x="74262" y="1324198"/>
                  <a:pt x="71597" y="1314483"/>
                  <a:pt x="71597" y="1304955"/>
                </a:cubicBezTo>
                <a:cubicBezTo>
                  <a:pt x="71597" y="1252757"/>
                  <a:pt x="75597" y="1201512"/>
                  <a:pt x="94267" y="1151600"/>
                </a:cubicBezTo>
                <a:cubicBezTo>
                  <a:pt x="100554" y="1134834"/>
                  <a:pt x="96553" y="1114449"/>
                  <a:pt x="98078" y="1095972"/>
                </a:cubicBezTo>
                <a:cubicBezTo>
                  <a:pt x="99409" y="1078826"/>
                  <a:pt x="99981" y="1061298"/>
                  <a:pt x="104364" y="1044725"/>
                </a:cubicBezTo>
                <a:cubicBezTo>
                  <a:pt x="110839" y="1020529"/>
                  <a:pt x="111601" y="998052"/>
                  <a:pt x="105887" y="973095"/>
                </a:cubicBezTo>
                <a:cubicBezTo>
                  <a:pt x="100554" y="949281"/>
                  <a:pt x="103220" y="923562"/>
                  <a:pt x="103029" y="898797"/>
                </a:cubicBezTo>
                <a:cubicBezTo>
                  <a:pt x="102839" y="871173"/>
                  <a:pt x="102649" y="843552"/>
                  <a:pt x="103601" y="815929"/>
                </a:cubicBezTo>
                <a:cubicBezTo>
                  <a:pt x="103981" y="804877"/>
                  <a:pt x="111601" y="792306"/>
                  <a:pt x="108553" y="783158"/>
                </a:cubicBezTo>
                <a:cubicBezTo>
                  <a:pt x="98267" y="753633"/>
                  <a:pt x="110649" y="724104"/>
                  <a:pt x="105127" y="694576"/>
                </a:cubicBezTo>
                <a:cubicBezTo>
                  <a:pt x="102267" y="680096"/>
                  <a:pt x="110078" y="663713"/>
                  <a:pt x="110839" y="648092"/>
                </a:cubicBezTo>
                <a:cubicBezTo>
                  <a:pt x="112174" y="622564"/>
                  <a:pt x="111601" y="597037"/>
                  <a:pt x="111983" y="571508"/>
                </a:cubicBezTo>
                <a:cubicBezTo>
                  <a:pt x="112174" y="563125"/>
                  <a:pt x="112936" y="554933"/>
                  <a:pt x="113318" y="546552"/>
                </a:cubicBezTo>
                <a:cubicBezTo>
                  <a:pt x="113697" y="539121"/>
                  <a:pt x="115411" y="531310"/>
                  <a:pt x="114081" y="524262"/>
                </a:cubicBezTo>
                <a:cubicBezTo>
                  <a:pt x="109315" y="498733"/>
                  <a:pt x="101505" y="473587"/>
                  <a:pt x="98457" y="447870"/>
                </a:cubicBezTo>
                <a:cubicBezTo>
                  <a:pt x="95792" y="425581"/>
                  <a:pt x="99409" y="402529"/>
                  <a:pt x="97505" y="380050"/>
                </a:cubicBezTo>
                <a:cubicBezTo>
                  <a:pt x="94267" y="340425"/>
                  <a:pt x="88551" y="300800"/>
                  <a:pt x="84930" y="261173"/>
                </a:cubicBezTo>
                <a:cubicBezTo>
                  <a:pt x="84168" y="252600"/>
                  <a:pt x="88934" y="243648"/>
                  <a:pt x="89314" y="234883"/>
                </a:cubicBezTo>
                <a:cubicBezTo>
                  <a:pt x="90266" y="207450"/>
                  <a:pt x="90457" y="180017"/>
                  <a:pt x="91027" y="152584"/>
                </a:cubicBezTo>
                <a:cubicBezTo>
                  <a:pt x="91218" y="136963"/>
                  <a:pt x="90647" y="121150"/>
                  <a:pt x="92361" y="105718"/>
                </a:cubicBezTo>
                <a:cubicBezTo>
                  <a:pt x="94647" y="85336"/>
                  <a:pt x="98078" y="66857"/>
                  <a:pt x="83217" y="47806"/>
                </a:cubicBezTo>
                <a:cubicBezTo>
                  <a:pt x="77453" y="40471"/>
                  <a:pt x="73691" y="32636"/>
                  <a:pt x="71207" y="24480"/>
                </a:cubicBezTo>
                <a:close/>
              </a:path>
            </a:pathLst>
          </a:custGeom>
          <a:effectLst>
            <a:outerShdw blurRad="381000" dist="152400" dir="10800000" algn="tr" rotWithShape="0">
              <a:prstClr val="black">
                <a:alpha val="10000"/>
              </a:prstClr>
            </a:outerShdw>
          </a:effectLst>
        </p:spPr>
      </p:pic>
      <p:grpSp>
        <p:nvGrpSpPr>
          <p:cNvPr id="25" name="Group 18">
            <a:extLst>
              <a:ext uri="{FF2B5EF4-FFF2-40B4-BE49-F238E27FC236}">
                <a16:creationId xmlns:a16="http://schemas.microsoft.com/office/drawing/2014/main" id="{4EA04677-6B2C-40F4-975C-ED919655277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32356" y="0"/>
            <a:ext cx="874718" cy="6857455"/>
            <a:chOff x="5632356" y="0"/>
            <a:chExt cx="874718" cy="6857455"/>
          </a:xfrm>
        </p:grpSpPr>
        <p:sp>
          <p:nvSpPr>
            <p:cNvPr id="20" name="Freeform: Shape 19">
              <a:extLst>
                <a:ext uri="{FF2B5EF4-FFF2-40B4-BE49-F238E27FC236}">
                  <a16:creationId xmlns:a16="http://schemas.microsoft.com/office/drawing/2014/main" id="{3F1ABE2E-F19F-4BD3-B0FA-8A2D8885B9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2640986"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0">
              <a:extLst>
                <a:ext uri="{FF2B5EF4-FFF2-40B4-BE49-F238E27FC236}">
                  <a16:creationId xmlns:a16="http://schemas.microsoft.com/office/drawing/2014/main" id="{C86D0F14-D449-4833-830D-A382829E2D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2640988"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6">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31501611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Rounded Corners 21">
            <a:extLst>
              <a:ext uri="{FF2B5EF4-FFF2-40B4-BE49-F238E27FC236}">
                <a16:creationId xmlns:a16="http://schemas.microsoft.com/office/drawing/2014/main" id="{B1FD3E6A-2597-44C0-B665-C4E59EFB42C2}"/>
              </a:ext>
              <a:ext uri="{C183D7F6-B498-43B3-948B-1728B52AA6E4}">
                <adec:decorative xmlns:adec="http://schemas.microsoft.com/office/drawing/2017/decorative" val="1"/>
              </a:ext>
            </a:extLst>
          </p:cNvPr>
          <p:cNvSpPr/>
          <p:nvPr/>
        </p:nvSpPr>
        <p:spPr>
          <a:xfrm>
            <a:off x="5546233" y="4589929"/>
            <a:ext cx="6269251" cy="1535151"/>
          </a:xfrm>
          <a:prstGeom prst="roundRect">
            <a:avLst/>
          </a:prstGeom>
          <a:solidFill>
            <a:schemeClr val="bg1">
              <a:lumMod val="85000"/>
            </a:schemeClr>
          </a:solidFill>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a:lstStyle/>
          <a:p>
            <a:pPr lvl="0">
              <a:lnSpc>
                <a:spcPct val="100000"/>
              </a:lnSpc>
            </a:pPr>
            <a:endParaRPr lang="en-US" sz="2600" dirty="0"/>
          </a:p>
        </p:txBody>
      </p:sp>
      <p:sp>
        <p:nvSpPr>
          <p:cNvPr id="23" name="Rectangle: Rounded Corners 22">
            <a:extLst>
              <a:ext uri="{FF2B5EF4-FFF2-40B4-BE49-F238E27FC236}">
                <a16:creationId xmlns:a16="http://schemas.microsoft.com/office/drawing/2014/main" id="{1CD13224-B99C-485A-90DD-C04C3D246D51}"/>
              </a:ext>
              <a:ext uri="{C183D7F6-B498-43B3-948B-1728B52AA6E4}">
                <adec:decorative xmlns:adec="http://schemas.microsoft.com/office/drawing/2017/decorative" val="1"/>
              </a:ext>
            </a:extLst>
          </p:cNvPr>
          <p:cNvSpPr/>
          <p:nvPr/>
        </p:nvSpPr>
        <p:spPr>
          <a:xfrm>
            <a:off x="5538127" y="2645733"/>
            <a:ext cx="6269251" cy="1535151"/>
          </a:xfrm>
          <a:prstGeom prst="roundRect">
            <a:avLst/>
          </a:prstGeom>
          <a:solidFill>
            <a:schemeClr val="bg1">
              <a:lumMod val="85000"/>
            </a:schemeClr>
          </a:solidFill>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a:lstStyle/>
          <a:p>
            <a:pPr lvl="0">
              <a:lnSpc>
                <a:spcPct val="100000"/>
              </a:lnSpc>
            </a:pPr>
            <a:endParaRPr lang="en-US" sz="2600" dirty="0"/>
          </a:p>
        </p:txBody>
      </p:sp>
      <p:sp>
        <p:nvSpPr>
          <p:cNvPr id="24" name="Rectangle: Rounded Corners 23">
            <a:extLst>
              <a:ext uri="{FF2B5EF4-FFF2-40B4-BE49-F238E27FC236}">
                <a16:creationId xmlns:a16="http://schemas.microsoft.com/office/drawing/2014/main" id="{E371D4B4-362F-43FC-B8CC-45C61AA1451C}"/>
              </a:ext>
              <a:ext uri="{C183D7F6-B498-43B3-948B-1728B52AA6E4}">
                <adec:decorative xmlns:adec="http://schemas.microsoft.com/office/drawing/2017/decorative" val="1"/>
              </a:ext>
            </a:extLst>
          </p:cNvPr>
          <p:cNvSpPr/>
          <p:nvPr/>
        </p:nvSpPr>
        <p:spPr>
          <a:xfrm>
            <a:off x="5538128" y="732920"/>
            <a:ext cx="6269251" cy="1535151"/>
          </a:xfrm>
          <a:prstGeom prst="roundRect">
            <a:avLst/>
          </a:prstGeom>
          <a:solidFill>
            <a:schemeClr val="bg1">
              <a:lumMod val="85000"/>
            </a:schemeClr>
          </a:solidFill>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a:lstStyle/>
          <a:p>
            <a:pPr lvl="0">
              <a:lnSpc>
                <a:spcPct val="100000"/>
              </a:lnSpc>
            </a:pPr>
            <a:endParaRPr lang="en-US" sz="2600" dirty="0"/>
          </a:p>
        </p:txBody>
      </p:sp>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90CBD58-6025-4C97-BFB1-1B56C90E8CAE}"/>
              </a:ext>
            </a:extLst>
          </p:cNvPr>
          <p:cNvSpPr>
            <a:spLocks noGrp="1"/>
          </p:cNvSpPr>
          <p:nvPr>
            <p:ph type="title"/>
          </p:nvPr>
        </p:nvSpPr>
        <p:spPr>
          <a:xfrm>
            <a:off x="524740" y="620392"/>
            <a:ext cx="4047259" cy="5504688"/>
          </a:xfrm>
        </p:spPr>
        <p:txBody>
          <a:bodyPr>
            <a:normAutofit/>
          </a:bodyPr>
          <a:lstStyle/>
          <a:p>
            <a:r>
              <a:rPr lang="en-GB" sz="6000" dirty="0">
                <a:solidFill>
                  <a:schemeClr val="bg1"/>
                </a:solidFill>
              </a:rPr>
              <a:t>What are Worcester doing in response?</a:t>
            </a:r>
          </a:p>
        </p:txBody>
      </p:sp>
      <p:sp>
        <p:nvSpPr>
          <p:cNvPr id="14" name="Rectangle 13">
            <a:extLst>
              <a:ext uri="{FF2B5EF4-FFF2-40B4-BE49-F238E27FC236}">
                <a16:creationId xmlns:a16="http://schemas.microsoft.com/office/drawing/2014/main" id="{494EC9FF-82A9-4E94-9C53-087F7F6BD892}"/>
              </a:ext>
              <a:ext uri="{C183D7F6-B498-43B3-948B-1728B52AA6E4}">
                <adec:decorative xmlns:adec="http://schemas.microsoft.com/office/drawing/2017/decorative" val="1"/>
              </a:ext>
            </a:extLst>
          </p:cNvPr>
          <p:cNvSpPr/>
          <p:nvPr/>
        </p:nvSpPr>
        <p:spPr>
          <a:xfrm>
            <a:off x="5617949" y="4817504"/>
            <a:ext cx="1080000" cy="1080000"/>
          </a:xfrm>
          <a:prstGeom prst="rect">
            <a:avLst/>
          </a:prstGeom>
          <a:blipFill>
            <a:blip r:embed="rId3">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sp>
      <p:sp>
        <p:nvSpPr>
          <p:cNvPr id="17" name="Rectangle 16">
            <a:extLst>
              <a:ext uri="{FF2B5EF4-FFF2-40B4-BE49-F238E27FC236}">
                <a16:creationId xmlns:a16="http://schemas.microsoft.com/office/drawing/2014/main" id="{D23101AA-353D-48D4-8CA0-B4C0AAFFAD1D}"/>
              </a:ext>
              <a:ext uri="{C183D7F6-B498-43B3-948B-1728B52AA6E4}">
                <adec:decorative xmlns:adec="http://schemas.microsoft.com/office/drawing/2017/decorative" val="1"/>
              </a:ext>
            </a:extLst>
          </p:cNvPr>
          <p:cNvSpPr/>
          <p:nvPr/>
        </p:nvSpPr>
        <p:spPr>
          <a:xfrm>
            <a:off x="5736000" y="1223496"/>
            <a:ext cx="720000" cy="720000"/>
          </a:xfrm>
          <a:prstGeom prst="rect">
            <a:avLst/>
          </a:prstGeom>
          <a:blipFill>
            <a:blip r:embed="rId5">
              <a:extLst>
                <a:ext uri="{28A0092B-C50C-407E-A947-70E740481C1C}">
                  <a14:useLocalDpi xmlns:a14="http://schemas.microsoft.com/office/drawing/2010/main" val="0"/>
                </a:ext>
              </a:extLst>
            </a:blip>
            <a:srcRect/>
            <a:stretch>
              <a:fillRect l="-1000" r="-1000"/>
            </a:stretch>
          </a:blipFill>
        </p:spPr>
        <p:style>
          <a:lnRef idx="2">
            <a:schemeClr val="lt1">
              <a:alpha val="0"/>
              <a:hueOff val="0"/>
              <a:satOff val="0"/>
              <a:lumOff val="0"/>
              <a:alphaOff val="0"/>
            </a:schemeClr>
          </a:lnRef>
          <a:fillRef idx="1">
            <a:scrgbClr r="0" g="0" b="0"/>
          </a:fillRef>
          <a:effectRef idx="0">
            <a:schemeClr val="accent6">
              <a:hueOff val="0"/>
              <a:satOff val="0"/>
              <a:lumOff val="0"/>
              <a:alphaOff val="0"/>
            </a:schemeClr>
          </a:effectRef>
          <a:fontRef idx="minor">
            <a:schemeClr val="lt1"/>
          </a:fontRef>
        </p:style>
        <p:txBody>
          <a:bodyPr/>
          <a:lstStyle/>
          <a:p>
            <a:endParaRPr lang="en-GB" dirty="0"/>
          </a:p>
        </p:txBody>
      </p:sp>
      <p:sp>
        <p:nvSpPr>
          <p:cNvPr id="19" name="Rectangle 18">
            <a:extLst>
              <a:ext uri="{FF2B5EF4-FFF2-40B4-BE49-F238E27FC236}">
                <a16:creationId xmlns:a16="http://schemas.microsoft.com/office/drawing/2014/main" id="{3FC8B6F2-0DA2-4597-B1D9-9D68CF25CA5A}"/>
              </a:ext>
            </a:extLst>
          </p:cNvPr>
          <p:cNvSpPr/>
          <p:nvPr/>
        </p:nvSpPr>
        <p:spPr>
          <a:xfrm>
            <a:off x="7004952" y="1223496"/>
            <a:ext cx="4547399" cy="553998"/>
          </a:xfrm>
          <a:prstGeom prst="rect">
            <a:avLst/>
          </a:prstGeom>
        </p:spPr>
        <p:txBody>
          <a:bodyPr wrap="none">
            <a:spAutoFit/>
          </a:bodyPr>
          <a:lstStyle/>
          <a:p>
            <a:pPr lvl="0">
              <a:lnSpc>
                <a:spcPct val="100000"/>
              </a:lnSpc>
            </a:pPr>
            <a:r>
              <a:rPr lang="en-US" sz="3000" dirty="0"/>
              <a:t>Academic awareness raising</a:t>
            </a:r>
          </a:p>
        </p:txBody>
      </p:sp>
      <p:sp>
        <p:nvSpPr>
          <p:cNvPr id="25" name="Rectangle 24">
            <a:extLst>
              <a:ext uri="{FF2B5EF4-FFF2-40B4-BE49-F238E27FC236}">
                <a16:creationId xmlns:a16="http://schemas.microsoft.com/office/drawing/2014/main" id="{9759FEE6-0B89-4FAC-B8EF-6362EC4D9F1E}"/>
              </a:ext>
            </a:extLst>
          </p:cNvPr>
          <p:cNvSpPr/>
          <p:nvPr/>
        </p:nvSpPr>
        <p:spPr>
          <a:xfrm>
            <a:off x="7004952" y="2903915"/>
            <a:ext cx="4026673" cy="1015663"/>
          </a:xfrm>
          <a:prstGeom prst="rect">
            <a:avLst/>
          </a:prstGeom>
        </p:spPr>
        <p:txBody>
          <a:bodyPr wrap="square">
            <a:spAutoFit/>
          </a:bodyPr>
          <a:lstStyle/>
          <a:p>
            <a:pPr lvl="0">
              <a:lnSpc>
                <a:spcPct val="100000"/>
              </a:lnSpc>
            </a:pPr>
            <a:r>
              <a:rPr lang="en-US" sz="3000" dirty="0"/>
              <a:t>Working with </a:t>
            </a:r>
            <a:r>
              <a:rPr lang="en-US" sz="3000" dirty="0" err="1"/>
              <a:t>etextbook</a:t>
            </a:r>
            <a:r>
              <a:rPr lang="en-US" sz="3000" dirty="0"/>
              <a:t> provider, </a:t>
            </a:r>
            <a:r>
              <a:rPr lang="en-US" sz="3000" dirty="0" err="1"/>
              <a:t>Bibliu</a:t>
            </a:r>
            <a:endParaRPr lang="en-US" sz="3000" dirty="0"/>
          </a:p>
        </p:txBody>
      </p:sp>
      <p:sp>
        <p:nvSpPr>
          <p:cNvPr id="21" name="Rectangle 20">
            <a:extLst>
              <a:ext uri="{FF2B5EF4-FFF2-40B4-BE49-F238E27FC236}">
                <a16:creationId xmlns:a16="http://schemas.microsoft.com/office/drawing/2014/main" id="{F6EAD07A-E68A-4E7F-A4C4-A3FF63CEB5EE}"/>
              </a:ext>
            </a:extLst>
          </p:cNvPr>
          <p:cNvSpPr/>
          <p:nvPr/>
        </p:nvSpPr>
        <p:spPr>
          <a:xfrm>
            <a:off x="6977972" y="4656061"/>
            <a:ext cx="4574379" cy="1477328"/>
          </a:xfrm>
          <a:prstGeom prst="rect">
            <a:avLst/>
          </a:prstGeom>
        </p:spPr>
        <p:txBody>
          <a:bodyPr wrap="square">
            <a:spAutoFit/>
          </a:bodyPr>
          <a:lstStyle/>
          <a:p>
            <a:pPr lvl="0">
              <a:lnSpc>
                <a:spcPct val="100000"/>
              </a:lnSpc>
            </a:pPr>
            <a:r>
              <a:rPr lang="en-GB" sz="3000" dirty="0">
                <a:hlinkClick r:id="rId6"/>
              </a:rPr>
              <a:t>Advice for academics negotiating book publishing contracts</a:t>
            </a:r>
            <a:endParaRPr lang="en-US" sz="3000" dirty="0"/>
          </a:p>
        </p:txBody>
      </p:sp>
      <p:pic>
        <p:nvPicPr>
          <p:cNvPr id="4" name="Graphic 3">
            <a:extLst>
              <a:ext uri="{FF2B5EF4-FFF2-40B4-BE49-F238E27FC236}">
                <a16:creationId xmlns:a16="http://schemas.microsoft.com/office/drawing/2014/main" id="{4FFC4DAC-A1FB-47A7-B2CD-8042427268C6}"/>
              </a:ext>
              <a:ext uri="{C183D7F6-B498-43B3-948B-1728B52AA6E4}">
                <adec:decorative xmlns:adec="http://schemas.microsoft.com/office/drawing/2017/decorative" val="1"/>
              </a:ext>
            </a:extLst>
          </p:cNvPr>
          <p:cNvPicPr>
            <a:picLocks noChangeAspect="1"/>
          </p:cNvPicPr>
          <p:nvPr/>
        </p:nvPicPr>
        <p:blipFill>
          <a:blip r:embed="rId7">
            <a:duotone>
              <a:schemeClr val="accent1">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700749" y="2939607"/>
            <a:ext cx="914400" cy="914400"/>
          </a:xfrm>
          <a:prstGeom prst="rect">
            <a:avLst/>
          </a:prstGeom>
        </p:spPr>
      </p:pic>
    </p:spTree>
    <p:extLst>
      <p:ext uri="{BB962C8B-B14F-4D97-AF65-F5344CB8AC3E}">
        <p14:creationId xmlns:p14="http://schemas.microsoft.com/office/powerpoint/2010/main" val="10992384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09D1D-1C3E-4F87-B302-55BF0FDC80E9}"/>
              </a:ext>
            </a:extLst>
          </p:cNvPr>
          <p:cNvSpPr>
            <a:spLocks noGrp="1"/>
          </p:cNvSpPr>
          <p:nvPr>
            <p:ph type="title"/>
          </p:nvPr>
        </p:nvSpPr>
        <p:spPr/>
        <p:txBody>
          <a:bodyPr/>
          <a:lstStyle/>
          <a:p>
            <a:br>
              <a:rPr lang="en-GB" dirty="0"/>
            </a:br>
            <a:endParaRPr lang="en-GB" dirty="0"/>
          </a:p>
        </p:txBody>
      </p:sp>
      <p:pic>
        <p:nvPicPr>
          <p:cNvPr id="5" name="Content Placeholder 4" descr="Image by mohamed Hassan from Pixabay ">
            <a:extLst>
              <a:ext uri="{FF2B5EF4-FFF2-40B4-BE49-F238E27FC236}">
                <a16:creationId xmlns:a16="http://schemas.microsoft.com/office/drawing/2014/main" id="{606D43AF-1E88-4061-BCF2-92B8E5A9743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04631" y="136122"/>
            <a:ext cx="8164198" cy="5262082"/>
          </a:xfrm>
        </p:spPr>
      </p:pic>
      <p:sp>
        <p:nvSpPr>
          <p:cNvPr id="6" name="TextBox 5">
            <a:extLst>
              <a:ext uri="{FF2B5EF4-FFF2-40B4-BE49-F238E27FC236}">
                <a16:creationId xmlns:a16="http://schemas.microsoft.com/office/drawing/2014/main" id="{E3746367-1960-47AC-9EA0-0F6A88F6138F}"/>
              </a:ext>
            </a:extLst>
          </p:cNvPr>
          <p:cNvSpPr txBox="1"/>
          <p:nvPr/>
        </p:nvSpPr>
        <p:spPr>
          <a:xfrm>
            <a:off x="100361" y="5627207"/>
            <a:ext cx="11991278" cy="830997"/>
          </a:xfrm>
          <a:prstGeom prst="rect">
            <a:avLst/>
          </a:prstGeom>
          <a:noFill/>
        </p:spPr>
        <p:txBody>
          <a:bodyPr wrap="square" rtlCol="0">
            <a:spAutoFit/>
          </a:bodyPr>
          <a:lstStyle/>
          <a:p>
            <a:r>
              <a:rPr lang="en-GB" sz="2400" dirty="0"/>
              <a:t>UW Information resource spend 2020/21: 4%</a:t>
            </a:r>
            <a:r>
              <a:rPr lang="en-GB" sz="2400" dirty="0">
                <a:effectLst/>
                <a:latin typeface="Calibri" panose="020F0502020204030204" pitchFamily="34" charset="0"/>
                <a:ea typeface="Calibri" panose="020F0502020204030204" pitchFamily="34" charset="0"/>
              </a:rPr>
              <a:t> physical books, 19% on </a:t>
            </a:r>
            <a:r>
              <a:rPr lang="en-GB" sz="2400" dirty="0" err="1">
                <a:effectLst/>
                <a:latin typeface="Calibri" panose="020F0502020204030204" pitchFamily="34" charset="0"/>
                <a:ea typeface="Calibri" panose="020F0502020204030204" pitchFamily="34" charset="0"/>
              </a:rPr>
              <a:t>ebooks</a:t>
            </a:r>
            <a:r>
              <a:rPr lang="en-GB" sz="2400" dirty="0">
                <a:effectLst/>
                <a:latin typeface="Calibri" panose="020F0502020204030204" pitchFamily="34" charset="0"/>
                <a:ea typeface="Calibri" panose="020F0502020204030204" pitchFamily="34" charset="0"/>
              </a:rPr>
              <a:t> &amp; 77% </a:t>
            </a:r>
            <a:r>
              <a:rPr lang="en-GB" sz="2400" dirty="0" err="1">
                <a:effectLst/>
                <a:latin typeface="Calibri" panose="020F0502020204030204" pitchFamily="34" charset="0"/>
                <a:ea typeface="Calibri" panose="020F0502020204030204" pitchFamily="34" charset="0"/>
              </a:rPr>
              <a:t>eresources</a:t>
            </a:r>
            <a:endParaRPr lang="en-GB" sz="2400" dirty="0">
              <a:effectLst/>
              <a:latin typeface="Calibri" panose="020F0502020204030204" pitchFamily="34" charset="0"/>
              <a:ea typeface="Calibri" panose="020F0502020204030204" pitchFamily="34" charset="0"/>
            </a:endParaRPr>
          </a:p>
          <a:p>
            <a:r>
              <a:rPr lang="en-GB" sz="2400" dirty="0">
                <a:latin typeface="Calibri" panose="020F0502020204030204" pitchFamily="34" charset="0"/>
                <a:ea typeface="Calibri" panose="020F0502020204030204" pitchFamily="34" charset="0"/>
              </a:rPr>
              <a:t>Average for </a:t>
            </a:r>
            <a:r>
              <a:rPr lang="en-GB" sz="2400" dirty="0">
                <a:effectLst/>
                <a:latin typeface="Calibri" panose="020F0502020204030204" pitchFamily="34" charset="0"/>
                <a:ea typeface="Calibri" panose="020F0502020204030204" pitchFamily="34" charset="0"/>
              </a:rPr>
              <a:t>UK HE libraries 2019/20 was 7.1% print, 15.7% ebook, 77.2% </a:t>
            </a:r>
            <a:r>
              <a:rPr lang="en-GB" sz="2400" dirty="0" err="1">
                <a:effectLst/>
                <a:latin typeface="Calibri" panose="020F0502020204030204" pitchFamily="34" charset="0"/>
                <a:ea typeface="Calibri" panose="020F0502020204030204" pitchFamily="34" charset="0"/>
              </a:rPr>
              <a:t>eresources</a:t>
            </a:r>
            <a:endParaRPr lang="en-GB" sz="2400" dirty="0"/>
          </a:p>
        </p:txBody>
      </p:sp>
    </p:spTree>
    <p:extLst>
      <p:ext uri="{BB962C8B-B14F-4D97-AF65-F5344CB8AC3E}">
        <p14:creationId xmlns:p14="http://schemas.microsoft.com/office/powerpoint/2010/main" val="19141622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wooden&#10;&#10;Description automatically generated">
            <a:extLst>
              <a:ext uri="{FF2B5EF4-FFF2-40B4-BE49-F238E27FC236}">
                <a16:creationId xmlns:a16="http://schemas.microsoft.com/office/drawing/2014/main" id="{73E314E9-9EF9-4D07-9827-B835D45C07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162" y="0"/>
            <a:ext cx="7798388" cy="7922172"/>
          </a:xfrm>
          <a:prstGeom prst="rect">
            <a:avLst/>
          </a:prstGeom>
        </p:spPr>
      </p:pic>
      <p:sp>
        <p:nvSpPr>
          <p:cNvPr id="6" name="TextBox 5">
            <a:extLst>
              <a:ext uri="{FF2B5EF4-FFF2-40B4-BE49-F238E27FC236}">
                <a16:creationId xmlns:a16="http://schemas.microsoft.com/office/drawing/2014/main" id="{DDEDBD5F-2447-440A-A43F-87174CB173E8}"/>
              </a:ext>
            </a:extLst>
          </p:cNvPr>
          <p:cNvSpPr txBox="1"/>
          <p:nvPr/>
        </p:nvSpPr>
        <p:spPr>
          <a:xfrm>
            <a:off x="7336220" y="147145"/>
            <a:ext cx="4855779" cy="6247864"/>
          </a:xfrm>
          <a:prstGeom prst="rect">
            <a:avLst/>
          </a:prstGeom>
          <a:noFill/>
        </p:spPr>
        <p:txBody>
          <a:bodyPr wrap="square" rtlCol="0">
            <a:spAutoFit/>
          </a:bodyPr>
          <a:lstStyle/>
          <a:p>
            <a:r>
              <a:rPr lang="en-GB" sz="4000" b="1" dirty="0"/>
              <a:t>Preventing Schools dealing direct with publishers:</a:t>
            </a:r>
          </a:p>
          <a:p>
            <a:pPr marL="571500" indent="-571500">
              <a:buFont typeface="Arial" panose="020B0604020202020204" pitchFamily="34" charset="0"/>
              <a:buChar char="•"/>
            </a:pPr>
            <a:r>
              <a:rPr lang="en-GB" sz="4000" dirty="0"/>
              <a:t>School meetings</a:t>
            </a:r>
          </a:p>
          <a:p>
            <a:pPr marL="571500" indent="-571500">
              <a:buFont typeface="Arial" panose="020B0604020202020204" pitchFamily="34" charset="0"/>
              <a:buChar char="•"/>
            </a:pPr>
            <a:r>
              <a:rPr lang="en-GB" sz="4000" dirty="0"/>
              <a:t>Working with school managers</a:t>
            </a:r>
          </a:p>
          <a:p>
            <a:pPr marL="571500" indent="-571500">
              <a:buFont typeface="Arial" panose="020B0604020202020204" pitchFamily="34" charset="0"/>
              <a:buChar char="•"/>
            </a:pPr>
            <a:r>
              <a:rPr lang="en-GB" sz="4000" dirty="0"/>
              <a:t>Liaising with procurement</a:t>
            </a:r>
          </a:p>
          <a:p>
            <a:pPr marL="571500" indent="-571500">
              <a:buFont typeface="Arial" panose="020B0604020202020204" pitchFamily="34" charset="0"/>
              <a:buChar char="•"/>
            </a:pPr>
            <a:r>
              <a:rPr lang="en-GB" sz="4000" dirty="0"/>
              <a:t>Meetings re. specific etextbooks</a:t>
            </a:r>
          </a:p>
        </p:txBody>
      </p:sp>
    </p:spTree>
    <p:extLst>
      <p:ext uri="{BB962C8B-B14F-4D97-AF65-F5344CB8AC3E}">
        <p14:creationId xmlns:p14="http://schemas.microsoft.com/office/powerpoint/2010/main" val="28415200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3BA513B0-82FF-4F41-8178-885375D1CF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180B1523-D27A-4DA9-B0A4-B2DAB754251B}"/>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t="7117" r="-1" b="7116"/>
          <a:stretch/>
        </p:blipFill>
        <p:spPr>
          <a:xfrm>
            <a:off x="-1" y="10"/>
            <a:ext cx="12228129" cy="4666928"/>
          </a:xfrm>
          <a:prstGeom prst="rect">
            <a:avLst/>
          </a:prstGeom>
          <a:solidFill>
            <a:schemeClr val="bg1">
              <a:lumMod val="85000"/>
            </a:schemeClr>
          </a:solidFill>
        </p:spPr>
      </p:pic>
      <p:grpSp>
        <p:nvGrpSpPr>
          <p:cNvPr id="31" name="Group 30">
            <a:extLst>
              <a:ext uri="{FF2B5EF4-FFF2-40B4-BE49-F238E27FC236}">
                <a16:creationId xmlns:a16="http://schemas.microsoft.com/office/drawing/2014/main" id="{93DB8501-F9F2-4ACD-B56A-9019CD5006D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2987478"/>
            <a:ext cx="12228128" cy="1828800"/>
            <a:chOff x="-305" y="2987478"/>
            <a:chExt cx="12188952" cy="1828800"/>
          </a:xfrm>
        </p:grpSpPr>
        <p:sp>
          <p:nvSpPr>
            <p:cNvPr id="32" name="Freeform: Shape 31">
              <a:extLst>
                <a:ext uri="{FF2B5EF4-FFF2-40B4-BE49-F238E27FC236}">
                  <a16:creationId xmlns:a16="http://schemas.microsoft.com/office/drawing/2014/main" id="{DD03A94A-ADF5-4334-86B1-DBA5F70ACD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2987478"/>
              <a:ext cx="12188952" cy="1099712"/>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385A18E1-CBE3-4BBD-B1B7-CDBCA685E0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199381"/>
              <a:ext cx="12188952" cy="902694"/>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133EDCAA-1D6C-4710-9DA1-C7FC946D8E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501488"/>
              <a:ext cx="12188952" cy="641669"/>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useBgFill="1">
          <p:nvSpPr>
            <p:cNvPr id="35" name="Freeform: Shape 34">
              <a:extLst>
                <a:ext uri="{FF2B5EF4-FFF2-40B4-BE49-F238E27FC236}">
                  <a16:creationId xmlns:a16="http://schemas.microsoft.com/office/drawing/2014/main" id="{3916FBF2-1CC9-460D-A42B-FB77E515EC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14750"/>
              <a:ext cx="12188952" cy="1201528"/>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dirty="0"/>
            </a:p>
          </p:txBody>
        </p:sp>
      </p:grpSp>
      <p:sp>
        <p:nvSpPr>
          <p:cNvPr id="2" name="Title 1">
            <a:extLst>
              <a:ext uri="{FF2B5EF4-FFF2-40B4-BE49-F238E27FC236}">
                <a16:creationId xmlns:a16="http://schemas.microsoft.com/office/drawing/2014/main" id="{0C509D1D-1C3E-4F87-B302-55BF0FDC80E9}"/>
              </a:ext>
            </a:extLst>
          </p:cNvPr>
          <p:cNvSpPr>
            <a:spLocks noGrp="1"/>
          </p:cNvSpPr>
          <p:nvPr>
            <p:ph type="title"/>
          </p:nvPr>
        </p:nvSpPr>
        <p:spPr>
          <a:xfrm>
            <a:off x="804672" y="4551037"/>
            <a:ext cx="10419140" cy="1509931"/>
          </a:xfrm>
        </p:spPr>
        <p:txBody>
          <a:bodyPr>
            <a:noAutofit/>
          </a:bodyPr>
          <a:lstStyle/>
          <a:p>
            <a:r>
              <a:rPr lang="en-GB" dirty="0">
                <a:solidFill>
                  <a:schemeClr val="tx2"/>
                </a:solidFill>
                <a:hlinkClick r:id="rId4"/>
              </a:rPr>
              <a:t>Helping academics make informed publishing choices &amp; empowered to negotiate their contracts</a:t>
            </a:r>
            <a:endParaRPr lang="en-GB" dirty="0">
              <a:solidFill>
                <a:schemeClr val="tx2"/>
              </a:solidFill>
            </a:endParaRPr>
          </a:p>
        </p:txBody>
      </p:sp>
    </p:spTree>
    <p:extLst>
      <p:ext uri="{BB962C8B-B14F-4D97-AF65-F5344CB8AC3E}">
        <p14:creationId xmlns:p14="http://schemas.microsoft.com/office/powerpoint/2010/main" val="40825185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20">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Photo of Michelle Malomo">
            <a:extLst>
              <a:ext uri="{FF2B5EF4-FFF2-40B4-BE49-F238E27FC236}">
                <a16:creationId xmlns:a16="http://schemas.microsoft.com/office/drawing/2014/main" id="{E371E5FF-F22F-49C7-BAE8-2C82CC7BFA81}"/>
              </a:ext>
              <a:ext uri="{C183D7F6-B498-43B3-948B-1728B52AA6E4}">
                <adec:decorative xmlns:adec="http://schemas.microsoft.com/office/drawing/2017/decorative" val="0"/>
              </a:ext>
            </a:extLst>
          </p:cNvPr>
          <p:cNvPicPr>
            <a:picLocks noChangeAspect="1"/>
          </p:cNvPicPr>
          <p:nvPr/>
        </p:nvPicPr>
        <p:blipFill rotWithShape="1">
          <a:blip r:embed="rId3">
            <a:extLst>
              <a:ext uri="{28A0092B-C50C-407E-A947-70E740481C1C}">
                <a14:useLocalDpi xmlns:a14="http://schemas.microsoft.com/office/drawing/2010/main" val="0"/>
              </a:ext>
            </a:extLst>
          </a:blip>
          <a:srcRect l="8896" r="8897"/>
          <a:stretch/>
        </p:blipFill>
        <p:spPr>
          <a:xfrm>
            <a:off x="1388559" y="931058"/>
            <a:ext cx="3060819" cy="4964416"/>
          </a:xfrm>
          <a:prstGeom prst="rect">
            <a:avLst/>
          </a:prstGeom>
        </p:spPr>
      </p:pic>
      <p:sp>
        <p:nvSpPr>
          <p:cNvPr id="34" name="Freeform: Shape 22">
            <a:extLst>
              <a:ext uri="{FF2B5EF4-FFF2-40B4-BE49-F238E27FC236}">
                <a16:creationId xmlns:a16="http://schemas.microsoft.com/office/drawing/2014/main" id="{B9A1D9BC-1455-4308-9ABD-A3F8EDB67A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6068" y="320442"/>
            <a:ext cx="6572492" cy="6212748"/>
          </a:xfrm>
          <a:custGeom>
            <a:avLst/>
            <a:gdLst>
              <a:gd name="connsiteX0" fmla="*/ 0 w 6572492"/>
              <a:gd name="connsiteY0" fmla="*/ 0 h 6212748"/>
              <a:gd name="connsiteX1" fmla="*/ 2248593 w 6572492"/>
              <a:gd name="connsiteY1" fmla="*/ 0 h 6212748"/>
              <a:gd name="connsiteX2" fmla="*/ 2694770 w 6572492"/>
              <a:gd name="connsiteY2" fmla="*/ 0 h 6212748"/>
              <a:gd name="connsiteX3" fmla="*/ 2991094 w 6572492"/>
              <a:gd name="connsiteY3" fmla="*/ 0 h 6212748"/>
              <a:gd name="connsiteX4" fmla="*/ 6572492 w 6572492"/>
              <a:gd name="connsiteY4" fmla="*/ 0 h 6212748"/>
              <a:gd name="connsiteX5" fmla="*/ 6572492 w 6572492"/>
              <a:gd name="connsiteY5" fmla="*/ 2864954 h 6212748"/>
              <a:gd name="connsiteX6" fmla="*/ 3129047 w 6572492"/>
              <a:gd name="connsiteY6" fmla="*/ 6212748 h 6212748"/>
              <a:gd name="connsiteX7" fmla="*/ 2694770 w 6572492"/>
              <a:gd name="connsiteY7" fmla="*/ 6212748 h 6212748"/>
              <a:gd name="connsiteX8" fmla="*/ 2248593 w 6572492"/>
              <a:gd name="connsiteY8" fmla="*/ 6212748 h 6212748"/>
              <a:gd name="connsiteX9" fmla="*/ 0 w 6572492"/>
              <a:gd name="connsiteY9" fmla="*/ 6212748 h 621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72492" h="6212748">
                <a:moveTo>
                  <a:pt x="0" y="0"/>
                </a:moveTo>
                <a:lnTo>
                  <a:pt x="2248593" y="0"/>
                </a:lnTo>
                <a:lnTo>
                  <a:pt x="2694770" y="0"/>
                </a:lnTo>
                <a:lnTo>
                  <a:pt x="2991094" y="0"/>
                </a:lnTo>
                <a:lnTo>
                  <a:pt x="6572492" y="0"/>
                </a:lnTo>
                <a:lnTo>
                  <a:pt x="6572492" y="2864954"/>
                </a:lnTo>
                <a:lnTo>
                  <a:pt x="3129047" y="6212748"/>
                </a:lnTo>
                <a:lnTo>
                  <a:pt x="2694770" y="6212748"/>
                </a:lnTo>
                <a:lnTo>
                  <a:pt x="2248593"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Right Triangle 24">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26">
            <a:extLst>
              <a:ext uri="{FF2B5EF4-FFF2-40B4-BE49-F238E27FC236}">
                <a16:creationId xmlns:a16="http://schemas.microsoft.com/office/drawing/2014/main" id="{4A62647B-1222-407C-8740-5A497612B1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C509D1D-1C3E-4F87-B302-55BF0FDC80E9}"/>
              </a:ext>
            </a:extLst>
          </p:cNvPr>
          <p:cNvSpPr>
            <a:spLocks noGrp="1"/>
          </p:cNvSpPr>
          <p:nvPr>
            <p:ph type="title"/>
          </p:nvPr>
        </p:nvSpPr>
        <p:spPr>
          <a:xfrm>
            <a:off x="5775961" y="962526"/>
            <a:ext cx="5384800" cy="3210689"/>
          </a:xfrm>
        </p:spPr>
        <p:txBody>
          <a:bodyPr vert="horz" lIns="91440" tIns="45720" rIns="91440" bIns="45720" rtlCol="0" anchor="b">
            <a:normAutofit/>
          </a:bodyPr>
          <a:lstStyle/>
          <a:p>
            <a:br>
              <a:rPr lang="en-US" sz="4000" i="1" kern="1200" dirty="0">
                <a:solidFill>
                  <a:schemeClr val="tx1"/>
                </a:solidFill>
                <a:latin typeface="+mj-lt"/>
                <a:ea typeface="+mj-ea"/>
                <a:cs typeface="+mj-cs"/>
              </a:rPr>
            </a:br>
            <a:r>
              <a:rPr lang="en-US" sz="4000" kern="1200" dirty="0">
                <a:solidFill>
                  <a:schemeClr val="tx1"/>
                </a:solidFill>
                <a:latin typeface="+mj-lt"/>
                <a:ea typeface="+mj-ea"/>
                <a:cs typeface="+mj-cs"/>
              </a:rPr>
              <a:t>The reality of negotiating a contract: a case study from Michelle Malomo</a:t>
            </a:r>
            <a:br>
              <a:rPr lang="en-US" sz="4000" i="1" kern="1200" dirty="0">
                <a:solidFill>
                  <a:schemeClr val="tx1"/>
                </a:solidFill>
                <a:latin typeface="+mj-lt"/>
                <a:ea typeface="+mj-ea"/>
                <a:cs typeface="+mj-cs"/>
              </a:rPr>
            </a:br>
            <a:endParaRPr lang="en-US" sz="4000" kern="1200" dirty="0">
              <a:solidFill>
                <a:schemeClr val="tx1"/>
              </a:solidFill>
              <a:latin typeface="+mj-lt"/>
              <a:ea typeface="+mj-ea"/>
              <a:cs typeface="+mj-cs"/>
            </a:endParaRPr>
          </a:p>
        </p:txBody>
      </p:sp>
      <p:sp>
        <p:nvSpPr>
          <p:cNvPr id="9" name="Content Placeholder 8">
            <a:extLst>
              <a:ext uri="{FF2B5EF4-FFF2-40B4-BE49-F238E27FC236}">
                <a16:creationId xmlns:a16="http://schemas.microsoft.com/office/drawing/2014/main" id="{343486F4-4267-4B47-832E-0A79267D2A78}"/>
              </a:ext>
            </a:extLst>
          </p:cNvPr>
          <p:cNvSpPr>
            <a:spLocks noGrp="1"/>
          </p:cNvSpPr>
          <p:nvPr>
            <p:ph idx="1"/>
          </p:nvPr>
        </p:nvSpPr>
        <p:spPr>
          <a:xfrm>
            <a:off x="5775961" y="4173215"/>
            <a:ext cx="4048760" cy="1095017"/>
          </a:xfrm>
        </p:spPr>
        <p:txBody>
          <a:bodyPr vert="horz" lIns="91440" tIns="45720" rIns="91440" bIns="45720" rtlCol="0" anchor="t">
            <a:noAutofit/>
          </a:bodyPr>
          <a:lstStyle/>
          <a:p>
            <a:pPr marL="0" indent="0">
              <a:buNone/>
            </a:pPr>
            <a:r>
              <a:rPr lang="en-US" sz="3000" kern="1200" dirty="0">
                <a:solidFill>
                  <a:schemeClr val="tx1"/>
                </a:solidFill>
                <a:latin typeface="+mn-lt"/>
                <a:ea typeface="+mn-ea"/>
                <a:cs typeface="+mn-cs"/>
              </a:rPr>
              <a:t>Michelle is an inclusive practitioner who believes </a:t>
            </a:r>
            <a:r>
              <a:rPr lang="en-US" sz="3000" kern="1200" dirty="0" err="1">
                <a:solidFill>
                  <a:schemeClr val="tx1"/>
                </a:solidFill>
                <a:latin typeface="+mn-lt"/>
                <a:ea typeface="+mn-ea"/>
                <a:cs typeface="+mn-cs"/>
              </a:rPr>
              <a:t>ebook</a:t>
            </a:r>
            <a:r>
              <a:rPr lang="en-US" sz="3000" kern="1200" dirty="0">
                <a:solidFill>
                  <a:schemeClr val="tx1"/>
                </a:solidFill>
                <a:latin typeface="+mn-lt"/>
                <a:ea typeface="+mn-ea"/>
                <a:cs typeface="+mn-cs"/>
              </a:rPr>
              <a:t> access is vital for her students</a:t>
            </a:r>
          </a:p>
        </p:txBody>
      </p:sp>
    </p:spTree>
    <p:extLst>
      <p:ext uri="{BB962C8B-B14F-4D97-AF65-F5344CB8AC3E}">
        <p14:creationId xmlns:p14="http://schemas.microsoft.com/office/powerpoint/2010/main" val="12762859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ACB9A8307B78043AD413147CBA79EEE" ma:contentTypeVersion="16" ma:contentTypeDescription="Create a new document." ma:contentTypeScope="" ma:versionID="ac6e170638812071a11ae709af3b9134">
  <xsd:schema xmlns:xsd="http://www.w3.org/2001/XMLSchema" xmlns:xs="http://www.w3.org/2001/XMLSchema" xmlns:p="http://schemas.microsoft.com/office/2006/metadata/properties" xmlns:ns1="http://schemas.microsoft.com/sharepoint/v3" xmlns:ns3="55a82d09-cf1d-452a-96d8-56f9a88d4d47" xmlns:ns4="1fdc4896-d213-41ae-b2b8-2a7ee76dd895" targetNamespace="http://schemas.microsoft.com/office/2006/metadata/properties" ma:root="true" ma:fieldsID="94b3ff5c2dbd193dd6723af3d112c18f" ns1:_="" ns3:_="" ns4:_="">
    <xsd:import namespace="http://schemas.microsoft.com/sharepoint/v3"/>
    <xsd:import namespace="55a82d09-cf1d-452a-96d8-56f9a88d4d47"/>
    <xsd:import namespace="1fdc4896-d213-41ae-b2b8-2a7ee76dd895"/>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4:SharedWithUsers" minOccurs="0"/>
                <xsd:element ref="ns4:SharedWithDetails" minOccurs="0"/>
                <xsd:element ref="ns4:SharingHintHash" minOccurs="0"/>
                <xsd:element ref="ns3:MediaServiceOCR" minOccurs="0"/>
                <xsd:element ref="ns1:_ip_UnifiedCompliancePolicyProperties" minOccurs="0"/>
                <xsd:element ref="ns1:_ip_UnifiedCompliancePolicyUIAction" minOccurs="0"/>
                <xsd:element ref="ns3:MediaServiceEventHashCode" minOccurs="0"/>
                <xsd:element ref="ns3:MediaServiceGenerationTime"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7" nillable="true" ma:displayName="Unified Compliance Policy Properties" ma:hidden="true" ma:internalName="_ip_UnifiedCompliancePolicyProperties">
      <xsd:simpleType>
        <xsd:restriction base="dms:Note"/>
      </xsd:simpleType>
    </xsd:element>
    <xsd:element name="_ip_UnifiedCompliancePolicyUIAction" ma:index="18"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5a82d09-cf1d-452a-96d8-56f9a88d4d47"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LengthInSeconds" ma:index="23"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fdc4896-d213-41ae-b2b8-2a7ee76dd895" elementFormDefault="qualified">
    <xsd:import namespace="http://schemas.microsoft.com/office/2006/documentManagement/types"/>
    <xsd:import namespace="http://schemas.microsoft.com/office/infopath/2007/PartnerControls"/>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description="" ma:internalName="SharedWithDetails" ma:readOnly="true">
      <xsd:simpleType>
        <xsd:restriction base="dms:Note">
          <xsd:maxLength value="255"/>
        </xsd:restriction>
      </xsd:simpleType>
    </xsd:element>
    <xsd:element name="SharingHintHash" ma:index="15" nillable="true" ma:displayName="Sharing Hint Hash"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9A9FBC3-9124-4FD8-92F0-C4FA09E9482F}">
  <ds:schemaRefs>
    <ds:schemaRef ds:uri="http://schemas.microsoft.com/sharepoint/v3/contenttype/forms"/>
  </ds:schemaRefs>
</ds:datastoreItem>
</file>

<file path=customXml/itemProps2.xml><?xml version="1.0" encoding="utf-8"?>
<ds:datastoreItem xmlns:ds="http://schemas.openxmlformats.org/officeDocument/2006/customXml" ds:itemID="{FC67D494-4B1C-4E81-B711-F10370BE436C}">
  <ds:schemaRefs>
    <ds:schemaRef ds:uri="http://schemas.microsoft.com/office/2006/documentManagement/types"/>
    <ds:schemaRef ds:uri="1fdc4896-d213-41ae-b2b8-2a7ee76dd895"/>
    <ds:schemaRef ds:uri="http://schemas.microsoft.com/office/infopath/2007/PartnerControls"/>
    <ds:schemaRef ds:uri="http://purl.org/dc/dcmitype/"/>
    <ds:schemaRef ds:uri="http://purl.org/dc/terms/"/>
    <ds:schemaRef ds:uri="http://purl.org/dc/elements/1.1/"/>
    <ds:schemaRef ds:uri="http://schemas.microsoft.com/office/2006/metadata/properties"/>
    <ds:schemaRef ds:uri="http://www.w3.org/XML/1998/namespace"/>
    <ds:schemaRef ds:uri="http://schemas.openxmlformats.org/package/2006/metadata/core-properties"/>
    <ds:schemaRef ds:uri="55a82d09-cf1d-452a-96d8-56f9a88d4d47"/>
    <ds:schemaRef ds:uri="http://schemas.microsoft.com/sharepoint/v3"/>
  </ds:schemaRefs>
</ds:datastoreItem>
</file>

<file path=customXml/itemProps3.xml><?xml version="1.0" encoding="utf-8"?>
<ds:datastoreItem xmlns:ds="http://schemas.openxmlformats.org/officeDocument/2006/customXml" ds:itemID="{468F94D9-DC4A-49F8-B803-C5061B789B5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5a82d09-cf1d-452a-96d8-56f9a88d4d47"/>
    <ds:schemaRef ds:uri="1fdc4896-d213-41ae-b2b8-2a7ee76dd89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10403</TotalTime>
  <Words>624</Words>
  <Application>Microsoft Office PowerPoint</Application>
  <PresentationFormat>Widescreen</PresentationFormat>
  <Paragraphs>64</Paragraphs>
  <Slides>10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Calibri Light</vt:lpstr>
      <vt:lpstr>Open Sans</vt:lpstr>
      <vt:lpstr>Proxima Nova</vt:lpstr>
      <vt:lpstr>Office Theme</vt:lpstr>
      <vt:lpstr>Ebook SOS: Staff and student reflections on the impact of Covid-19 and the future of accessible and sustainable online resources  </vt:lpstr>
      <vt:lpstr>#ebookSOS</vt:lpstr>
      <vt:lpstr>Student-led research into students’ attitude to ebooks </vt:lpstr>
      <vt:lpstr>Ebook pricing and licensing are the main barriers </vt:lpstr>
      <vt:lpstr>What are Worcester doing in response?</vt:lpstr>
      <vt:lpstr> </vt:lpstr>
      <vt:lpstr>PowerPoint Presentation</vt:lpstr>
      <vt:lpstr>Helping academics make informed publishing choices &amp; empowered to negotiate their contracts</vt:lpstr>
      <vt:lpstr> The reality of negotiating a contract: a case study from Michelle Malomo </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#ebookSOS: how the pandemic has impacted on learning resources and what we’re doing about it at the University of Worcester</dc:title>
  <dc:creator>Sarah Pittaway</dc:creator>
  <cp:lastModifiedBy>Phil Jones</cp:lastModifiedBy>
  <cp:revision>5</cp:revision>
  <dcterms:created xsi:type="dcterms:W3CDTF">2021-08-13T15:28:08Z</dcterms:created>
  <dcterms:modified xsi:type="dcterms:W3CDTF">2021-09-01T19:48:01Z</dcterms:modified>
</cp:coreProperties>
</file>