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71" r:id="rId2"/>
    <p:sldId id="291" r:id="rId3"/>
    <p:sldId id="256" r:id="rId4"/>
    <p:sldId id="290" r:id="rId5"/>
    <p:sldId id="294" r:id="rId6"/>
    <p:sldId id="303" r:id="rId7"/>
    <p:sldId id="305" r:id="rId8"/>
    <p:sldId id="306" r:id="rId9"/>
    <p:sldId id="296" r:id="rId10"/>
    <p:sldId id="297" r:id="rId11"/>
    <p:sldId id="285" r:id="rId12"/>
    <p:sldId id="302" r:id="rId13"/>
    <p:sldId id="274" r:id="rId14"/>
    <p:sldId id="293" r:id="rId15"/>
    <p:sldId id="301" r:id="rId16"/>
    <p:sldId id="275" r:id="rId17"/>
    <p:sldId id="276" r:id="rId18"/>
    <p:sldId id="289" r:id="rId19"/>
    <p:sldId id="263" r:id="rId20"/>
    <p:sldId id="308" r:id="rId21"/>
    <p:sldId id="309" r:id="rId22"/>
    <p:sldId id="278" r:id="rId23"/>
    <p:sldId id="279" r:id="rId24"/>
    <p:sldId id="310" r:id="rId25"/>
    <p:sldId id="304" r:id="rId26"/>
    <p:sldId id="299" r:id="rId27"/>
    <p:sldId id="267" r:id="rId28"/>
    <p:sldId id="298" r:id="rId29"/>
    <p:sldId id="269" r:id="rId30"/>
    <p:sldId id="300" r:id="rId31"/>
    <p:sldId id="270" r:id="rId32"/>
    <p:sldId id="30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26" autoAdjust="0"/>
  </p:normalViewPr>
  <p:slideViewPr>
    <p:cSldViewPr snapToGrid="0">
      <p:cViewPr varScale="1">
        <p:scale>
          <a:sx n="46" d="100"/>
          <a:sy n="46" d="100"/>
        </p:scale>
        <p:origin x="1420" y="32"/>
      </p:cViewPr>
      <p:guideLst/>
    </p:cSldViewPr>
  </p:slideViewPr>
  <p:notesTextViewPr>
    <p:cViewPr>
      <p:scale>
        <a:sx n="1" d="1"/>
        <a:sy n="1" d="1"/>
      </p:scale>
      <p:origin x="0" y="-71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worcac-my.sharepoint.com/personal/b_looker_worc_ac_uk/Documents/Research/ICALT%20chapter/Copy%20of%2012.04_Teacher%20Effectiveness%20vs%20Teacher%20Observation%20(Phase%204)_minus%20teacher%20232for%20BL.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15517900169422E-2"/>
          <c:y val="0.15046766978446521"/>
          <c:w val="0.86039403228817535"/>
          <c:h val="0.77469171579254092"/>
        </c:manualLayout>
      </c:layout>
      <c:barChart>
        <c:barDir val="col"/>
        <c:grouping val="clustered"/>
        <c:varyColors val="0"/>
        <c:ser>
          <c:idx val="0"/>
          <c:order val="0"/>
          <c:tx>
            <c:strRef>
              <c:f>VITAEvsTperEff!$G$8</c:f>
              <c:strCache>
                <c:ptCount val="1"/>
                <c:pt idx="0">
                  <c:v>Mean perceived eff.</c:v>
                </c:pt>
              </c:strCache>
            </c:strRef>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VITAEvsTperEff!$F$9:$F$14</c:f>
              <c:strCache>
                <c:ptCount val="6"/>
                <c:pt idx="0">
                  <c:v> 0-3 years</c:v>
                </c:pt>
                <c:pt idx="1">
                  <c:v> 4-7 years</c:v>
                </c:pt>
                <c:pt idx="2">
                  <c:v>8-15 years</c:v>
                </c:pt>
                <c:pt idx="3">
                  <c:v>16-23 years</c:v>
                </c:pt>
                <c:pt idx="4">
                  <c:v>24-30 years</c:v>
                </c:pt>
                <c:pt idx="5">
                  <c:v>31+ years</c:v>
                </c:pt>
              </c:strCache>
            </c:strRef>
          </c:cat>
          <c:val>
            <c:numRef>
              <c:f>VITAEvsTperEff!$G$9:$G$14</c:f>
              <c:numCache>
                <c:formatCode>0.00</c:formatCode>
                <c:ptCount val="6"/>
                <c:pt idx="0">
                  <c:v>3.2648809523809526</c:v>
                </c:pt>
                <c:pt idx="1">
                  <c:v>3.1866496598639467</c:v>
                </c:pt>
                <c:pt idx="2">
                  <c:v>3.2131968641114979</c:v>
                </c:pt>
                <c:pt idx="3">
                  <c:v>3.2363801452784506</c:v>
                </c:pt>
                <c:pt idx="4">
                  <c:v>3.2190476190476196</c:v>
                </c:pt>
                <c:pt idx="5">
                  <c:v>3.1889880952380958</c:v>
                </c:pt>
              </c:numCache>
            </c:numRef>
          </c:val>
          <c:extLst>
            <c:ext xmlns:c16="http://schemas.microsoft.com/office/drawing/2014/chart" uri="{C3380CC4-5D6E-409C-BE32-E72D297353CC}">
              <c16:uniqueId val="{00000000-9396-4504-A83A-146532D7626A}"/>
            </c:ext>
          </c:extLst>
        </c:ser>
        <c:dLbls>
          <c:showLegendKey val="0"/>
          <c:showVal val="0"/>
          <c:showCatName val="0"/>
          <c:showSerName val="0"/>
          <c:showPercent val="0"/>
          <c:showBubbleSize val="0"/>
        </c:dLbls>
        <c:gapWidth val="219"/>
        <c:overlap val="-27"/>
        <c:axId val="634562799"/>
        <c:axId val="549487199"/>
      </c:barChart>
      <c:catAx>
        <c:axId val="6345627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Career</a:t>
                </a:r>
                <a:r>
                  <a:rPr lang="en-GB" baseline="0"/>
                  <a:t> Phase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487199"/>
        <c:crosses val="autoZero"/>
        <c:auto val="1"/>
        <c:lblAlgn val="ctr"/>
        <c:lblOffset val="100"/>
        <c:noMultiLvlLbl val="0"/>
      </c:catAx>
      <c:valAx>
        <c:axId val="549487199"/>
        <c:scaling>
          <c:orientation val="minMax"/>
          <c:min val="3.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Mean</a:t>
                </a:r>
                <a:r>
                  <a:rPr lang="en-GB" baseline="0"/>
                  <a:t> perceived effectiveness score</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4562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1949738315475"/>
          <c:y val="8.8657593297526552E-2"/>
          <c:w val="0.86039403228817535"/>
          <c:h val="0.77469171579254092"/>
        </c:manualLayout>
      </c:layout>
      <c:barChart>
        <c:barDir val="col"/>
        <c:grouping val="clustered"/>
        <c:varyColors val="0"/>
        <c:ser>
          <c:idx val="0"/>
          <c:order val="0"/>
          <c:tx>
            <c:strRef>
              <c:f>VITAEvsTperEff!$G$8</c:f>
              <c:strCache>
                <c:ptCount val="1"/>
                <c:pt idx="0">
                  <c:v>Mean perceived eff.</c:v>
                </c:pt>
              </c:strCache>
            </c:strRef>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VITAEvsTperEff!$F$9:$F$14</c:f>
              <c:strCache>
                <c:ptCount val="6"/>
                <c:pt idx="0">
                  <c:v> 0-3 years</c:v>
                </c:pt>
                <c:pt idx="1">
                  <c:v> 4-7 years</c:v>
                </c:pt>
                <c:pt idx="2">
                  <c:v>8-15 years</c:v>
                </c:pt>
                <c:pt idx="3">
                  <c:v>16-23 years</c:v>
                </c:pt>
                <c:pt idx="4">
                  <c:v>24-30 years</c:v>
                </c:pt>
                <c:pt idx="5">
                  <c:v>31+ years</c:v>
                </c:pt>
              </c:strCache>
            </c:strRef>
          </c:cat>
          <c:val>
            <c:numRef>
              <c:f>VITAEvsTperEff!$G$9:$G$14</c:f>
              <c:numCache>
                <c:formatCode>0.00</c:formatCode>
                <c:ptCount val="6"/>
                <c:pt idx="0">
                  <c:v>3.2648809523809526</c:v>
                </c:pt>
                <c:pt idx="1">
                  <c:v>3.1866496598639467</c:v>
                </c:pt>
                <c:pt idx="2">
                  <c:v>3.2131968641114979</c:v>
                </c:pt>
                <c:pt idx="3">
                  <c:v>3.2363801452784506</c:v>
                </c:pt>
                <c:pt idx="4">
                  <c:v>3.2190476190476196</c:v>
                </c:pt>
                <c:pt idx="5">
                  <c:v>3.1889880952380958</c:v>
                </c:pt>
              </c:numCache>
            </c:numRef>
          </c:val>
          <c:extLst>
            <c:ext xmlns:c16="http://schemas.microsoft.com/office/drawing/2014/chart" uri="{C3380CC4-5D6E-409C-BE32-E72D297353CC}">
              <c16:uniqueId val="{00000000-A3E6-477A-9504-64595CE36AE8}"/>
            </c:ext>
          </c:extLst>
        </c:ser>
        <c:dLbls>
          <c:showLegendKey val="0"/>
          <c:showVal val="0"/>
          <c:showCatName val="0"/>
          <c:showSerName val="0"/>
          <c:showPercent val="0"/>
          <c:showBubbleSize val="0"/>
        </c:dLbls>
        <c:gapWidth val="219"/>
        <c:overlap val="-27"/>
        <c:axId val="634562799"/>
        <c:axId val="549487199"/>
      </c:barChart>
      <c:catAx>
        <c:axId val="6345627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Career</a:t>
                </a:r>
                <a:r>
                  <a:rPr lang="en-GB" baseline="0" dirty="0"/>
                  <a:t> Phase</a:t>
                </a:r>
                <a:endParaRPr lang="en-GB" dirty="0"/>
              </a:p>
            </c:rich>
          </c:tx>
          <c:layout>
            <c:manualLayout>
              <c:xMode val="edge"/>
              <c:yMode val="edge"/>
              <c:x val="0.43760314583405352"/>
              <c:y val="0.9135260941219557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487199"/>
        <c:crosses val="autoZero"/>
        <c:auto val="1"/>
        <c:lblAlgn val="ctr"/>
        <c:lblOffset val="100"/>
        <c:noMultiLvlLbl val="0"/>
      </c:catAx>
      <c:valAx>
        <c:axId val="549487199"/>
        <c:scaling>
          <c:orientation val="minMax"/>
          <c:min val="3.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Mean</a:t>
                </a:r>
                <a:r>
                  <a:rPr lang="en-GB" baseline="0"/>
                  <a:t> perceived effectiveness score</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4562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920760345066555E-2"/>
          <c:y val="0.11348443774223277"/>
          <c:w val="0.86039403228817535"/>
          <c:h val="0.77469171579254092"/>
        </c:manualLayout>
      </c:layout>
      <c:barChart>
        <c:barDir val="col"/>
        <c:grouping val="clustered"/>
        <c:varyColors val="0"/>
        <c:ser>
          <c:idx val="0"/>
          <c:order val="0"/>
          <c:tx>
            <c:strRef>
              <c:f>VITAEvsTperEff!$G$8</c:f>
              <c:strCache>
                <c:ptCount val="1"/>
                <c:pt idx="0">
                  <c:v>Mean perceived eff.</c:v>
                </c:pt>
              </c:strCache>
            </c:strRef>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VITAEvsTperEff!$F$9:$F$14</c:f>
              <c:strCache>
                <c:ptCount val="6"/>
                <c:pt idx="0">
                  <c:v> 0-3 years</c:v>
                </c:pt>
                <c:pt idx="1">
                  <c:v> 4-7 years</c:v>
                </c:pt>
                <c:pt idx="2">
                  <c:v>8-15 years</c:v>
                </c:pt>
                <c:pt idx="3">
                  <c:v>16-23 years</c:v>
                </c:pt>
                <c:pt idx="4">
                  <c:v>24-30 years</c:v>
                </c:pt>
                <c:pt idx="5">
                  <c:v>31+ years</c:v>
                </c:pt>
              </c:strCache>
            </c:strRef>
          </c:cat>
          <c:val>
            <c:numRef>
              <c:f>VITAEvsTperEff!$G$9:$G$14</c:f>
              <c:numCache>
                <c:formatCode>0.00</c:formatCode>
                <c:ptCount val="6"/>
                <c:pt idx="0">
                  <c:v>3.2648809523809526</c:v>
                </c:pt>
                <c:pt idx="1">
                  <c:v>3.1866496598639467</c:v>
                </c:pt>
                <c:pt idx="2">
                  <c:v>3.2131968641114979</c:v>
                </c:pt>
                <c:pt idx="3">
                  <c:v>3.2363801452784506</c:v>
                </c:pt>
                <c:pt idx="4">
                  <c:v>3.2190476190476196</c:v>
                </c:pt>
                <c:pt idx="5">
                  <c:v>3.1889880952380958</c:v>
                </c:pt>
              </c:numCache>
            </c:numRef>
          </c:val>
          <c:extLst>
            <c:ext xmlns:c16="http://schemas.microsoft.com/office/drawing/2014/chart" uri="{C3380CC4-5D6E-409C-BE32-E72D297353CC}">
              <c16:uniqueId val="{00000000-9396-4504-A83A-146532D7626A}"/>
            </c:ext>
          </c:extLst>
        </c:ser>
        <c:dLbls>
          <c:showLegendKey val="0"/>
          <c:showVal val="0"/>
          <c:showCatName val="0"/>
          <c:showSerName val="0"/>
          <c:showPercent val="0"/>
          <c:showBubbleSize val="0"/>
        </c:dLbls>
        <c:gapWidth val="219"/>
        <c:overlap val="-27"/>
        <c:axId val="634562799"/>
        <c:axId val="549487199"/>
      </c:barChart>
      <c:catAx>
        <c:axId val="6345627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Career</a:t>
                </a:r>
                <a:r>
                  <a:rPr lang="en-GB" baseline="0"/>
                  <a:t> Phase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9487199"/>
        <c:crosses val="autoZero"/>
        <c:auto val="1"/>
        <c:lblAlgn val="ctr"/>
        <c:lblOffset val="100"/>
        <c:noMultiLvlLbl val="0"/>
      </c:catAx>
      <c:valAx>
        <c:axId val="549487199"/>
        <c:scaling>
          <c:orientation val="minMax"/>
          <c:min val="3.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Mean</a:t>
                </a:r>
                <a:r>
                  <a:rPr lang="en-GB" baseline="0"/>
                  <a:t> perceived effectiveness score</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4562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VITAEvsTperEff!$G$8</c:f>
              <c:strCache>
                <c:ptCount val="1"/>
                <c:pt idx="0">
                  <c:v>Mean perceived eff.</c:v>
                </c:pt>
              </c:strCache>
            </c:strRef>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VITAEvsTperEff!$F$9:$F$14</c:f>
              <c:strCache>
                <c:ptCount val="6"/>
                <c:pt idx="0">
                  <c:v> 0-3 years</c:v>
                </c:pt>
                <c:pt idx="1">
                  <c:v> 4-7 years</c:v>
                </c:pt>
                <c:pt idx="2">
                  <c:v>8-15 years</c:v>
                </c:pt>
                <c:pt idx="3">
                  <c:v>16-23 years</c:v>
                </c:pt>
                <c:pt idx="4">
                  <c:v>24-30 years</c:v>
                </c:pt>
                <c:pt idx="5">
                  <c:v>31+ years</c:v>
                </c:pt>
              </c:strCache>
            </c:strRef>
          </c:cat>
          <c:val>
            <c:numRef>
              <c:f>VITAEvsTperEff!$G$9:$G$14</c:f>
              <c:numCache>
                <c:formatCode>0.00</c:formatCode>
                <c:ptCount val="6"/>
                <c:pt idx="0">
                  <c:v>3.2648809523809526</c:v>
                </c:pt>
                <c:pt idx="1">
                  <c:v>3.1866496598639467</c:v>
                </c:pt>
                <c:pt idx="2">
                  <c:v>3.2131968641114979</c:v>
                </c:pt>
                <c:pt idx="3">
                  <c:v>3.2363801452784506</c:v>
                </c:pt>
                <c:pt idx="4">
                  <c:v>3.2190476190476196</c:v>
                </c:pt>
                <c:pt idx="5">
                  <c:v>3.1889880952380958</c:v>
                </c:pt>
              </c:numCache>
            </c:numRef>
          </c:val>
          <c:extLst>
            <c:ext xmlns:c16="http://schemas.microsoft.com/office/drawing/2014/chart" uri="{C3380CC4-5D6E-409C-BE32-E72D297353CC}">
              <c16:uniqueId val="{00000000-03EF-4E28-8F43-18125DB31020}"/>
            </c:ext>
          </c:extLst>
        </c:ser>
        <c:ser>
          <c:idx val="1"/>
          <c:order val="1"/>
          <c:tx>
            <c:strRef>
              <c:f>VITAEvsTperEff!$H$8</c:f>
              <c:strCache>
                <c:ptCount val="1"/>
                <c:pt idx="0">
                  <c:v>Mean observed eff.</c:v>
                </c:pt>
              </c:strCache>
            </c:strRef>
          </c:tx>
          <c:spPr>
            <a:solidFill>
              <a:srgbClr val="FF0000"/>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VITAEvsTperEff!$F$9:$F$14</c:f>
              <c:strCache>
                <c:ptCount val="6"/>
                <c:pt idx="0">
                  <c:v> 0-3 years</c:v>
                </c:pt>
                <c:pt idx="1">
                  <c:v> 4-7 years</c:v>
                </c:pt>
                <c:pt idx="2">
                  <c:v>8-15 years</c:v>
                </c:pt>
                <c:pt idx="3">
                  <c:v>16-23 years</c:v>
                </c:pt>
                <c:pt idx="4">
                  <c:v>24-30 years</c:v>
                </c:pt>
                <c:pt idx="5">
                  <c:v>31+ years</c:v>
                </c:pt>
              </c:strCache>
            </c:strRef>
          </c:cat>
          <c:val>
            <c:numRef>
              <c:f>VITAEvsTperEff!$H$9:$H$14</c:f>
              <c:numCache>
                <c:formatCode>0.00</c:formatCode>
                <c:ptCount val="6"/>
                <c:pt idx="0">
                  <c:v>3.1434240362811789</c:v>
                </c:pt>
                <c:pt idx="1">
                  <c:v>3.1849692257855522</c:v>
                </c:pt>
                <c:pt idx="2">
                  <c:v>3.1851045296167242</c:v>
                </c:pt>
                <c:pt idx="3">
                  <c:v>3.2076847688227832</c:v>
                </c:pt>
                <c:pt idx="4">
                  <c:v>3.2205215419501134</c:v>
                </c:pt>
                <c:pt idx="5">
                  <c:v>3.2556216931216935</c:v>
                </c:pt>
              </c:numCache>
            </c:numRef>
          </c:val>
          <c:extLst>
            <c:ext xmlns:c16="http://schemas.microsoft.com/office/drawing/2014/chart" uri="{C3380CC4-5D6E-409C-BE32-E72D297353CC}">
              <c16:uniqueId val="{00000001-03EF-4E28-8F43-18125DB31020}"/>
            </c:ext>
          </c:extLst>
        </c:ser>
        <c:dLbls>
          <c:showLegendKey val="0"/>
          <c:showVal val="0"/>
          <c:showCatName val="0"/>
          <c:showSerName val="0"/>
          <c:showPercent val="0"/>
          <c:showBubbleSize val="0"/>
        </c:dLbls>
        <c:gapWidth val="219"/>
        <c:overlap val="-27"/>
        <c:axId val="1958188623"/>
        <c:axId val="1725343775"/>
      </c:barChart>
      <c:catAx>
        <c:axId val="195818862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Career Phase</a:t>
                </a:r>
              </a:p>
            </c:rich>
          </c:tx>
          <c:layout>
            <c:manualLayout>
              <c:xMode val="edge"/>
              <c:yMode val="edge"/>
              <c:x val="0.49832506988128628"/>
              <c:y val="0.8505335552880324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5343775"/>
        <c:crosses val="autoZero"/>
        <c:auto val="1"/>
        <c:lblAlgn val="ctr"/>
        <c:lblOffset val="100"/>
        <c:noMultiLvlLbl val="0"/>
      </c:catAx>
      <c:valAx>
        <c:axId val="17253437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Mean average scores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818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E9B18-50A1-4409-BF35-BA369934568C}"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E7333B39-A977-4A71-9B34-5781D8A5AA06}">
      <dgm:prSet/>
      <dgm:spPr/>
      <dgm:t>
        <a:bodyPr/>
        <a:lstStyle/>
        <a:p>
          <a:r>
            <a:rPr lang="en-GB"/>
            <a:t>Stages of education</a:t>
          </a:r>
          <a:endParaRPr lang="en-US"/>
        </a:p>
      </dgm:t>
    </dgm:pt>
    <dgm:pt modelId="{5C8589B3-8450-4E95-8903-88A36416B9CF}" type="parTrans" cxnId="{7247BF4B-8944-4464-A37D-DD579E203F34}">
      <dgm:prSet/>
      <dgm:spPr/>
      <dgm:t>
        <a:bodyPr/>
        <a:lstStyle/>
        <a:p>
          <a:endParaRPr lang="en-US"/>
        </a:p>
      </dgm:t>
    </dgm:pt>
    <dgm:pt modelId="{55A1B76E-E90D-494A-B5F3-912BF35D5246}" type="sibTrans" cxnId="{7247BF4B-8944-4464-A37D-DD579E203F34}">
      <dgm:prSet/>
      <dgm:spPr/>
      <dgm:t>
        <a:bodyPr/>
        <a:lstStyle/>
        <a:p>
          <a:endParaRPr lang="en-US"/>
        </a:p>
      </dgm:t>
    </dgm:pt>
    <dgm:pt modelId="{D5E00AAB-1374-4951-9BDB-9E644FD1DB2B}">
      <dgm:prSet/>
      <dgm:spPr/>
      <dgm:t>
        <a:bodyPr/>
        <a:lstStyle/>
        <a:p>
          <a:r>
            <a:rPr lang="en-GB"/>
            <a:t>Statutory national curriculum</a:t>
          </a:r>
          <a:endParaRPr lang="en-US"/>
        </a:p>
      </dgm:t>
    </dgm:pt>
    <dgm:pt modelId="{B226C9A8-0C99-4119-B138-97E46F2FCDA3}" type="parTrans" cxnId="{88C36966-4FDE-4490-9C6A-126A45E40E17}">
      <dgm:prSet/>
      <dgm:spPr/>
      <dgm:t>
        <a:bodyPr/>
        <a:lstStyle/>
        <a:p>
          <a:endParaRPr lang="en-US"/>
        </a:p>
      </dgm:t>
    </dgm:pt>
    <dgm:pt modelId="{BB1A71E0-86BB-4EC2-BEEC-1B4124EF2C93}" type="sibTrans" cxnId="{88C36966-4FDE-4490-9C6A-126A45E40E17}">
      <dgm:prSet/>
      <dgm:spPr/>
      <dgm:t>
        <a:bodyPr/>
        <a:lstStyle/>
        <a:p>
          <a:endParaRPr lang="en-US"/>
        </a:p>
      </dgm:t>
    </dgm:pt>
    <dgm:pt modelId="{A49E6459-768F-49BA-BB5F-FA7A04253F84}">
      <dgm:prSet/>
      <dgm:spPr/>
      <dgm:t>
        <a:bodyPr/>
        <a:lstStyle/>
        <a:p>
          <a:r>
            <a:rPr lang="en-GB"/>
            <a:t>Primary stage </a:t>
          </a:r>
          <a:endParaRPr lang="en-US"/>
        </a:p>
      </dgm:t>
    </dgm:pt>
    <dgm:pt modelId="{4C8B5665-0B33-40B3-A4D5-4AE4923558BD}" type="parTrans" cxnId="{39C6FD21-90C2-4D1F-890E-A6C10BC9AE5A}">
      <dgm:prSet/>
      <dgm:spPr/>
      <dgm:t>
        <a:bodyPr/>
        <a:lstStyle/>
        <a:p>
          <a:endParaRPr lang="en-US"/>
        </a:p>
      </dgm:t>
    </dgm:pt>
    <dgm:pt modelId="{707A4F43-8CDA-459E-8B53-24245DAACFCB}" type="sibTrans" cxnId="{39C6FD21-90C2-4D1F-890E-A6C10BC9AE5A}">
      <dgm:prSet/>
      <dgm:spPr/>
      <dgm:t>
        <a:bodyPr/>
        <a:lstStyle/>
        <a:p>
          <a:endParaRPr lang="en-US"/>
        </a:p>
      </dgm:t>
    </dgm:pt>
    <dgm:pt modelId="{E848EDAB-40D3-487C-9269-C3B626110B21}">
      <dgm:prSet/>
      <dgm:spPr/>
      <dgm:t>
        <a:bodyPr/>
        <a:lstStyle/>
        <a:p>
          <a:r>
            <a:rPr lang="en-GB"/>
            <a:t>Secondary stage </a:t>
          </a:r>
          <a:endParaRPr lang="en-US"/>
        </a:p>
      </dgm:t>
    </dgm:pt>
    <dgm:pt modelId="{1664BF2A-7D71-45A2-A5D3-FDD111A8034A}" type="parTrans" cxnId="{A2C45E8D-2A26-4EEE-9B96-2E1B074F1C4B}">
      <dgm:prSet/>
      <dgm:spPr/>
      <dgm:t>
        <a:bodyPr/>
        <a:lstStyle/>
        <a:p>
          <a:endParaRPr lang="en-US"/>
        </a:p>
      </dgm:t>
    </dgm:pt>
    <dgm:pt modelId="{1C61D9E4-79DE-464D-802B-B6396B24D726}" type="sibTrans" cxnId="{A2C45E8D-2A26-4EEE-9B96-2E1B074F1C4B}">
      <dgm:prSet/>
      <dgm:spPr/>
      <dgm:t>
        <a:bodyPr/>
        <a:lstStyle/>
        <a:p>
          <a:endParaRPr lang="en-US"/>
        </a:p>
      </dgm:t>
    </dgm:pt>
    <dgm:pt modelId="{5FCE5855-AFEF-4F73-9036-32BA1770CE19}">
      <dgm:prSet/>
      <dgm:spPr/>
      <dgm:t>
        <a:bodyPr/>
        <a:lstStyle/>
        <a:p>
          <a:r>
            <a:rPr lang="en-GB"/>
            <a:t>State-funded primary and secondary schools </a:t>
          </a:r>
          <a:endParaRPr lang="en-US"/>
        </a:p>
      </dgm:t>
    </dgm:pt>
    <dgm:pt modelId="{BBED80F4-2ECE-4D25-9038-5CA4DC4AF072}" type="parTrans" cxnId="{76A37D6C-90C2-4089-80AB-B0844D73EA8F}">
      <dgm:prSet/>
      <dgm:spPr/>
      <dgm:t>
        <a:bodyPr/>
        <a:lstStyle/>
        <a:p>
          <a:endParaRPr lang="en-US"/>
        </a:p>
      </dgm:t>
    </dgm:pt>
    <dgm:pt modelId="{CC15E9E5-0C92-4597-908B-8E457310C849}" type="sibTrans" cxnId="{76A37D6C-90C2-4089-80AB-B0844D73EA8F}">
      <dgm:prSet/>
      <dgm:spPr/>
      <dgm:t>
        <a:bodyPr/>
        <a:lstStyle/>
        <a:p>
          <a:endParaRPr lang="en-US"/>
        </a:p>
      </dgm:t>
    </dgm:pt>
    <dgm:pt modelId="{AD28269E-5C45-4210-9D37-7B70BEF1C8BA}" type="pres">
      <dgm:prSet presAssocID="{EEBE9B18-50A1-4409-BF35-BA369934568C}" presName="vert0" presStyleCnt="0">
        <dgm:presLayoutVars>
          <dgm:dir/>
          <dgm:animOne val="branch"/>
          <dgm:animLvl val="lvl"/>
        </dgm:presLayoutVars>
      </dgm:prSet>
      <dgm:spPr/>
    </dgm:pt>
    <dgm:pt modelId="{2A54AFE1-CD4D-4E62-B972-FBEB1BFE7D23}" type="pres">
      <dgm:prSet presAssocID="{E7333B39-A977-4A71-9B34-5781D8A5AA06}" presName="thickLine" presStyleLbl="alignNode1" presStyleIdx="0" presStyleCnt="5"/>
      <dgm:spPr/>
    </dgm:pt>
    <dgm:pt modelId="{BB0D25BC-13E4-498B-8F52-02901FB7DCC0}" type="pres">
      <dgm:prSet presAssocID="{E7333B39-A977-4A71-9B34-5781D8A5AA06}" presName="horz1" presStyleCnt="0"/>
      <dgm:spPr/>
    </dgm:pt>
    <dgm:pt modelId="{07531CEB-8E46-4C35-A2D9-13865802F41F}" type="pres">
      <dgm:prSet presAssocID="{E7333B39-A977-4A71-9B34-5781D8A5AA06}" presName="tx1" presStyleLbl="revTx" presStyleIdx="0" presStyleCnt="5"/>
      <dgm:spPr/>
    </dgm:pt>
    <dgm:pt modelId="{198BD8BA-BC86-4F68-B465-629A3FE0F434}" type="pres">
      <dgm:prSet presAssocID="{E7333B39-A977-4A71-9B34-5781D8A5AA06}" presName="vert1" presStyleCnt="0"/>
      <dgm:spPr/>
    </dgm:pt>
    <dgm:pt modelId="{6F764C41-8B3B-4D99-A4F0-320040575579}" type="pres">
      <dgm:prSet presAssocID="{D5E00AAB-1374-4951-9BDB-9E644FD1DB2B}" presName="thickLine" presStyleLbl="alignNode1" presStyleIdx="1" presStyleCnt="5"/>
      <dgm:spPr/>
    </dgm:pt>
    <dgm:pt modelId="{ADF5C599-30F6-4176-8BCE-26DB6231AAF0}" type="pres">
      <dgm:prSet presAssocID="{D5E00AAB-1374-4951-9BDB-9E644FD1DB2B}" presName="horz1" presStyleCnt="0"/>
      <dgm:spPr/>
    </dgm:pt>
    <dgm:pt modelId="{65893E44-F239-4DBE-BD24-2C3D57FC15E3}" type="pres">
      <dgm:prSet presAssocID="{D5E00AAB-1374-4951-9BDB-9E644FD1DB2B}" presName="tx1" presStyleLbl="revTx" presStyleIdx="1" presStyleCnt="5"/>
      <dgm:spPr/>
    </dgm:pt>
    <dgm:pt modelId="{82C7C8DA-7E26-4AB8-9D32-74962B607214}" type="pres">
      <dgm:prSet presAssocID="{D5E00AAB-1374-4951-9BDB-9E644FD1DB2B}" presName="vert1" presStyleCnt="0"/>
      <dgm:spPr/>
    </dgm:pt>
    <dgm:pt modelId="{78C93F6E-76F9-4D65-AE7D-F4675BF1D62A}" type="pres">
      <dgm:prSet presAssocID="{A49E6459-768F-49BA-BB5F-FA7A04253F84}" presName="thickLine" presStyleLbl="alignNode1" presStyleIdx="2" presStyleCnt="5"/>
      <dgm:spPr/>
    </dgm:pt>
    <dgm:pt modelId="{BBC923C5-5F99-42F2-8A82-51629BB6FF5D}" type="pres">
      <dgm:prSet presAssocID="{A49E6459-768F-49BA-BB5F-FA7A04253F84}" presName="horz1" presStyleCnt="0"/>
      <dgm:spPr/>
    </dgm:pt>
    <dgm:pt modelId="{ECC61A54-7A2F-4FDF-91CE-BFA0B4830F61}" type="pres">
      <dgm:prSet presAssocID="{A49E6459-768F-49BA-BB5F-FA7A04253F84}" presName="tx1" presStyleLbl="revTx" presStyleIdx="2" presStyleCnt="5"/>
      <dgm:spPr/>
    </dgm:pt>
    <dgm:pt modelId="{7B06A13B-9220-4458-8B0B-FFD19F301083}" type="pres">
      <dgm:prSet presAssocID="{A49E6459-768F-49BA-BB5F-FA7A04253F84}" presName="vert1" presStyleCnt="0"/>
      <dgm:spPr/>
    </dgm:pt>
    <dgm:pt modelId="{C2BCF2FE-C862-43EC-AFEA-DE01C39853A0}" type="pres">
      <dgm:prSet presAssocID="{E848EDAB-40D3-487C-9269-C3B626110B21}" presName="thickLine" presStyleLbl="alignNode1" presStyleIdx="3" presStyleCnt="5"/>
      <dgm:spPr/>
    </dgm:pt>
    <dgm:pt modelId="{72C625B9-EA36-4929-A1B5-5D2F332E1A1B}" type="pres">
      <dgm:prSet presAssocID="{E848EDAB-40D3-487C-9269-C3B626110B21}" presName="horz1" presStyleCnt="0"/>
      <dgm:spPr/>
    </dgm:pt>
    <dgm:pt modelId="{5654C0CE-F07E-45D1-92F5-5603A31FD8DD}" type="pres">
      <dgm:prSet presAssocID="{E848EDAB-40D3-487C-9269-C3B626110B21}" presName="tx1" presStyleLbl="revTx" presStyleIdx="3" presStyleCnt="5"/>
      <dgm:spPr/>
    </dgm:pt>
    <dgm:pt modelId="{DF3836A3-93DF-4DAB-B08C-2D3B61F01790}" type="pres">
      <dgm:prSet presAssocID="{E848EDAB-40D3-487C-9269-C3B626110B21}" presName="vert1" presStyleCnt="0"/>
      <dgm:spPr/>
    </dgm:pt>
    <dgm:pt modelId="{73BB851B-1C17-4EA1-ADFC-0E24510520F9}" type="pres">
      <dgm:prSet presAssocID="{5FCE5855-AFEF-4F73-9036-32BA1770CE19}" presName="thickLine" presStyleLbl="alignNode1" presStyleIdx="4" presStyleCnt="5"/>
      <dgm:spPr/>
    </dgm:pt>
    <dgm:pt modelId="{047083C8-49E3-4FB2-92B6-051790B31A51}" type="pres">
      <dgm:prSet presAssocID="{5FCE5855-AFEF-4F73-9036-32BA1770CE19}" presName="horz1" presStyleCnt="0"/>
      <dgm:spPr/>
    </dgm:pt>
    <dgm:pt modelId="{8BD4F659-0A7A-4DEC-8AF4-D020CE6B4289}" type="pres">
      <dgm:prSet presAssocID="{5FCE5855-AFEF-4F73-9036-32BA1770CE19}" presName="tx1" presStyleLbl="revTx" presStyleIdx="4" presStyleCnt="5"/>
      <dgm:spPr/>
    </dgm:pt>
    <dgm:pt modelId="{63D49CEE-7A61-43CC-AEA6-5572CB96FFC2}" type="pres">
      <dgm:prSet presAssocID="{5FCE5855-AFEF-4F73-9036-32BA1770CE19}" presName="vert1" presStyleCnt="0"/>
      <dgm:spPr/>
    </dgm:pt>
  </dgm:ptLst>
  <dgm:cxnLst>
    <dgm:cxn modelId="{39C6FD21-90C2-4D1F-890E-A6C10BC9AE5A}" srcId="{EEBE9B18-50A1-4409-BF35-BA369934568C}" destId="{A49E6459-768F-49BA-BB5F-FA7A04253F84}" srcOrd="2" destOrd="0" parTransId="{4C8B5665-0B33-40B3-A4D5-4AE4923558BD}" sibTransId="{707A4F43-8CDA-459E-8B53-24245DAACFCB}"/>
    <dgm:cxn modelId="{C7212137-A05F-4A60-A26C-576C5DE0AEE3}" type="presOf" srcId="{5FCE5855-AFEF-4F73-9036-32BA1770CE19}" destId="{8BD4F659-0A7A-4DEC-8AF4-D020CE6B4289}" srcOrd="0" destOrd="0" presId="urn:microsoft.com/office/officeart/2008/layout/LinedList"/>
    <dgm:cxn modelId="{88C36966-4FDE-4490-9C6A-126A45E40E17}" srcId="{EEBE9B18-50A1-4409-BF35-BA369934568C}" destId="{D5E00AAB-1374-4951-9BDB-9E644FD1DB2B}" srcOrd="1" destOrd="0" parTransId="{B226C9A8-0C99-4119-B138-97E46F2FCDA3}" sibTransId="{BB1A71E0-86BB-4EC2-BEEC-1B4124EF2C93}"/>
    <dgm:cxn modelId="{7247BF4B-8944-4464-A37D-DD579E203F34}" srcId="{EEBE9B18-50A1-4409-BF35-BA369934568C}" destId="{E7333B39-A977-4A71-9B34-5781D8A5AA06}" srcOrd="0" destOrd="0" parTransId="{5C8589B3-8450-4E95-8903-88A36416B9CF}" sibTransId="{55A1B76E-E90D-494A-B5F3-912BF35D5246}"/>
    <dgm:cxn modelId="{76A37D6C-90C2-4089-80AB-B0844D73EA8F}" srcId="{EEBE9B18-50A1-4409-BF35-BA369934568C}" destId="{5FCE5855-AFEF-4F73-9036-32BA1770CE19}" srcOrd="4" destOrd="0" parTransId="{BBED80F4-2ECE-4D25-9038-5CA4DC4AF072}" sibTransId="{CC15E9E5-0C92-4597-908B-8E457310C849}"/>
    <dgm:cxn modelId="{2F657F6C-33B2-402C-8E93-148827C88B1D}" type="presOf" srcId="{D5E00AAB-1374-4951-9BDB-9E644FD1DB2B}" destId="{65893E44-F239-4DBE-BD24-2C3D57FC15E3}" srcOrd="0" destOrd="0" presId="urn:microsoft.com/office/officeart/2008/layout/LinedList"/>
    <dgm:cxn modelId="{EE8FFE73-4D06-4B2C-AECB-B883D2F9ECA5}" type="presOf" srcId="{E7333B39-A977-4A71-9B34-5781D8A5AA06}" destId="{07531CEB-8E46-4C35-A2D9-13865802F41F}" srcOrd="0" destOrd="0" presId="urn:microsoft.com/office/officeart/2008/layout/LinedList"/>
    <dgm:cxn modelId="{ABC59675-79DD-4FDC-85A5-E70A1F3F757B}" type="presOf" srcId="{A49E6459-768F-49BA-BB5F-FA7A04253F84}" destId="{ECC61A54-7A2F-4FDF-91CE-BFA0B4830F61}" srcOrd="0" destOrd="0" presId="urn:microsoft.com/office/officeart/2008/layout/LinedList"/>
    <dgm:cxn modelId="{7683F355-8E6C-495E-93BA-1B7F56C47603}" type="presOf" srcId="{EEBE9B18-50A1-4409-BF35-BA369934568C}" destId="{AD28269E-5C45-4210-9D37-7B70BEF1C8BA}" srcOrd="0" destOrd="0" presId="urn:microsoft.com/office/officeart/2008/layout/LinedList"/>
    <dgm:cxn modelId="{A2C45E8D-2A26-4EEE-9B96-2E1B074F1C4B}" srcId="{EEBE9B18-50A1-4409-BF35-BA369934568C}" destId="{E848EDAB-40D3-487C-9269-C3B626110B21}" srcOrd="3" destOrd="0" parTransId="{1664BF2A-7D71-45A2-A5D3-FDD111A8034A}" sibTransId="{1C61D9E4-79DE-464D-802B-B6396B24D726}"/>
    <dgm:cxn modelId="{B64619BB-5C74-4BC1-82D5-259A1415338F}" type="presOf" srcId="{E848EDAB-40D3-487C-9269-C3B626110B21}" destId="{5654C0CE-F07E-45D1-92F5-5603A31FD8DD}" srcOrd="0" destOrd="0" presId="urn:microsoft.com/office/officeart/2008/layout/LinedList"/>
    <dgm:cxn modelId="{8BF5A65F-FA21-440F-810C-D763BEEF0693}" type="presParOf" srcId="{AD28269E-5C45-4210-9D37-7B70BEF1C8BA}" destId="{2A54AFE1-CD4D-4E62-B972-FBEB1BFE7D23}" srcOrd="0" destOrd="0" presId="urn:microsoft.com/office/officeart/2008/layout/LinedList"/>
    <dgm:cxn modelId="{4014579F-E979-47B1-9240-32222DD7D198}" type="presParOf" srcId="{AD28269E-5C45-4210-9D37-7B70BEF1C8BA}" destId="{BB0D25BC-13E4-498B-8F52-02901FB7DCC0}" srcOrd="1" destOrd="0" presId="urn:microsoft.com/office/officeart/2008/layout/LinedList"/>
    <dgm:cxn modelId="{8CF5A7F9-EA3C-4450-BB24-1C81854AB710}" type="presParOf" srcId="{BB0D25BC-13E4-498B-8F52-02901FB7DCC0}" destId="{07531CEB-8E46-4C35-A2D9-13865802F41F}" srcOrd="0" destOrd="0" presId="urn:microsoft.com/office/officeart/2008/layout/LinedList"/>
    <dgm:cxn modelId="{B24DE36F-3C29-477E-95A9-08F7204B9704}" type="presParOf" srcId="{BB0D25BC-13E4-498B-8F52-02901FB7DCC0}" destId="{198BD8BA-BC86-4F68-B465-629A3FE0F434}" srcOrd="1" destOrd="0" presId="urn:microsoft.com/office/officeart/2008/layout/LinedList"/>
    <dgm:cxn modelId="{035E17D8-D797-48AF-9BBE-54936D57BF35}" type="presParOf" srcId="{AD28269E-5C45-4210-9D37-7B70BEF1C8BA}" destId="{6F764C41-8B3B-4D99-A4F0-320040575579}" srcOrd="2" destOrd="0" presId="urn:microsoft.com/office/officeart/2008/layout/LinedList"/>
    <dgm:cxn modelId="{D06ADDB8-FB32-4D25-947E-E5A65B0199A9}" type="presParOf" srcId="{AD28269E-5C45-4210-9D37-7B70BEF1C8BA}" destId="{ADF5C599-30F6-4176-8BCE-26DB6231AAF0}" srcOrd="3" destOrd="0" presId="urn:microsoft.com/office/officeart/2008/layout/LinedList"/>
    <dgm:cxn modelId="{050FB374-C525-425F-B2AF-2A9A5122DEFD}" type="presParOf" srcId="{ADF5C599-30F6-4176-8BCE-26DB6231AAF0}" destId="{65893E44-F239-4DBE-BD24-2C3D57FC15E3}" srcOrd="0" destOrd="0" presId="urn:microsoft.com/office/officeart/2008/layout/LinedList"/>
    <dgm:cxn modelId="{EE116784-79FD-4423-8F51-20E16573D15B}" type="presParOf" srcId="{ADF5C599-30F6-4176-8BCE-26DB6231AAF0}" destId="{82C7C8DA-7E26-4AB8-9D32-74962B607214}" srcOrd="1" destOrd="0" presId="urn:microsoft.com/office/officeart/2008/layout/LinedList"/>
    <dgm:cxn modelId="{EE139284-F544-4C76-97F8-C675E59E282C}" type="presParOf" srcId="{AD28269E-5C45-4210-9D37-7B70BEF1C8BA}" destId="{78C93F6E-76F9-4D65-AE7D-F4675BF1D62A}" srcOrd="4" destOrd="0" presId="urn:microsoft.com/office/officeart/2008/layout/LinedList"/>
    <dgm:cxn modelId="{BE9BE550-53C5-4580-97A9-02DE913AEB0A}" type="presParOf" srcId="{AD28269E-5C45-4210-9D37-7B70BEF1C8BA}" destId="{BBC923C5-5F99-42F2-8A82-51629BB6FF5D}" srcOrd="5" destOrd="0" presId="urn:microsoft.com/office/officeart/2008/layout/LinedList"/>
    <dgm:cxn modelId="{115FBC3B-F737-4EB7-B726-3E909A40EF8D}" type="presParOf" srcId="{BBC923C5-5F99-42F2-8A82-51629BB6FF5D}" destId="{ECC61A54-7A2F-4FDF-91CE-BFA0B4830F61}" srcOrd="0" destOrd="0" presId="urn:microsoft.com/office/officeart/2008/layout/LinedList"/>
    <dgm:cxn modelId="{F035E0F4-D4AF-448B-9164-B8F307F3B1F4}" type="presParOf" srcId="{BBC923C5-5F99-42F2-8A82-51629BB6FF5D}" destId="{7B06A13B-9220-4458-8B0B-FFD19F301083}" srcOrd="1" destOrd="0" presId="urn:microsoft.com/office/officeart/2008/layout/LinedList"/>
    <dgm:cxn modelId="{F06B6603-3BFA-4AC3-9B58-42FCB38AD988}" type="presParOf" srcId="{AD28269E-5C45-4210-9D37-7B70BEF1C8BA}" destId="{C2BCF2FE-C862-43EC-AFEA-DE01C39853A0}" srcOrd="6" destOrd="0" presId="urn:microsoft.com/office/officeart/2008/layout/LinedList"/>
    <dgm:cxn modelId="{0F7337A2-6D11-4261-8E47-E1015FF58127}" type="presParOf" srcId="{AD28269E-5C45-4210-9D37-7B70BEF1C8BA}" destId="{72C625B9-EA36-4929-A1B5-5D2F332E1A1B}" srcOrd="7" destOrd="0" presId="urn:microsoft.com/office/officeart/2008/layout/LinedList"/>
    <dgm:cxn modelId="{E3E6077C-4BA5-4619-B842-1B2E3EFA0EBF}" type="presParOf" srcId="{72C625B9-EA36-4929-A1B5-5D2F332E1A1B}" destId="{5654C0CE-F07E-45D1-92F5-5603A31FD8DD}" srcOrd="0" destOrd="0" presId="urn:microsoft.com/office/officeart/2008/layout/LinedList"/>
    <dgm:cxn modelId="{565DCF9B-ED68-4D44-9098-B3C421DBED76}" type="presParOf" srcId="{72C625B9-EA36-4929-A1B5-5D2F332E1A1B}" destId="{DF3836A3-93DF-4DAB-B08C-2D3B61F01790}" srcOrd="1" destOrd="0" presId="urn:microsoft.com/office/officeart/2008/layout/LinedList"/>
    <dgm:cxn modelId="{8F6102C4-9EF7-473C-922E-8049BC18E11B}" type="presParOf" srcId="{AD28269E-5C45-4210-9D37-7B70BEF1C8BA}" destId="{73BB851B-1C17-4EA1-ADFC-0E24510520F9}" srcOrd="8" destOrd="0" presId="urn:microsoft.com/office/officeart/2008/layout/LinedList"/>
    <dgm:cxn modelId="{1DB44988-1662-48C9-9EF0-AFDCDEE52778}" type="presParOf" srcId="{AD28269E-5C45-4210-9D37-7B70BEF1C8BA}" destId="{047083C8-49E3-4FB2-92B6-051790B31A51}" srcOrd="9" destOrd="0" presId="urn:microsoft.com/office/officeart/2008/layout/LinedList"/>
    <dgm:cxn modelId="{3C43A685-A791-4C42-88DB-EA72E310F7FE}" type="presParOf" srcId="{047083C8-49E3-4FB2-92B6-051790B31A51}" destId="{8BD4F659-0A7A-4DEC-8AF4-D020CE6B4289}" srcOrd="0" destOrd="0" presId="urn:microsoft.com/office/officeart/2008/layout/LinedList"/>
    <dgm:cxn modelId="{8AD2D1A5-7120-4955-9194-F069ADCD9BD5}" type="presParOf" srcId="{047083C8-49E3-4FB2-92B6-051790B31A51}" destId="{63D49CEE-7A61-43CC-AEA6-5572CB96FFC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965F44-AEC2-4F22-8636-3A3D7DEBBD37}"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21B771BB-2144-4793-9595-6D0AF5FB5E1E}">
      <dgm:prSet/>
      <dgm:spPr/>
      <dgm:t>
        <a:bodyPr/>
        <a:lstStyle/>
        <a:p>
          <a:r>
            <a:rPr lang="en-GB" dirty="0">
              <a:latin typeface="Calibri" panose="020F0502020204030204" pitchFamily="34" charset="0"/>
              <a:cs typeface="Calibri" panose="020F0502020204030204" pitchFamily="34" charset="0"/>
            </a:rPr>
            <a:t>Principal Component Analysis</a:t>
          </a:r>
          <a:endParaRPr lang="en-US" dirty="0">
            <a:latin typeface="Calibri" panose="020F0502020204030204" pitchFamily="34" charset="0"/>
            <a:cs typeface="Calibri" panose="020F0502020204030204" pitchFamily="34" charset="0"/>
          </a:endParaRPr>
        </a:p>
      </dgm:t>
    </dgm:pt>
    <dgm:pt modelId="{1B923927-4419-40C4-BCFE-377EE343111E}" type="parTrans" cxnId="{F497815A-FA1C-43BE-8F12-5BE0405A3B84}">
      <dgm:prSet/>
      <dgm:spPr/>
      <dgm:t>
        <a:bodyPr/>
        <a:lstStyle/>
        <a:p>
          <a:endParaRPr lang="en-US"/>
        </a:p>
      </dgm:t>
    </dgm:pt>
    <dgm:pt modelId="{851EE0B1-37C3-48AA-96E2-60BCB10F4374}" type="sibTrans" cxnId="{F497815A-FA1C-43BE-8F12-5BE0405A3B84}">
      <dgm:prSet/>
      <dgm:spPr/>
      <dgm:t>
        <a:bodyPr/>
        <a:lstStyle/>
        <a:p>
          <a:endParaRPr lang="en-US"/>
        </a:p>
      </dgm:t>
    </dgm:pt>
    <dgm:pt modelId="{51183290-468B-4458-A2B8-BAE40F3631CF}">
      <dgm:prSet/>
      <dgm:spPr/>
      <dgm:t>
        <a:bodyPr/>
        <a:lstStyle/>
        <a:p>
          <a:r>
            <a:rPr lang="en-GB" dirty="0">
              <a:latin typeface="Calibri" panose="020F0502020204030204" pitchFamily="34" charset="0"/>
              <a:cs typeface="Calibri" panose="020F0502020204030204" pitchFamily="34" charset="0"/>
            </a:rPr>
            <a:t>Student-teacher relationships</a:t>
          </a:r>
          <a:endParaRPr lang="en-US" dirty="0">
            <a:latin typeface="Calibri" panose="020F0502020204030204" pitchFamily="34" charset="0"/>
            <a:cs typeface="Calibri" panose="020F0502020204030204" pitchFamily="34" charset="0"/>
          </a:endParaRPr>
        </a:p>
      </dgm:t>
    </dgm:pt>
    <dgm:pt modelId="{02C2A008-1576-44BD-93C0-539E03E15E76}" type="parTrans" cxnId="{7B4E286E-3544-4CD7-8EBF-1BCADE6C97C7}">
      <dgm:prSet/>
      <dgm:spPr/>
      <dgm:t>
        <a:bodyPr/>
        <a:lstStyle/>
        <a:p>
          <a:endParaRPr lang="en-US"/>
        </a:p>
      </dgm:t>
    </dgm:pt>
    <dgm:pt modelId="{5A53D61F-32F5-4229-B80A-16EB513CA2A1}" type="sibTrans" cxnId="{7B4E286E-3544-4CD7-8EBF-1BCADE6C97C7}">
      <dgm:prSet/>
      <dgm:spPr/>
      <dgm:t>
        <a:bodyPr/>
        <a:lstStyle/>
        <a:p>
          <a:endParaRPr lang="en-US"/>
        </a:p>
      </dgm:t>
    </dgm:pt>
    <dgm:pt modelId="{8C5BC691-28D5-476B-B8E8-F85721F72133}">
      <dgm:prSet/>
      <dgm:spPr/>
      <dgm:t>
        <a:bodyPr/>
        <a:lstStyle/>
        <a:p>
          <a:r>
            <a:rPr lang="en-GB" dirty="0">
              <a:latin typeface="Calibri" panose="020F0502020204030204" pitchFamily="34" charset="0"/>
              <a:cs typeface="Calibri" panose="020F0502020204030204" pitchFamily="34" charset="0"/>
            </a:rPr>
            <a:t>Development of supportive relationships</a:t>
          </a:r>
          <a:endParaRPr lang="en-US" dirty="0">
            <a:latin typeface="Calibri" panose="020F0502020204030204" pitchFamily="34" charset="0"/>
            <a:cs typeface="Calibri" panose="020F0502020204030204" pitchFamily="34" charset="0"/>
          </a:endParaRPr>
        </a:p>
      </dgm:t>
    </dgm:pt>
    <dgm:pt modelId="{AE011E04-A8C8-4D70-9AE6-0F0EACC0BBA0}" type="parTrans" cxnId="{0626E950-E387-4F04-8C8C-C325743B8DC9}">
      <dgm:prSet/>
      <dgm:spPr/>
      <dgm:t>
        <a:bodyPr/>
        <a:lstStyle/>
        <a:p>
          <a:endParaRPr lang="en-US"/>
        </a:p>
      </dgm:t>
    </dgm:pt>
    <dgm:pt modelId="{618D7FB4-DA82-467C-BA05-9172150D3566}" type="sibTrans" cxnId="{0626E950-E387-4F04-8C8C-C325743B8DC9}">
      <dgm:prSet/>
      <dgm:spPr/>
      <dgm:t>
        <a:bodyPr/>
        <a:lstStyle/>
        <a:p>
          <a:endParaRPr lang="en-US"/>
        </a:p>
      </dgm:t>
    </dgm:pt>
    <dgm:pt modelId="{86435453-9B05-429E-A4A7-57E65CC92373}">
      <dgm:prSet/>
      <dgm:spPr/>
      <dgm:t>
        <a:bodyPr/>
        <a:lstStyle/>
        <a:p>
          <a:r>
            <a:rPr lang="en-GB" dirty="0">
              <a:effectLst/>
              <a:latin typeface="Calibri" panose="020F0502020204030204" pitchFamily="34" charset="0"/>
              <a:ea typeface="Calibri" panose="020F0502020204030204" pitchFamily="34" charset="0"/>
              <a:cs typeface="Calibri" panose="020F0502020204030204" pitchFamily="34" charset="0"/>
            </a:rPr>
            <a:t>Liking students</a:t>
          </a:r>
          <a:endParaRPr lang="en-US" dirty="0">
            <a:latin typeface="Calibri" panose="020F0502020204030204" pitchFamily="34" charset="0"/>
            <a:cs typeface="Calibri" panose="020F0502020204030204" pitchFamily="34" charset="0"/>
          </a:endParaRPr>
        </a:p>
      </dgm:t>
    </dgm:pt>
    <dgm:pt modelId="{71C81D33-3D8D-4B16-B9A2-404BE938F2C4}" type="parTrans" cxnId="{19B6442D-213A-4E44-BDB6-88416BAF40B1}">
      <dgm:prSet/>
      <dgm:spPr/>
      <dgm:t>
        <a:bodyPr/>
        <a:lstStyle/>
        <a:p>
          <a:endParaRPr lang="en-GB"/>
        </a:p>
      </dgm:t>
    </dgm:pt>
    <dgm:pt modelId="{9CE52528-EFF9-4A0C-80AA-120C420D35F3}" type="sibTrans" cxnId="{19B6442D-213A-4E44-BDB6-88416BAF40B1}">
      <dgm:prSet/>
      <dgm:spPr/>
      <dgm:t>
        <a:bodyPr/>
        <a:lstStyle/>
        <a:p>
          <a:endParaRPr lang="en-GB"/>
        </a:p>
      </dgm:t>
    </dgm:pt>
    <dgm:pt modelId="{60A73E47-4D1A-4D89-AB51-2843079D14C5}">
      <dgm:prSet/>
      <dgm:spPr/>
      <dgm:t>
        <a:bodyPr/>
        <a:lstStyle/>
        <a:p>
          <a:r>
            <a:rPr lang="en-US" dirty="0">
              <a:latin typeface="Calibri" panose="020F0502020204030204" pitchFamily="34" charset="0"/>
              <a:cs typeface="Calibri" panose="020F0502020204030204" pitchFamily="34" charset="0"/>
            </a:rPr>
            <a:t>Knowledge of students</a:t>
          </a:r>
        </a:p>
      </dgm:t>
    </dgm:pt>
    <dgm:pt modelId="{20A5977C-11B8-400C-86FB-8E546EBAB501}" type="parTrans" cxnId="{7A1B5946-40C4-444C-846C-F08432ED4A81}">
      <dgm:prSet/>
      <dgm:spPr/>
      <dgm:t>
        <a:bodyPr/>
        <a:lstStyle/>
        <a:p>
          <a:endParaRPr lang="en-GB"/>
        </a:p>
      </dgm:t>
    </dgm:pt>
    <dgm:pt modelId="{6F58E79B-6F70-40C1-B0DF-1154B9145F51}" type="sibTrans" cxnId="{7A1B5946-40C4-444C-846C-F08432ED4A81}">
      <dgm:prSet/>
      <dgm:spPr/>
      <dgm:t>
        <a:bodyPr/>
        <a:lstStyle/>
        <a:p>
          <a:endParaRPr lang="en-GB"/>
        </a:p>
      </dgm:t>
    </dgm:pt>
    <dgm:pt modelId="{275BFC18-9575-45E4-A0BE-F74F38C17016}" type="pres">
      <dgm:prSet presAssocID="{F3965F44-AEC2-4F22-8636-3A3D7DEBBD37}" presName="vert0" presStyleCnt="0">
        <dgm:presLayoutVars>
          <dgm:dir/>
          <dgm:animOne val="branch"/>
          <dgm:animLvl val="lvl"/>
        </dgm:presLayoutVars>
      </dgm:prSet>
      <dgm:spPr/>
    </dgm:pt>
    <dgm:pt modelId="{F813EE80-8F1F-49A5-938C-22FC6FB3ACFA}" type="pres">
      <dgm:prSet presAssocID="{21B771BB-2144-4793-9595-6D0AF5FB5E1E}" presName="thickLine" presStyleLbl="alignNode1" presStyleIdx="0" presStyleCnt="5"/>
      <dgm:spPr/>
    </dgm:pt>
    <dgm:pt modelId="{8817DC42-B7D4-4920-A7E5-B500E236AF38}" type="pres">
      <dgm:prSet presAssocID="{21B771BB-2144-4793-9595-6D0AF5FB5E1E}" presName="horz1" presStyleCnt="0"/>
      <dgm:spPr/>
    </dgm:pt>
    <dgm:pt modelId="{5237149A-1986-4DA2-A53C-385AF3FFA5F5}" type="pres">
      <dgm:prSet presAssocID="{21B771BB-2144-4793-9595-6D0AF5FB5E1E}" presName="tx1" presStyleLbl="revTx" presStyleIdx="0" presStyleCnt="5"/>
      <dgm:spPr/>
    </dgm:pt>
    <dgm:pt modelId="{60CAE002-0933-4232-A3B7-7FA1F03DB02E}" type="pres">
      <dgm:prSet presAssocID="{21B771BB-2144-4793-9595-6D0AF5FB5E1E}" presName="vert1" presStyleCnt="0"/>
      <dgm:spPr/>
    </dgm:pt>
    <dgm:pt modelId="{9EB46C46-3585-4D56-8D33-B12D2AC15DD0}" type="pres">
      <dgm:prSet presAssocID="{51183290-468B-4458-A2B8-BAE40F3631CF}" presName="thickLine" presStyleLbl="alignNode1" presStyleIdx="1" presStyleCnt="5"/>
      <dgm:spPr/>
    </dgm:pt>
    <dgm:pt modelId="{9A64DFE9-3CA5-465A-B307-422B71D1B24F}" type="pres">
      <dgm:prSet presAssocID="{51183290-468B-4458-A2B8-BAE40F3631CF}" presName="horz1" presStyleCnt="0"/>
      <dgm:spPr/>
    </dgm:pt>
    <dgm:pt modelId="{EC8686C3-0D22-44DB-8313-A79A5C8F28B0}" type="pres">
      <dgm:prSet presAssocID="{51183290-468B-4458-A2B8-BAE40F3631CF}" presName="tx1" presStyleLbl="revTx" presStyleIdx="1" presStyleCnt="5"/>
      <dgm:spPr/>
    </dgm:pt>
    <dgm:pt modelId="{6C856826-7052-4DF8-A39E-7248818EE230}" type="pres">
      <dgm:prSet presAssocID="{51183290-468B-4458-A2B8-BAE40F3631CF}" presName="vert1" presStyleCnt="0"/>
      <dgm:spPr/>
    </dgm:pt>
    <dgm:pt modelId="{F43ED0A8-88C2-4A02-A141-9938523D8BD1}" type="pres">
      <dgm:prSet presAssocID="{8C5BC691-28D5-476B-B8E8-F85721F72133}" presName="thickLine" presStyleLbl="alignNode1" presStyleIdx="2" presStyleCnt="5"/>
      <dgm:spPr/>
    </dgm:pt>
    <dgm:pt modelId="{920C0292-1650-417B-B0A1-9A8764AE9774}" type="pres">
      <dgm:prSet presAssocID="{8C5BC691-28D5-476B-B8E8-F85721F72133}" presName="horz1" presStyleCnt="0"/>
      <dgm:spPr/>
    </dgm:pt>
    <dgm:pt modelId="{36918FEB-C2B2-452F-84C7-7157545D9093}" type="pres">
      <dgm:prSet presAssocID="{8C5BC691-28D5-476B-B8E8-F85721F72133}" presName="tx1" presStyleLbl="revTx" presStyleIdx="2" presStyleCnt="5"/>
      <dgm:spPr/>
    </dgm:pt>
    <dgm:pt modelId="{705DA55B-1734-4BDD-975B-7D1A3E311DAF}" type="pres">
      <dgm:prSet presAssocID="{8C5BC691-28D5-476B-B8E8-F85721F72133}" presName="vert1" presStyleCnt="0"/>
      <dgm:spPr/>
    </dgm:pt>
    <dgm:pt modelId="{F17C8B30-8081-41A2-B812-443520FD6EF1}" type="pres">
      <dgm:prSet presAssocID="{86435453-9B05-429E-A4A7-57E65CC92373}" presName="thickLine" presStyleLbl="alignNode1" presStyleIdx="3" presStyleCnt="5"/>
      <dgm:spPr/>
    </dgm:pt>
    <dgm:pt modelId="{C62E6742-8097-494F-90AE-B958F329EE20}" type="pres">
      <dgm:prSet presAssocID="{86435453-9B05-429E-A4A7-57E65CC92373}" presName="horz1" presStyleCnt="0"/>
      <dgm:spPr/>
    </dgm:pt>
    <dgm:pt modelId="{436EB8D3-C998-40F4-9EFC-FD0EB15394AD}" type="pres">
      <dgm:prSet presAssocID="{86435453-9B05-429E-A4A7-57E65CC92373}" presName="tx1" presStyleLbl="revTx" presStyleIdx="3" presStyleCnt="5"/>
      <dgm:spPr/>
    </dgm:pt>
    <dgm:pt modelId="{47741BCD-78A7-4358-986E-CEC3EF94FB19}" type="pres">
      <dgm:prSet presAssocID="{86435453-9B05-429E-A4A7-57E65CC92373}" presName="vert1" presStyleCnt="0"/>
      <dgm:spPr/>
    </dgm:pt>
    <dgm:pt modelId="{2B3A7857-8C0A-4DE6-8E00-839C5DBD5CAF}" type="pres">
      <dgm:prSet presAssocID="{60A73E47-4D1A-4D89-AB51-2843079D14C5}" presName="thickLine" presStyleLbl="alignNode1" presStyleIdx="4" presStyleCnt="5"/>
      <dgm:spPr/>
    </dgm:pt>
    <dgm:pt modelId="{29D0911E-CC8A-4DA1-AD09-4DD10D412702}" type="pres">
      <dgm:prSet presAssocID="{60A73E47-4D1A-4D89-AB51-2843079D14C5}" presName="horz1" presStyleCnt="0"/>
      <dgm:spPr/>
    </dgm:pt>
    <dgm:pt modelId="{D45252C1-95E4-426C-A563-15B9633FE6F2}" type="pres">
      <dgm:prSet presAssocID="{60A73E47-4D1A-4D89-AB51-2843079D14C5}" presName="tx1" presStyleLbl="revTx" presStyleIdx="4" presStyleCnt="5"/>
      <dgm:spPr/>
    </dgm:pt>
    <dgm:pt modelId="{3CB045E0-BB28-4B4A-8E4B-0064EE767F73}" type="pres">
      <dgm:prSet presAssocID="{60A73E47-4D1A-4D89-AB51-2843079D14C5}" presName="vert1" presStyleCnt="0"/>
      <dgm:spPr/>
    </dgm:pt>
  </dgm:ptLst>
  <dgm:cxnLst>
    <dgm:cxn modelId="{D2BBF50B-3F3C-4251-B7DE-2CCE1D1E1104}" type="presOf" srcId="{F3965F44-AEC2-4F22-8636-3A3D7DEBBD37}" destId="{275BFC18-9575-45E4-A0BE-F74F38C17016}" srcOrd="0" destOrd="0" presId="urn:microsoft.com/office/officeart/2008/layout/LinedList"/>
    <dgm:cxn modelId="{19B6442D-213A-4E44-BDB6-88416BAF40B1}" srcId="{F3965F44-AEC2-4F22-8636-3A3D7DEBBD37}" destId="{86435453-9B05-429E-A4A7-57E65CC92373}" srcOrd="3" destOrd="0" parTransId="{71C81D33-3D8D-4B16-B9A2-404BE938F2C4}" sibTransId="{9CE52528-EFF9-4A0C-80AA-120C420D35F3}"/>
    <dgm:cxn modelId="{7DA53960-B3DC-4531-BE13-85DA875B0ED7}" type="presOf" srcId="{51183290-468B-4458-A2B8-BAE40F3631CF}" destId="{EC8686C3-0D22-44DB-8313-A79A5C8F28B0}" srcOrd="0" destOrd="0" presId="urn:microsoft.com/office/officeart/2008/layout/LinedList"/>
    <dgm:cxn modelId="{7A1B5946-40C4-444C-846C-F08432ED4A81}" srcId="{F3965F44-AEC2-4F22-8636-3A3D7DEBBD37}" destId="{60A73E47-4D1A-4D89-AB51-2843079D14C5}" srcOrd="4" destOrd="0" parTransId="{20A5977C-11B8-400C-86FB-8E546EBAB501}" sibTransId="{6F58E79B-6F70-40C1-B0DF-1154B9145F51}"/>
    <dgm:cxn modelId="{4C3A2D48-2554-4723-9DE6-1AA41A70C6B3}" type="presOf" srcId="{21B771BB-2144-4793-9595-6D0AF5FB5E1E}" destId="{5237149A-1986-4DA2-A53C-385AF3FFA5F5}" srcOrd="0" destOrd="0" presId="urn:microsoft.com/office/officeart/2008/layout/LinedList"/>
    <dgm:cxn modelId="{7B4E286E-3544-4CD7-8EBF-1BCADE6C97C7}" srcId="{F3965F44-AEC2-4F22-8636-3A3D7DEBBD37}" destId="{51183290-468B-4458-A2B8-BAE40F3631CF}" srcOrd="1" destOrd="0" parTransId="{02C2A008-1576-44BD-93C0-539E03E15E76}" sibTransId="{5A53D61F-32F5-4229-B80A-16EB513CA2A1}"/>
    <dgm:cxn modelId="{9DF4E96E-711C-48A0-AA71-971C990C9235}" type="presOf" srcId="{60A73E47-4D1A-4D89-AB51-2843079D14C5}" destId="{D45252C1-95E4-426C-A563-15B9633FE6F2}" srcOrd="0" destOrd="0" presId="urn:microsoft.com/office/officeart/2008/layout/LinedList"/>
    <dgm:cxn modelId="{0626E950-E387-4F04-8C8C-C325743B8DC9}" srcId="{F3965F44-AEC2-4F22-8636-3A3D7DEBBD37}" destId="{8C5BC691-28D5-476B-B8E8-F85721F72133}" srcOrd="2" destOrd="0" parTransId="{AE011E04-A8C8-4D70-9AE6-0F0EACC0BBA0}" sibTransId="{618D7FB4-DA82-467C-BA05-9172150D3566}"/>
    <dgm:cxn modelId="{AE6C7357-8B98-4F4F-B051-2B34ADBECFD8}" type="presOf" srcId="{8C5BC691-28D5-476B-B8E8-F85721F72133}" destId="{36918FEB-C2B2-452F-84C7-7157545D9093}" srcOrd="0" destOrd="0" presId="urn:microsoft.com/office/officeart/2008/layout/LinedList"/>
    <dgm:cxn modelId="{F497815A-FA1C-43BE-8F12-5BE0405A3B84}" srcId="{F3965F44-AEC2-4F22-8636-3A3D7DEBBD37}" destId="{21B771BB-2144-4793-9595-6D0AF5FB5E1E}" srcOrd="0" destOrd="0" parTransId="{1B923927-4419-40C4-BCFE-377EE343111E}" sibTransId="{851EE0B1-37C3-48AA-96E2-60BCB10F4374}"/>
    <dgm:cxn modelId="{C24D86C0-7B18-4B7B-87C6-352FD42DE2EF}" type="presOf" srcId="{86435453-9B05-429E-A4A7-57E65CC92373}" destId="{436EB8D3-C998-40F4-9EFC-FD0EB15394AD}" srcOrd="0" destOrd="0" presId="urn:microsoft.com/office/officeart/2008/layout/LinedList"/>
    <dgm:cxn modelId="{D468F9C1-8459-4852-940C-B206F82611C6}" type="presParOf" srcId="{275BFC18-9575-45E4-A0BE-F74F38C17016}" destId="{F813EE80-8F1F-49A5-938C-22FC6FB3ACFA}" srcOrd="0" destOrd="0" presId="urn:microsoft.com/office/officeart/2008/layout/LinedList"/>
    <dgm:cxn modelId="{665330AA-3FCE-461B-A976-F1782CCD5F88}" type="presParOf" srcId="{275BFC18-9575-45E4-A0BE-F74F38C17016}" destId="{8817DC42-B7D4-4920-A7E5-B500E236AF38}" srcOrd="1" destOrd="0" presId="urn:microsoft.com/office/officeart/2008/layout/LinedList"/>
    <dgm:cxn modelId="{68A504F5-092E-4BA0-A32B-D9AC19DF4CD9}" type="presParOf" srcId="{8817DC42-B7D4-4920-A7E5-B500E236AF38}" destId="{5237149A-1986-4DA2-A53C-385AF3FFA5F5}" srcOrd="0" destOrd="0" presId="urn:microsoft.com/office/officeart/2008/layout/LinedList"/>
    <dgm:cxn modelId="{3A2B8A88-FAE5-453D-A911-589867EF2FB9}" type="presParOf" srcId="{8817DC42-B7D4-4920-A7E5-B500E236AF38}" destId="{60CAE002-0933-4232-A3B7-7FA1F03DB02E}" srcOrd="1" destOrd="0" presId="urn:microsoft.com/office/officeart/2008/layout/LinedList"/>
    <dgm:cxn modelId="{BEA660B4-1927-4B67-8429-E3B9060F04AF}" type="presParOf" srcId="{275BFC18-9575-45E4-A0BE-F74F38C17016}" destId="{9EB46C46-3585-4D56-8D33-B12D2AC15DD0}" srcOrd="2" destOrd="0" presId="urn:microsoft.com/office/officeart/2008/layout/LinedList"/>
    <dgm:cxn modelId="{D80D5C25-12BA-4B54-ABE3-4B89247996A7}" type="presParOf" srcId="{275BFC18-9575-45E4-A0BE-F74F38C17016}" destId="{9A64DFE9-3CA5-465A-B307-422B71D1B24F}" srcOrd="3" destOrd="0" presId="urn:microsoft.com/office/officeart/2008/layout/LinedList"/>
    <dgm:cxn modelId="{F96F181E-DBA2-4A08-A41E-5FF9BC1D4487}" type="presParOf" srcId="{9A64DFE9-3CA5-465A-B307-422B71D1B24F}" destId="{EC8686C3-0D22-44DB-8313-A79A5C8F28B0}" srcOrd="0" destOrd="0" presId="urn:microsoft.com/office/officeart/2008/layout/LinedList"/>
    <dgm:cxn modelId="{7E2B9C0A-5073-4124-B868-0D1AD2254666}" type="presParOf" srcId="{9A64DFE9-3CA5-465A-B307-422B71D1B24F}" destId="{6C856826-7052-4DF8-A39E-7248818EE230}" srcOrd="1" destOrd="0" presId="urn:microsoft.com/office/officeart/2008/layout/LinedList"/>
    <dgm:cxn modelId="{1914884B-D386-4257-8AB7-2BE10AD97A4A}" type="presParOf" srcId="{275BFC18-9575-45E4-A0BE-F74F38C17016}" destId="{F43ED0A8-88C2-4A02-A141-9938523D8BD1}" srcOrd="4" destOrd="0" presId="urn:microsoft.com/office/officeart/2008/layout/LinedList"/>
    <dgm:cxn modelId="{D3D0B32E-AB3B-431D-A80E-1F254F995703}" type="presParOf" srcId="{275BFC18-9575-45E4-A0BE-F74F38C17016}" destId="{920C0292-1650-417B-B0A1-9A8764AE9774}" srcOrd="5" destOrd="0" presId="urn:microsoft.com/office/officeart/2008/layout/LinedList"/>
    <dgm:cxn modelId="{2C61AA93-10E0-4298-80AF-A3B9F24DB836}" type="presParOf" srcId="{920C0292-1650-417B-B0A1-9A8764AE9774}" destId="{36918FEB-C2B2-452F-84C7-7157545D9093}" srcOrd="0" destOrd="0" presId="urn:microsoft.com/office/officeart/2008/layout/LinedList"/>
    <dgm:cxn modelId="{5447CB06-F15D-4062-BC03-00381D5FDA12}" type="presParOf" srcId="{920C0292-1650-417B-B0A1-9A8764AE9774}" destId="{705DA55B-1734-4BDD-975B-7D1A3E311DAF}" srcOrd="1" destOrd="0" presId="urn:microsoft.com/office/officeart/2008/layout/LinedList"/>
    <dgm:cxn modelId="{09EBECF0-AA1E-4B74-9EDA-EBCC86A197DA}" type="presParOf" srcId="{275BFC18-9575-45E4-A0BE-F74F38C17016}" destId="{F17C8B30-8081-41A2-B812-443520FD6EF1}" srcOrd="6" destOrd="0" presId="urn:microsoft.com/office/officeart/2008/layout/LinedList"/>
    <dgm:cxn modelId="{7C6462C1-A4D3-4253-840D-88A88D38175F}" type="presParOf" srcId="{275BFC18-9575-45E4-A0BE-F74F38C17016}" destId="{C62E6742-8097-494F-90AE-B958F329EE20}" srcOrd="7" destOrd="0" presId="urn:microsoft.com/office/officeart/2008/layout/LinedList"/>
    <dgm:cxn modelId="{193EC035-AFB5-40DE-9258-1E08DCE65B3C}" type="presParOf" srcId="{C62E6742-8097-494F-90AE-B958F329EE20}" destId="{436EB8D3-C998-40F4-9EFC-FD0EB15394AD}" srcOrd="0" destOrd="0" presId="urn:microsoft.com/office/officeart/2008/layout/LinedList"/>
    <dgm:cxn modelId="{D3413D3C-E09D-43A9-80A0-778349AADAF7}" type="presParOf" srcId="{C62E6742-8097-494F-90AE-B958F329EE20}" destId="{47741BCD-78A7-4358-986E-CEC3EF94FB19}" srcOrd="1" destOrd="0" presId="urn:microsoft.com/office/officeart/2008/layout/LinedList"/>
    <dgm:cxn modelId="{40B96E7F-F692-4BC2-B5EA-C722572B6BC6}" type="presParOf" srcId="{275BFC18-9575-45E4-A0BE-F74F38C17016}" destId="{2B3A7857-8C0A-4DE6-8E00-839C5DBD5CAF}" srcOrd="8" destOrd="0" presId="urn:microsoft.com/office/officeart/2008/layout/LinedList"/>
    <dgm:cxn modelId="{28473377-1AAE-405D-8C21-BB129B1A5082}" type="presParOf" srcId="{275BFC18-9575-45E4-A0BE-F74F38C17016}" destId="{29D0911E-CC8A-4DA1-AD09-4DD10D412702}" srcOrd="9" destOrd="0" presId="urn:microsoft.com/office/officeart/2008/layout/LinedList"/>
    <dgm:cxn modelId="{797FA1FD-E238-44F9-98D6-32C2340ADB19}" type="presParOf" srcId="{29D0911E-CC8A-4DA1-AD09-4DD10D412702}" destId="{D45252C1-95E4-426C-A563-15B9633FE6F2}" srcOrd="0" destOrd="0" presId="urn:microsoft.com/office/officeart/2008/layout/LinedList"/>
    <dgm:cxn modelId="{705F61D0-794B-417C-A9EB-4E014ED3F725}" type="presParOf" srcId="{29D0911E-CC8A-4DA1-AD09-4DD10D412702}" destId="{3CB045E0-BB28-4B4A-8E4B-0064EE767F7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7C8C65-6D72-466B-8578-A8DA3B507A5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AE63D9B-7339-4AE7-845A-EB0EC261CFB8}">
      <dgm:prSet/>
      <dgm:spPr/>
      <dgm:t>
        <a:bodyPr/>
        <a:lstStyle/>
        <a:p>
          <a:r>
            <a:rPr lang="en-GB"/>
            <a:t>Perceptions change</a:t>
          </a:r>
          <a:endParaRPr lang="en-US"/>
        </a:p>
      </dgm:t>
    </dgm:pt>
    <dgm:pt modelId="{00A757C6-731C-4575-BDFD-4103E9F97AB6}" type="parTrans" cxnId="{345C5A97-F9FA-4CED-A06E-F6911DD690A8}">
      <dgm:prSet/>
      <dgm:spPr/>
      <dgm:t>
        <a:bodyPr/>
        <a:lstStyle/>
        <a:p>
          <a:endParaRPr lang="en-US"/>
        </a:p>
      </dgm:t>
    </dgm:pt>
    <dgm:pt modelId="{B051487F-8DC9-4BD5-BA4C-643ECD6CD028}" type="sibTrans" cxnId="{345C5A97-F9FA-4CED-A06E-F6911DD690A8}">
      <dgm:prSet/>
      <dgm:spPr/>
      <dgm:t>
        <a:bodyPr/>
        <a:lstStyle/>
        <a:p>
          <a:endParaRPr lang="en-US"/>
        </a:p>
      </dgm:t>
    </dgm:pt>
    <dgm:pt modelId="{912892EC-459F-4FC7-8031-D379718CEF30}">
      <dgm:prSet/>
      <dgm:spPr/>
      <dgm:t>
        <a:bodyPr/>
        <a:lstStyle/>
        <a:p>
          <a:r>
            <a:rPr lang="en-GB" dirty="0"/>
            <a:t>0-3 perceived effectiveness greater - 31+ opposite </a:t>
          </a:r>
          <a:endParaRPr lang="en-US" dirty="0"/>
        </a:p>
      </dgm:t>
    </dgm:pt>
    <dgm:pt modelId="{83DF3D23-70E2-45E9-9341-6C83855CA217}" type="parTrans" cxnId="{98E9CCF6-CE3C-430D-BF17-75259C77DC53}">
      <dgm:prSet/>
      <dgm:spPr/>
      <dgm:t>
        <a:bodyPr/>
        <a:lstStyle/>
        <a:p>
          <a:endParaRPr lang="en-US"/>
        </a:p>
      </dgm:t>
    </dgm:pt>
    <dgm:pt modelId="{5A609BD7-7DF8-4337-8B12-DB9D48129AE3}" type="sibTrans" cxnId="{98E9CCF6-CE3C-430D-BF17-75259C77DC53}">
      <dgm:prSet/>
      <dgm:spPr/>
      <dgm:t>
        <a:bodyPr/>
        <a:lstStyle/>
        <a:p>
          <a:endParaRPr lang="en-US"/>
        </a:p>
      </dgm:t>
    </dgm:pt>
    <dgm:pt modelId="{C17F15B8-312E-4ABC-89F4-7B43A17E356E}">
      <dgm:prSet/>
      <dgm:spPr/>
      <dgm:t>
        <a:bodyPr/>
        <a:lstStyle/>
        <a:p>
          <a:r>
            <a:rPr lang="en-GB" dirty="0"/>
            <a:t>Relationships central</a:t>
          </a:r>
          <a:endParaRPr lang="en-US" dirty="0"/>
        </a:p>
      </dgm:t>
    </dgm:pt>
    <dgm:pt modelId="{240A682A-3592-4ED7-9E92-A785D8C0C7F8}" type="parTrans" cxnId="{71BDEFB3-839C-42F7-AD0B-D634843C0806}">
      <dgm:prSet/>
      <dgm:spPr/>
      <dgm:t>
        <a:bodyPr/>
        <a:lstStyle/>
        <a:p>
          <a:endParaRPr lang="en-US"/>
        </a:p>
      </dgm:t>
    </dgm:pt>
    <dgm:pt modelId="{F1CD3BD1-593F-4E0C-84AF-02B83628A54A}" type="sibTrans" cxnId="{71BDEFB3-839C-42F7-AD0B-D634843C0806}">
      <dgm:prSet/>
      <dgm:spPr/>
      <dgm:t>
        <a:bodyPr/>
        <a:lstStyle/>
        <a:p>
          <a:endParaRPr lang="en-US"/>
        </a:p>
      </dgm:t>
    </dgm:pt>
    <dgm:pt modelId="{79FEE58B-AA0B-4075-9A5A-339F9EF37AE3}" type="pres">
      <dgm:prSet presAssocID="{0D7C8C65-6D72-466B-8578-A8DA3B507A59}" presName="outerComposite" presStyleCnt="0">
        <dgm:presLayoutVars>
          <dgm:chMax val="5"/>
          <dgm:dir/>
          <dgm:resizeHandles val="exact"/>
        </dgm:presLayoutVars>
      </dgm:prSet>
      <dgm:spPr/>
    </dgm:pt>
    <dgm:pt modelId="{D20D6A30-E83B-466D-B039-DBC5C149CBE6}" type="pres">
      <dgm:prSet presAssocID="{0D7C8C65-6D72-466B-8578-A8DA3B507A59}" presName="dummyMaxCanvas" presStyleCnt="0">
        <dgm:presLayoutVars/>
      </dgm:prSet>
      <dgm:spPr/>
    </dgm:pt>
    <dgm:pt modelId="{9EDD68A7-7BEA-4672-8391-A475FFB5ACC8}" type="pres">
      <dgm:prSet presAssocID="{0D7C8C65-6D72-466B-8578-A8DA3B507A59}" presName="ThreeNodes_1" presStyleLbl="node1" presStyleIdx="0" presStyleCnt="3">
        <dgm:presLayoutVars>
          <dgm:bulletEnabled val="1"/>
        </dgm:presLayoutVars>
      </dgm:prSet>
      <dgm:spPr/>
    </dgm:pt>
    <dgm:pt modelId="{CAFB1675-3AFE-4122-8858-14476E002651}" type="pres">
      <dgm:prSet presAssocID="{0D7C8C65-6D72-466B-8578-A8DA3B507A59}" presName="ThreeNodes_2" presStyleLbl="node1" presStyleIdx="1" presStyleCnt="3">
        <dgm:presLayoutVars>
          <dgm:bulletEnabled val="1"/>
        </dgm:presLayoutVars>
      </dgm:prSet>
      <dgm:spPr/>
    </dgm:pt>
    <dgm:pt modelId="{90D38AFA-7015-4CF3-B18D-C7701F7B9CEA}" type="pres">
      <dgm:prSet presAssocID="{0D7C8C65-6D72-466B-8578-A8DA3B507A59}" presName="ThreeNodes_3" presStyleLbl="node1" presStyleIdx="2" presStyleCnt="3">
        <dgm:presLayoutVars>
          <dgm:bulletEnabled val="1"/>
        </dgm:presLayoutVars>
      </dgm:prSet>
      <dgm:spPr/>
    </dgm:pt>
    <dgm:pt modelId="{7FA5DC65-E5FD-4BA4-882D-C7696777A2A8}" type="pres">
      <dgm:prSet presAssocID="{0D7C8C65-6D72-466B-8578-A8DA3B507A59}" presName="ThreeConn_1-2" presStyleLbl="fgAccFollowNode1" presStyleIdx="0" presStyleCnt="2">
        <dgm:presLayoutVars>
          <dgm:bulletEnabled val="1"/>
        </dgm:presLayoutVars>
      </dgm:prSet>
      <dgm:spPr/>
    </dgm:pt>
    <dgm:pt modelId="{5F1E9B45-8664-4BBD-8AF9-FA682CFF7F86}" type="pres">
      <dgm:prSet presAssocID="{0D7C8C65-6D72-466B-8578-A8DA3B507A59}" presName="ThreeConn_2-3" presStyleLbl="fgAccFollowNode1" presStyleIdx="1" presStyleCnt="2">
        <dgm:presLayoutVars>
          <dgm:bulletEnabled val="1"/>
        </dgm:presLayoutVars>
      </dgm:prSet>
      <dgm:spPr/>
    </dgm:pt>
    <dgm:pt modelId="{6558BAA2-87B6-4771-82AA-AAE637495F29}" type="pres">
      <dgm:prSet presAssocID="{0D7C8C65-6D72-466B-8578-A8DA3B507A59}" presName="ThreeNodes_1_text" presStyleLbl="node1" presStyleIdx="2" presStyleCnt="3">
        <dgm:presLayoutVars>
          <dgm:bulletEnabled val="1"/>
        </dgm:presLayoutVars>
      </dgm:prSet>
      <dgm:spPr/>
    </dgm:pt>
    <dgm:pt modelId="{96967F61-3D30-42A6-9E5D-C2B40124C3B1}" type="pres">
      <dgm:prSet presAssocID="{0D7C8C65-6D72-466B-8578-A8DA3B507A59}" presName="ThreeNodes_2_text" presStyleLbl="node1" presStyleIdx="2" presStyleCnt="3">
        <dgm:presLayoutVars>
          <dgm:bulletEnabled val="1"/>
        </dgm:presLayoutVars>
      </dgm:prSet>
      <dgm:spPr/>
    </dgm:pt>
    <dgm:pt modelId="{A43BC69C-C8C7-41C5-9EC2-534A05235CC4}" type="pres">
      <dgm:prSet presAssocID="{0D7C8C65-6D72-466B-8578-A8DA3B507A59}" presName="ThreeNodes_3_text" presStyleLbl="node1" presStyleIdx="2" presStyleCnt="3">
        <dgm:presLayoutVars>
          <dgm:bulletEnabled val="1"/>
        </dgm:presLayoutVars>
      </dgm:prSet>
      <dgm:spPr/>
    </dgm:pt>
  </dgm:ptLst>
  <dgm:cxnLst>
    <dgm:cxn modelId="{3632250D-21FF-4B15-97C5-A517CA425CE4}" type="presOf" srcId="{C17F15B8-312E-4ABC-89F4-7B43A17E356E}" destId="{A43BC69C-C8C7-41C5-9EC2-534A05235CC4}" srcOrd="1" destOrd="0" presId="urn:microsoft.com/office/officeart/2005/8/layout/vProcess5"/>
    <dgm:cxn modelId="{55798218-8EC1-4FB4-BCD2-5CBEA47CA1A5}" type="presOf" srcId="{0D7C8C65-6D72-466B-8578-A8DA3B507A59}" destId="{79FEE58B-AA0B-4075-9A5A-339F9EF37AE3}" srcOrd="0" destOrd="0" presId="urn:microsoft.com/office/officeart/2005/8/layout/vProcess5"/>
    <dgm:cxn modelId="{88054919-4AE7-429E-A289-01E4CD01C66B}" type="presOf" srcId="{5A609BD7-7DF8-4337-8B12-DB9D48129AE3}" destId="{5F1E9B45-8664-4BBD-8AF9-FA682CFF7F86}" srcOrd="0" destOrd="0" presId="urn:microsoft.com/office/officeart/2005/8/layout/vProcess5"/>
    <dgm:cxn modelId="{7CC03B50-F5D2-4304-B2FD-8C52D2A1BAF4}" type="presOf" srcId="{AAE63D9B-7339-4AE7-845A-EB0EC261CFB8}" destId="{6558BAA2-87B6-4771-82AA-AAE637495F29}" srcOrd="1" destOrd="0" presId="urn:microsoft.com/office/officeart/2005/8/layout/vProcess5"/>
    <dgm:cxn modelId="{F3237A87-69A4-4A59-8373-5DB8E06ADABD}" type="presOf" srcId="{AAE63D9B-7339-4AE7-845A-EB0EC261CFB8}" destId="{9EDD68A7-7BEA-4672-8391-A475FFB5ACC8}" srcOrd="0" destOrd="0" presId="urn:microsoft.com/office/officeart/2005/8/layout/vProcess5"/>
    <dgm:cxn modelId="{345C5A97-F9FA-4CED-A06E-F6911DD690A8}" srcId="{0D7C8C65-6D72-466B-8578-A8DA3B507A59}" destId="{AAE63D9B-7339-4AE7-845A-EB0EC261CFB8}" srcOrd="0" destOrd="0" parTransId="{00A757C6-731C-4575-BDFD-4103E9F97AB6}" sibTransId="{B051487F-8DC9-4BD5-BA4C-643ECD6CD028}"/>
    <dgm:cxn modelId="{77424AA2-9B61-4B94-AC30-C2E42039CC5B}" type="presOf" srcId="{912892EC-459F-4FC7-8031-D379718CEF30}" destId="{CAFB1675-3AFE-4122-8858-14476E002651}" srcOrd="0" destOrd="0" presId="urn:microsoft.com/office/officeart/2005/8/layout/vProcess5"/>
    <dgm:cxn modelId="{986ECCA5-2526-4BE0-995F-401F85E7F130}" type="presOf" srcId="{B051487F-8DC9-4BD5-BA4C-643ECD6CD028}" destId="{7FA5DC65-E5FD-4BA4-882D-C7696777A2A8}" srcOrd="0" destOrd="0" presId="urn:microsoft.com/office/officeart/2005/8/layout/vProcess5"/>
    <dgm:cxn modelId="{71BDEFB3-839C-42F7-AD0B-D634843C0806}" srcId="{0D7C8C65-6D72-466B-8578-A8DA3B507A59}" destId="{C17F15B8-312E-4ABC-89F4-7B43A17E356E}" srcOrd="2" destOrd="0" parTransId="{240A682A-3592-4ED7-9E92-A785D8C0C7F8}" sibTransId="{F1CD3BD1-593F-4E0C-84AF-02B83628A54A}"/>
    <dgm:cxn modelId="{77FA60BB-3B50-4B85-915F-CC8BAEDC0F33}" type="presOf" srcId="{C17F15B8-312E-4ABC-89F4-7B43A17E356E}" destId="{90D38AFA-7015-4CF3-B18D-C7701F7B9CEA}" srcOrd="0" destOrd="0" presId="urn:microsoft.com/office/officeart/2005/8/layout/vProcess5"/>
    <dgm:cxn modelId="{D1E56CD8-BA19-4398-84B8-DFE2A940BD71}" type="presOf" srcId="{912892EC-459F-4FC7-8031-D379718CEF30}" destId="{96967F61-3D30-42A6-9E5D-C2B40124C3B1}" srcOrd="1" destOrd="0" presId="urn:microsoft.com/office/officeart/2005/8/layout/vProcess5"/>
    <dgm:cxn modelId="{98E9CCF6-CE3C-430D-BF17-75259C77DC53}" srcId="{0D7C8C65-6D72-466B-8578-A8DA3B507A59}" destId="{912892EC-459F-4FC7-8031-D379718CEF30}" srcOrd="1" destOrd="0" parTransId="{83DF3D23-70E2-45E9-9341-6C83855CA217}" sibTransId="{5A609BD7-7DF8-4337-8B12-DB9D48129AE3}"/>
    <dgm:cxn modelId="{4CBD0552-BBE7-4898-9822-C327B0D9D4F2}" type="presParOf" srcId="{79FEE58B-AA0B-4075-9A5A-339F9EF37AE3}" destId="{D20D6A30-E83B-466D-B039-DBC5C149CBE6}" srcOrd="0" destOrd="0" presId="urn:microsoft.com/office/officeart/2005/8/layout/vProcess5"/>
    <dgm:cxn modelId="{6407F4E1-9D4A-4B7B-94A8-DC5E4C62E192}" type="presParOf" srcId="{79FEE58B-AA0B-4075-9A5A-339F9EF37AE3}" destId="{9EDD68A7-7BEA-4672-8391-A475FFB5ACC8}" srcOrd="1" destOrd="0" presId="urn:microsoft.com/office/officeart/2005/8/layout/vProcess5"/>
    <dgm:cxn modelId="{700F96BA-0C17-4A23-AD4A-13960D0BC925}" type="presParOf" srcId="{79FEE58B-AA0B-4075-9A5A-339F9EF37AE3}" destId="{CAFB1675-3AFE-4122-8858-14476E002651}" srcOrd="2" destOrd="0" presId="urn:microsoft.com/office/officeart/2005/8/layout/vProcess5"/>
    <dgm:cxn modelId="{4DB78E46-F8EF-45E0-BA86-4F008D3F4841}" type="presParOf" srcId="{79FEE58B-AA0B-4075-9A5A-339F9EF37AE3}" destId="{90D38AFA-7015-4CF3-B18D-C7701F7B9CEA}" srcOrd="3" destOrd="0" presId="urn:microsoft.com/office/officeart/2005/8/layout/vProcess5"/>
    <dgm:cxn modelId="{EA2A0F3B-D370-44B2-B2A5-E1DE46730F94}" type="presParOf" srcId="{79FEE58B-AA0B-4075-9A5A-339F9EF37AE3}" destId="{7FA5DC65-E5FD-4BA4-882D-C7696777A2A8}" srcOrd="4" destOrd="0" presId="urn:microsoft.com/office/officeart/2005/8/layout/vProcess5"/>
    <dgm:cxn modelId="{F184451E-2BC9-4D12-B973-AD50232A27B6}" type="presParOf" srcId="{79FEE58B-AA0B-4075-9A5A-339F9EF37AE3}" destId="{5F1E9B45-8664-4BBD-8AF9-FA682CFF7F86}" srcOrd="5" destOrd="0" presId="urn:microsoft.com/office/officeart/2005/8/layout/vProcess5"/>
    <dgm:cxn modelId="{321B7B7B-CB87-4ED4-967D-E0D59968C3BB}" type="presParOf" srcId="{79FEE58B-AA0B-4075-9A5A-339F9EF37AE3}" destId="{6558BAA2-87B6-4771-82AA-AAE637495F29}" srcOrd="6" destOrd="0" presId="urn:microsoft.com/office/officeart/2005/8/layout/vProcess5"/>
    <dgm:cxn modelId="{5E050387-0C45-495C-97E0-2E022B3572CA}" type="presParOf" srcId="{79FEE58B-AA0B-4075-9A5A-339F9EF37AE3}" destId="{96967F61-3D30-42A6-9E5D-C2B40124C3B1}" srcOrd="7" destOrd="0" presId="urn:microsoft.com/office/officeart/2005/8/layout/vProcess5"/>
    <dgm:cxn modelId="{5D866342-F90B-4D84-A3D4-02634165AA59}" type="presParOf" srcId="{79FEE58B-AA0B-4075-9A5A-339F9EF37AE3}" destId="{A43BC69C-C8C7-41C5-9EC2-534A05235CC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6C848E-FFA7-47E4-B8B3-B0B407C3CABC}"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B5F1449-D83D-49A5-B880-585EE92988EA}">
      <dgm:prSet custT="1"/>
      <dgm:spPr/>
      <dgm:t>
        <a:bodyPr/>
        <a:lstStyle/>
        <a:p>
          <a:pPr>
            <a:lnSpc>
              <a:spcPct val="100000"/>
            </a:lnSpc>
          </a:pPr>
          <a:r>
            <a:rPr lang="en-GB" sz="2000" dirty="0">
              <a:solidFill>
                <a:schemeClr val="tx1"/>
              </a:solidFill>
              <a:latin typeface="Calibri" panose="020F0502020204030204" pitchFamily="34" charset="0"/>
              <a:cs typeface="Calibri" panose="020F0502020204030204" pitchFamily="34" charset="0"/>
            </a:rPr>
            <a:t>Teachers' beliefs in their own capability</a:t>
          </a:r>
        </a:p>
        <a:p>
          <a:pPr>
            <a:lnSpc>
              <a:spcPct val="100000"/>
            </a:lnSpc>
          </a:pPr>
          <a:r>
            <a:rPr lang="en-US" sz="2000" i="1" dirty="0">
              <a:solidFill>
                <a:schemeClr val="tx1"/>
              </a:solidFill>
              <a:latin typeface="Calibri" panose="020F0502020204030204" pitchFamily="34" charset="0"/>
              <a:cs typeface="Calibri" panose="020F0502020204030204" pitchFamily="34" charset="0"/>
            </a:rPr>
            <a:t>(e.g., Henson, 2010; Klassen et al., 2009; </a:t>
          </a:r>
          <a:r>
            <a:rPr lang="en-US" sz="2000" i="1" dirty="0" err="1">
              <a:solidFill>
                <a:schemeClr val="tx1"/>
              </a:solidFill>
              <a:latin typeface="Calibri" panose="020F0502020204030204" pitchFamily="34" charset="0"/>
              <a:cs typeface="Calibri" panose="020F0502020204030204" pitchFamily="34" charset="0"/>
            </a:rPr>
            <a:t>Labone</a:t>
          </a:r>
          <a:r>
            <a:rPr lang="en-US" sz="2000" i="1" dirty="0">
              <a:solidFill>
                <a:schemeClr val="tx1"/>
              </a:solidFill>
              <a:latin typeface="Calibri" panose="020F0502020204030204" pitchFamily="34" charset="0"/>
              <a:cs typeface="Calibri" panose="020F0502020204030204" pitchFamily="34" charset="0"/>
            </a:rPr>
            <a:t>, 2004; </a:t>
          </a:r>
          <a:r>
            <a:rPr lang="en-US" sz="2000" i="1" dirty="0" err="1">
              <a:solidFill>
                <a:schemeClr val="tx1"/>
              </a:solidFill>
              <a:latin typeface="Calibri" panose="020F0502020204030204" pitchFamily="34" charset="0"/>
              <a:cs typeface="Calibri" panose="020F0502020204030204" pitchFamily="34" charset="0"/>
            </a:rPr>
            <a:t>Tschannen</a:t>
          </a:r>
          <a:r>
            <a:rPr lang="en-US" sz="2000" i="1" dirty="0">
              <a:solidFill>
                <a:schemeClr val="tx1"/>
              </a:solidFill>
              <a:latin typeface="Calibri" panose="020F0502020204030204" pitchFamily="34" charset="0"/>
              <a:cs typeface="Calibri" panose="020F0502020204030204" pitchFamily="34" charset="0"/>
            </a:rPr>
            <a:t>-Moran, Woolfolk Hoy &amp; Hoy, 1998; Wyatt, 2014)</a:t>
          </a:r>
        </a:p>
      </dgm:t>
    </dgm:pt>
    <dgm:pt modelId="{A2F6A93D-A0D0-47A6-B176-FE561B931EF2}" type="parTrans" cxnId="{6DCA1D9C-CDFE-4C16-BF57-CDB3C165AB0E}">
      <dgm:prSet/>
      <dgm:spPr/>
      <dgm:t>
        <a:bodyPr/>
        <a:lstStyle/>
        <a:p>
          <a:endParaRPr lang="en-GB"/>
        </a:p>
      </dgm:t>
    </dgm:pt>
    <dgm:pt modelId="{C2CE9F6A-988B-4281-ABCE-67F88F55B789}" type="sibTrans" cxnId="{6DCA1D9C-CDFE-4C16-BF57-CDB3C165AB0E}">
      <dgm:prSet/>
      <dgm:spPr/>
      <dgm:t>
        <a:bodyPr/>
        <a:lstStyle/>
        <a:p>
          <a:endParaRPr lang="en-GB"/>
        </a:p>
      </dgm:t>
    </dgm:pt>
    <dgm:pt modelId="{34F2D163-0946-458A-92EB-7E7D16711070}">
      <dgm:prSet custT="1"/>
      <dgm:spPr/>
      <dgm:t>
        <a:bodyPr/>
        <a:lstStyle/>
        <a:p>
          <a:pPr>
            <a:lnSpc>
              <a:spcPct val="100000"/>
            </a:lnSpc>
          </a:pPr>
          <a:r>
            <a:rPr lang="en-GB" sz="2000" dirty="0">
              <a:solidFill>
                <a:schemeClr val="tx1"/>
              </a:solidFill>
              <a:latin typeface="Calibri" panose="020F0502020204030204" pitchFamily="34" charset="0"/>
              <a:cs typeface="Calibri" panose="020F0502020204030204" pitchFamily="34" charset="0"/>
            </a:rPr>
            <a:t>Capability influencing learning and behaviour</a:t>
          </a:r>
        </a:p>
        <a:p>
          <a:pPr>
            <a:lnSpc>
              <a:spcPct val="100000"/>
            </a:lnSpc>
          </a:pPr>
          <a:r>
            <a:rPr lang="en-GB" sz="2000" i="1" dirty="0">
              <a:solidFill>
                <a:schemeClr val="tx1"/>
              </a:solidFill>
              <a:latin typeface="Calibri" panose="020F0502020204030204" pitchFamily="34" charset="0"/>
              <a:cs typeface="Calibri" panose="020F0502020204030204" pitchFamily="34" charset="0"/>
            </a:rPr>
            <a:t>(</a:t>
          </a:r>
          <a:r>
            <a:rPr lang="en-GB" sz="2000" i="1" dirty="0" err="1">
              <a:solidFill>
                <a:schemeClr val="tx1"/>
              </a:solidFill>
              <a:latin typeface="Calibri" panose="020F0502020204030204" pitchFamily="34" charset="0"/>
              <a:cs typeface="Calibri" panose="020F0502020204030204" pitchFamily="34" charset="0"/>
            </a:rPr>
            <a:t>Caprara</a:t>
          </a:r>
          <a:r>
            <a:rPr lang="en-GB" sz="2000" i="1" dirty="0">
              <a:solidFill>
                <a:schemeClr val="tx1"/>
              </a:solidFill>
              <a:latin typeface="Calibri" panose="020F0502020204030204" pitchFamily="34" charset="0"/>
              <a:cs typeface="Calibri" panose="020F0502020204030204" pitchFamily="34" charset="0"/>
            </a:rPr>
            <a:t> et al., 2006; Aloe et al., 2014)</a:t>
          </a:r>
          <a:endParaRPr lang="en-US" sz="2000" i="1" dirty="0">
            <a:solidFill>
              <a:schemeClr val="tx1"/>
            </a:solidFill>
            <a:latin typeface="Calibri" panose="020F0502020204030204" pitchFamily="34" charset="0"/>
            <a:cs typeface="Calibri" panose="020F0502020204030204" pitchFamily="34" charset="0"/>
          </a:endParaRPr>
        </a:p>
      </dgm:t>
    </dgm:pt>
    <dgm:pt modelId="{E4DFCB65-A19A-43DE-A7E5-5994F3C53CC3}" type="parTrans" cxnId="{50625DCA-11C0-4B20-8727-A97A719B321F}">
      <dgm:prSet/>
      <dgm:spPr/>
      <dgm:t>
        <a:bodyPr/>
        <a:lstStyle/>
        <a:p>
          <a:endParaRPr lang="en-GB"/>
        </a:p>
      </dgm:t>
    </dgm:pt>
    <dgm:pt modelId="{295344F5-D3BD-46E5-A1D6-DCAC05101F44}" type="sibTrans" cxnId="{50625DCA-11C0-4B20-8727-A97A719B321F}">
      <dgm:prSet/>
      <dgm:spPr/>
      <dgm:t>
        <a:bodyPr/>
        <a:lstStyle/>
        <a:p>
          <a:endParaRPr lang="en-GB"/>
        </a:p>
      </dgm:t>
    </dgm:pt>
    <dgm:pt modelId="{B414A874-7D1B-4210-AC9D-C8BA314CD578}">
      <dgm:prSet custT="1"/>
      <dgm:spPr/>
      <dgm:t>
        <a:bodyPr/>
        <a:lstStyle/>
        <a:p>
          <a:pPr>
            <a:lnSpc>
              <a:spcPct val="100000"/>
            </a:lnSpc>
          </a:pPr>
          <a:r>
            <a:rPr lang="en-GB" sz="2000" dirty="0">
              <a:solidFill>
                <a:schemeClr val="tx1"/>
              </a:solidFill>
              <a:latin typeface="Calibri" panose="020F0502020204030204" pitchFamily="34" charset="0"/>
              <a:cs typeface="Calibri" panose="020F0502020204030204" pitchFamily="34" charset="0"/>
            </a:rPr>
            <a:t>Beliefs impact well-being and job satisfaction</a:t>
          </a:r>
        </a:p>
        <a:p>
          <a:pPr>
            <a:lnSpc>
              <a:spcPct val="100000"/>
            </a:lnSpc>
          </a:pPr>
          <a:r>
            <a:rPr lang="en-US" sz="2000" i="1" dirty="0">
              <a:solidFill>
                <a:schemeClr val="tx1"/>
              </a:solidFill>
              <a:latin typeface="Calibri" panose="020F0502020204030204" pitchFamily="34" charset="0"/>
              <a:cs typeface="Calibri" panose="020F0502020204030204" pitchFamily="34" charset="0"/>
            </a:rPr>
            <a:t>(Aloe et al., 2014; Collie, Shapka, and Perry, 2012; Klassen &amp; Chiu, 2010)</a:t>
          </a:r>
        </a:p>
      </dgm:t>
    </dgm:pt>
    <dgm:pt modelId="{78DEFC74-5546-444D-9C05-33118BF563D8}" type="parTrans" cxnId="{4942FE70-BEEA-4A9A-8367-914AE7D6851C}">
      <dgm:prSet/>
      <dgm:spPr/>
      <dgm:t>
        <a:bodyPr/>
        <a:lstStyle/>
        <a:p>
          <a:endParaRPr lang="en-GB"/>
        </a:p>
      </dgm:t>
    </dgm:pt>
    <dgm:pt modelId="{E4C605E8-49BF-46BC-8AEE-741B35B94EFB}" type="sibTrans" cxnId="{4942FE70-BEEA-4A9A-8367-914AE7D6851C}">
      <dgm:prSet/>
      <dgm:spPr/>
      <dgm:t>
        <a:bodyPr/>
        <a:lstStyle/>
        <a:p>
          <a:endParaRPr lang="en-GB"/>
        </a:p>
      </dgm:t>
    </dgm:pt>
    <dgm:pt modelId="{9458246E-899A-47CE-8A89-F57FA255BD2A}" type="pres">
      <dgm:prSet presAssocID="{B16C848E-FFA7-47E4-B8B3-B0B407C3CABC}" presName="root" presStyleCnt="0">
        <dgm:presLayoutVars>
          <dgm:dir/>
          <dgm:resizeHandles val="exact"/>
        </dgm:presLayoutVars>
      </dgm:prSet>
      <dgm:spPr/>
    </dgm:pt>
    <dgm:pt modelId="{31CF63B2-152F-4009-B094-C1C922547747}" type="pres">
      <dgm:prSet presAssocID="{CB5F1449-D83D-49A5-B880-585EE92988EA}" presName="compNode" presStyleCnt="0"/>
      <dgm:spPr/>
    </dgm:pt>
    <dgm:pt modelId="{7C912AF9-0ABD-4169-81F6-76F4B1343CDD}" type="pres">
      <dgm:prSet presAssocID="{CB5F1449-D83D-49A5-B880-585EE92988EA}" presName="iconRect" presStyleLbl="node1" presStyleIdx="0" presStyleCnt="3"/>
      <dgm:spPr>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1BADC6F6-28F4-4F32-B96B-2133CBC194DB}" type="pres">
      <dgm:prSet presAssocID="{CB5F1449-D83D-49A5-B880-585EE92988EA}" presName="spaceRect" presStyleCnt="0"/>
      <dgm:spPr/>
    </dgm:pt>
    <dgm:pt modelId="{B4210E30-2579-475C-81B6-11F6B2CEBD19}" type="pres">
      <dgm:prSet presAssocID="{CB5F1449-D83D-49A5-B880-585EE92988EA}" presName="textRect" presStyleLbl="revTx" presStyleIdx="0" presStyleCnt="3" custScaleX="142034" custLinFactNeighborX="-2209" custLinFactNeighborY="-19373">
        <dgm:presLayoutVars>
          <dgm:chMax val="1"/>
          <dgm:chPref val="1"/>
        </dgm:presLayoutVars>
      </dgm:prSet>
      <dgm:spPr/>
    </dgm:pt>
    <dgm:pt modelId="{5CAFC7A7-6ABD-48DF-BB06-0AA7A2170316}" type="pres">
      <dgm:prSet presAssocID="{C2CE9F6A-988B-4281-ABCE-67F88F55B789}" presName="sibTrans" presStyleCnt="0"/>
      <dgm:spPr/>
    </dgm:pt>
    <dgm:pt modelId="{9A96E293-BF16-40B0-81E2-7B9F7AB1390E}" type="pres">
      <dgm:prSet presAssocID="{34F2D163-0946-458A-92EB-7E7D16711070}" presName="compNode" presStyleCnt="0"/>
      <dgm:spPr/>
    </dgm:pt>
    <dgm:pt modelId="{F12862A7-B3CF-41F1-991A-A33DF4D60EDF}" type="pres">
      <dgm:prSet presAssocID="{34F2D163-0946-458A-92EB-7E7D16711070}" presName="iconRect" presStyleLbl="node1" presStyleIdx="1" presStyleCnt="3"/>
      <dgm:spPr>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27CF4468-B20C-4C93-A235-EDD202342F14}" type="pres">
      <dgm:prSet presAssocID="{34F2D163-0946-458A-92EB-7E7D16711070}" presName="spaceRect" presStyleCnt="0"/>
      <dgm:spPr/>
    </dgm:pt>
    <dgm:pt modelId="{EB20D718-D1E1-4E87-A58A-E08FC13EFDBE}" type="pres">
      <dgm:prSet presAssocID="{34F2D163-0946-458A-92EB-7E7D16711070}" presName="textRect" presStyleLbl="revTx" presStyleIdx="1" presStyleCnt="3" custScaleY="168388" custLinFactNeighborX="556" custLinFactNeighborY="24235">
        <dgm:presLayoutVars>
          <dgm:chMax val="1"/>
          <dgm:chPref val="1"/>
        </dgm:presLayoutVars>
      </dgm:prSet>
      <dgm:spPr/>
    </dgm:pt>
    <dgm:pt modelId="{25F1E156-58C1-4D8D-9910-734B19B9A5A3}" type="pres">
      <dgm:prSet presAssocID="{295344F5-D3BD-46E5-A1D6-DCAC05101F44}" presName="sibTrans" presStyleCnt="0"/>
      <dgm:spPr/>
    </dgm:pt>
    <dgm:pt modelId="{9F311C00-1772-451C-9E35-10389E460BDC}" type="pres">
      <dgm:prSet presAssocID="{B414A874-7D1B-4210-AC9D-C8BA314CD578}" presName="compNode" presStyleCnt="0"/>
      <dgm:spPr/>
    </dgm:pt>
    <dgm:pt modelId="{33AFFC64-F79D-40C4-9947-DAA42C832E75}" type="pres">
      <dgm:prSet presAssocID="{B414A874-7D1B-4210-AC9D-C8BA314CD578}" presName="iconRect" presStyleLbl="node1" presStyleIdx="2" presStyleCnt="3"/>
      <dgm:spPr>
        <a:blipFill>
          <a:blip xmlns:r="http://schemas.openxmlformats.org/officeDocument/2006/relationships" r:embed="rId5">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B9A57A92-E2F1-43B9-80D8-DC14BBBF0356}" type="pres">
      <dgm:prSet presAssocID="{B414A874-7D1B-4210-AC9D-C8BA314CD578}" presName="spaceRect" presStyleCnt="0"/>
      <dgm:spPr/>
    </dgm:pt>
    <dgm:pt modelId="{F0BAD8AC-0D4B-4B5A-B47D-BE571E3EBC63}" type="pres">
      <dgm:prSet presAssocID="{B414A874-7D1B-4210-AC9D-C8BA314CD578}" presName="textRect" presStyleLbl="revTx" presStyleIdx="2" presStyleCnt="3" custScaleX="136921" custScaleY="93492" custLinFactNeighborX="5562" custLinFactNeighborY="-29647">
        <dgm:presLayoutVars>
          <dgm:chMax val="1"/>
          <dgm:chPref val="1"/>
        </dgm:presLayoutVars>
      </dgm:prSet>
      <dgm:spPr/>
    </dgm:pt>
  </dgm:ptLst>
  <dgm:cxnLst>
    <dgm:cxn modelId="{0FDCAD0F-90D9-42D1-8351-F8998F745886}" type="presOf" srcId="{B414A874-7D1B-4210-AC9D-C8BA314CD578}" destId="{F0BAD8AC-0D4B-4B5A-B47D-BE571E3EBC63}" srcOrd="0" destOrd="0" presId="urn:microsoft.com/office/officeart/2018/2/layout/IconLabelList"/>
    <dgm:cxn modelId="{804B7D29-7854-4484-95C4-FA11DB5D15BF}" type="presOf" srcId="{B16C848E-FFA7-47E4-B8B3-B0B407C3CABC}" destId="{9458246E-899A-47CE-8A89-F57FA255BD2A}" srcOrd="0" destOrd="0" presId="urn:microsoft.com/office/officeart/2018/2/layout/IconLabelList"/>
    <dgm:cxn modelId="{4942FE70-BEEA-4A9A-8367-914AE7D6851C}" srcId="{B16C848E-FFA7-47E4-B8B3-B0B407C3CABC}" destId="{B414A874-7D1B-4210-AC9D-C8BA314CD578}" srcOrd="2" destOrd="0" parTransId="{78DEFC74-5546-444D-9C05-33118BF563D8}" sibTransId="{E4C605E8-49BF-46BC-8AEE-741B35B94EFB}"/>
    <dgm:cxn modelId="{6DCA1D9C-CDFE-4C16-BF57-CDB3C165AB0E}" srcId="{B16C848E-FFA7-47E4-B8B3-B0B407C3CABC}" destId="{CB5F1449-D83D-49A5-B880-585EE92988EA}" srcOrd="0" destOrd="0" parTransId="{A2F6A93D-A0D0-47A6-B176-FE561B931EF2}" sibTransId="{C2CE9F6A-988B-4281-ABCE-67F88F55B789}"/>
    <dgm:cxn modelId="{49A271A7-6E3C-4C9D-AE17-ACA2219182F6}" type="presOf" srcId="{34F2D163-0946-458A-92EB-7E7D16711070}" destId="{EB20D718-D1E1-4E87-A58A-E08FC13EFDBE}" srcOrd="0" destOrd="0" presId="urn:microsoft.com/office/officeart/2018/2/layout/IconLabelList"/>
    <dgm:cxn modelId="{50625DCA-11C0-4B20-8727-A97A719B321F}" srcId="{B16C848E-FFA7-47E4-B8B3-B0B407C3CABC}" destId="{34F2D163-0946-458A-92EB-7E7D16711070}" srcOrd="1" destOrd="0" parTransId="{E4DFCB65-A19A-43DE-A7E5-5994F3C53CC3}" sibTransId="{295344F5-D3BD-46E5-A1D6-DCAC05101F44}"/>
    <dgm:cxn modelId="{8A8453FA-1A4B-49F9-AB51-5950B5B1235C}" type="presOf" srcId="{CB5F1449-D83D-49A5-B880-585EE92988EA}" destId="{B4210E30-2579-475C-81B6-11F6B2CEBD19}" srcOrd="0" destOrd="0" presId="urn:microsoft.com/office/officeart/2018/2/layout/IconLabelList"/>
    <dgm:cxn modelId="{08E924F7-8DC2-4CBD-9889-BD1572B86D20}" type="presParOf" srcId="{9458246E-899A-47CE-8A89-F57FA255BD2A}" destId="{31CF63B2-152F-4009-B094-C1C922547747}" srcOrd="0" destOrd="0" presId="urn:microsoft.com/office/officeart/2018/2/layout/IconLabelList"/>
    <dgm:cxn modelId="{527E893C-7043-46DC-A1B4-26E0FD6D9C81}" type="presParOf" srcId="{31CF63B2-152F-4009-B094-C1C922547747}" destId="{7C912AF9-0ABD-4169-81F6-76F4B1343CDD}" srcOrd="0" destOrd="0" presId="urn:microsoft.com/office/officeart/2018/2/layout/IconLabelList"/>
    <dgm:cxn modelId="{F71D01F8-71C4-40BB-A6E0-B635B6AFE7B7}" type="presParOf" srcId="{31CF63B2-152F-4009-B094-C1C922547747}" destId="{1BADC6F6-28F4-4F32-B96B-2133CBC194DB}" srcOrd="1" destOrd="0" presId="urn:microsoft.com/office/officeart/2018/2/layout/IconLabelList"/>
    <dgm:cxn modelId="{5D2D8A5B-DBCB-4416-9B73-E1C966E34DD5}" type="presParOf" srcId="{31CF63B2-152F-4009-B094-C1C922547747}" destId="{B4210E30-2579-475C-81B6-11F6B2CEBD19}" srcOrd="2" destOrd="0" presId="urn:microsoft.com/office/officeart/2018/2/layout/IconLabelList"/>
    <dgm:cxn modelId="{2B6C0D3E-101B-488C-8935-73217FDD8FA6}" type="presParOf" srcId="{9458246E-899A-47CE-8A89-F57FA255BD2A}" destId="{5CAFC7A7-6ABD-48DF-BB06-0AA7A2170316}" srcOrd="1" destOrd="0" presId="urn:microsoft.com/office/officeart/2018/2/layout/IconLabelList"/>
    <dgm:cxn modelId="{491A00CB-C2CA-4A5B-9699-CCB4FD9E61D7}" type="presParOf" srcId="{9458246E-899A-47CE-8A89-F57FA255BD2A}" destId="{9A96E293-BF16-40B0-81E2-7B9F7AB1390E}" srcOrd="2" destOrd="0" presId="urn:microsoft.com/office/officeart/2018/2/layout/IconLabelList"/>
    <dgm:cxn modelId="{63B21A0E-3242-4D7D-8168-D18E1CC37F00}" type="presParOf" srcId="{9A96E293-BF16-40B0-81E2-7B9F7AB1390E}" destId="{F12862A7-B3CF-41F1-991A-A33DF4D60EDF}" srcOrd="0" destOrd="0" presId="urn:microsoft.com/office/officeart/2018/2/layout/IconLabelList"/>
    <dgm:cxn modelId="{20A6035F-A184-4B29-9C20-FE7A2BEA0B9D}" type="presParOf" srcId="{9A96E293-BF16-40B0-81E2-7B9F7AB1390E}" destId="{27CF4468-B20C-4C93-A235-EDD202342F14}" srcOrd="1" destOrd="0" presId="urn:microsoft.com/office/officeart/2018/2/layout/IconLabelList"/>
    <dgm:cxn modelId="{87A074B5-79D4-4D33-A03E-214752BE0095}" type="presParOf" srcId="{9A96E293-BF16-40B0-81E2-7B9F7AB1390E}" destId="{EB20D718-D1E1-4E87-A58A-E08FC13EFDBE}" srcOrd="2" destOrd="0" presId="urn:microsoft.com/office/officeart/2018/2/layout/IconLabelList"/>
    <dgm:cxn modelId="{6D7A42F8-89AD-4358-B1DF-04B9A0F06114}" type="presParOf" srcId="{9458246E-899A-47CE-8A89-F57FA255BD2A}" destId="{25F1E156-58C1-4D8D-9910-734B19B9A5A3}" srcOrd="3" destOrd="0" presId="urn:microsoft.com/office/officeart/2018/2/layout/IconLabelList"/>
    <dgm:cxn modelId="{97836BB3-FF7D-485C-B4C0-7C0D0BE8B498}" type="presParOf" srcId="{9458246E-899A-47CE-8A89-F57FA255BD2A}" destId="{9F311C00-1772-451C-9E35-10389E460BDC}" srcOrd="4" destOrd="0" presId="urn:microsoft.com/office/officeart/2018/2/layout/IconLabelList"/>
    <dgm:cxn modelId="{45364128-6ED8-4CD7-B610-7CBBF160975A}" type="presParOf" srcId="{9F311C00-1772-451C-9E35-10389E460BDC}" destId="{33AFFC64-F79D-40C4-9947-DAA42C832E75}" srcOrd="0" destOrd="0" presId="urn:microsoft.com/office/officeart/2018/2/layout/IconLabelList"/>
    <dgm:cxn modelId="{A0EC2551-1E37-4506-B252-6D4411EDAE53}" type="presParOf" srcId="{9F311C00-1772-451C-9E35-10389E460BDC}" destId="{B9A57A92-E2F1-43B9-80D8-DC14BBBF0356}" srcOrd="1" destOrd="0" presId="urn:microsoft.com/office/officeart/2018/2/layout/IconLabelList"/>
    <dgm:cxn modelId="{7CF2D20B-76C6-433D-BC5C-2D6C467F48D0}" type="presParOf" srcId="{9F311C00-1772-451C-9E35-10389E460BDC}" destId="{F0BAD8AC-0D4B-4B5A-B47D-BE571E3EBC6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6C848E-FFA7-47E4-B8B3-B0B407C3CABC}"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B5F1449-D83D-49A5-B880-585EE92988EA}">
      <dgm:prSet custT="1"/>
      <dgm:spPr/>
      <dgm:t>
        <a:bodyPr/>
        <a:lstStyle/>
        <a:p>
          <a:pPr>
            <a:lnSpc>
              <a:spcPct val="100000"/>
            </a:lnSpc>
          </a:pPr>
          <a:r>
            <a:rPr lang="en-US" sz="2000" dirty="0">
              <a:effectLst/>
              <a:latin typeface="Calibri" panose="020F0502020204030204" pitchFamily="34" charset="0"/>
              <a:ea typeface="Calibri" panose="020F0502020204030204" pitchFamily="34" charset="0"/>
              <a:cs typeface="Arial" panose="020B0604020202020204" pitchFamily="34" charset="0"/>
            </a:rPr>
            <a:t>Stability of self-efficacy </a:t>
          </a:r>
        </a:p>
        <a:p>
          <a:pPr>
            <a:lnSpc>
              <a:spcPct val="100000"/>
            </a:lnSpc>
          </a:pPr>
          <a:r>
            <a:rPr lang="en-US" sz="2000" i="1" dirty="0">
              <a:effectLst/>
              <a:latin typeface="Calibri" panose="020F0502020204030204" pitchFamily="34" charset="0"/>
              <a:ea typeface="Calibri" panose="020F0502020204030204" pitchFamily="34" charset="0"/>
              <a:cs typeface="Arial" panose="020B0604020202020204" pitchFamily="34" charset="0"/>
            </a:rPr>
            <a:t>(</a:t>
          </a:r>
          <a:r>
            <a:rPr lang="en-US" sz="2000" i="1" dirty="0">
              <a:latin typeface="Calibri" panose="020F0502020204030204" pitchFamily="34" charset="0"/>
              <a:ea typeface="Calibri" panose="020F0502020204030204" pitchFamily="34" charset="0"/>
              <a:cs typeface="Arial" panose="020B0604020202020204" pitchFamily="34" charset="0"/>
            </a:rPr>
            <a:t>Bandura, 1997; </a:t>
          </a:r>
          <a:r>
            <a:rPr lang="en-US" sz="2000" i="1" dirty="0" err="1">
              <a:latin typeface="Calibri" panose="020F0502020204030204" pitchFamily="34" charset="0"/>
              <a:ea typeface="Calibri" panose="020F0502020204030204" pitchFamily="34" charset="0"/>
              <a:cs typeface="Arial" panose="020B0604020202020204" pitchFamily="34" charset="0"/>
            </a:rPr>
            <a:t>Tschannen</a:t>
          </a:r>
          <a:r>
            <a:rPr lang="en-US" sz="2000" i="1" dirty="0">
              <a:latin typeface="Calibri" panose="020F0502020204030204" pitchFamily="34" charset="0"/>
              <a:ea typeface="Calibri" panose="020F0502020204030204" pitchFamily="34" charset="0"/>
              <a:cs typeface="Arial" panose="020B0604020202020204" pitchFamily="34" charset="0"/>
            </a:rPr>
            <a:t>-Moran, Woolfolk Hoy &amp; Hoy, 1998)</a:t>
          </a:r>
          <a:endParaRPr lang="en-US" sz="2000" i="1" dirty="0">
            <a:solidFill>
              <a:schemeClr val="tx1"/>
            </a:solidFill>
          </a:endParaRPr>
        </a:p>
      </dgm:t>
    </dgm:pt>
    <dgm:pt modelId="{A2F6A93D-A0D0-47A6-B176-FE561B931EF2}" type="parTrans" cxnId="{6DCA1D9C-CDFE-4C16-BF57-CDB3C165AB0E}">
      <dgm:prSet/>
      <dgm:spPr/>
      <dgm:t>
        <a:bodyPr/>
        <a:lstStyle/>
        <a:p>
          <a:endParaRPr lang="en-GB"/>
        </a:p>
      </dgm:t>
    </dgm:pt>
    <dgm:pt modelId="{C2CE9F6A-988B-4281-ABCE-67F88F55B789}" type="sibTrans" cxnId="{6DCA1D9C-CDFE-4C16-BF57-CDB3C165AB0E}">
      <dgm:prSet/>
      <dgm:spPr/>
      <dgm:t>
        <a:bodyPr/>
        <a:lstStyle/>
        <a:p>
          <a:endParaRPr lang="en-GB"/>
        </a:p>
      </dgm:t>
    </dgm:pt>
    <dgm:pt modelId="{FAED3CCD-7F09-4543-B3B2-654410F1F032}">
      <dgm:prSet/>
      <dgm:spPr/>
      <dgm:t>
        <a:bodyPr/>
        <a:lstStyle/>
        <a:p>
          <a:pPr>
            <a:lnSpc>
              <a:spcPct val="100000"/>
            </a:lnSpc>
          </a:pPr>
          <a:r>
            <a:rPr lang="en-US" dirty="0">
              <a:effectLst/>
              <a:latin typeface="Calibri" panose="020F0502020204030204" pitchFamily="34" charset="0"/>
              <a:ea typeface="Calibri" panose="020F0502020204030204" pitchFamily="34" charset="0"/>
              <a:cs typeface="Arial" panose="020B0604020202020204" pitchFamily="34" charset="0"/>
            </a:rPr>
            <a:t>Decline in self-efficacy </a:t>
          </a:r>
        </a:p>
        <a:p>
          <a:pPr>
            <a:lnSpc>
              <a:spcPct val="100000"/>
            </a:lnSpc>
          </a:pPr>
          <a:r>
            <a:rPr lang="en-US" i="1" dirty="0">
              <a:effectLst/>
              <a:latin typeface="Calibri" panose="020F0502020204030204" pitchFamily="34" charset="0"/>
              <a:ea typeface="Calibri" panose="020F0502020204030204" pitchFamily="34" charset="0"/>
              <a:cs typeface="Arial" panose="020B0604020202020204" pitchFamily="34" charset="0"/>
            </a:rPr>
            <a:t>(Ross et al., 1996; </a:t>
          </a:r>
          <a:r>
            <a:rPr lang="en-US" i="1" dirty="0" err="1">
              <a:effectLst/>
              <a:latin typeface="Calibri" panose="020F0502020204030204" pitchFamily="34" charset="0"/>
              <a:ea typeface="Calibri" panose="020F0502020204030204" pitchFamily="34" charset="0"/>
              <a:cs typeface="Arial" panose="020B0604020202020204" pitchFamily="34" charset="0"/>
            </a:rPr>
            <a:t>Ghaith</a:t>
          </a:r>
          <a:r>
            <a:rPr lang="en-US" i="1" dirty="0">
              <a:effectLst/>
              <a:latin typeface="Calibri" panose="020F0502020204030204" pitchFamily="34" charset="0"/>
              <a:ea typeface="Calibri" panose="020F0502020204030204" pitchFamily="34" charset="0"/>
              <a:cs typeface="Arial" panose="020B0604020202020204" pitchFamily="34" charset="0"/>
            </a:rPr>
            <a:t> &amp; </a:t>
          </a:r>
          <a:r>
            <a:rPr lang="en-US" i="1" dirty="0" err="1">
              <a:effectLst/>
              <a:latin typeface="Calibri" panose="020F0502020204030204" pitchFamily="34" charset="0"/>
              <a:ea typeface="Calibri" panose="020F0502020204030204" pitchFamily="34" charset="0"/>
              <a:cs typeface="Arial" panose="020B0604020202020204" pitchFamily="34" charset="0"/>
            </a:rPr>
            <a:t>Yaghi</a:t>
          </a:r>
          <a:r>
            <a:rPr lang="en-US" i="1" dirty="0">
              <a:effectLst/>
              <a:latin typeface="Calibri" panose="020F0502020204030204" pitchFamily="34" charset="0"/>
              <a:ea typeface="Calibri" panose="020F0502020204030204" pitchFamily="34" charset="0"/>
              <a:cs typeface="Arial" panose="020B0604020202020204" pitchFamily="34" charset="0"/>
            </a:rPr>
            <a:t>, 1997; Hoy &amp; Spero, 2005)</a:t>
          </a:r>
          <a:endParaRPr lang="en-US" i="1" dirty="0"/>
        </a:p>
      </dgm:t>
    </dgm:pt>
    <dgm:pt modelId="{3997907C-103F-4358-835A-C425E9F75F1B}" type="parTrans" cxnId="{5318C858-343C-427C-8C5F-0DD9FCC19933}">
      <dgm:prSet/>
      <dgm:spPr/>
      <dgm:t>
        <a:bodyPr/>
        <a:lstStyle/>
        <a:p>
          <a:endParaRPr lang="en-GB"/>
        </a:p>
      </dgm:t>
    </dgm:pt>
    <dgm:pt modelId="{E4054C96-0536-492C-A62D-D278CA7C254E}" type="sibTrans" cxnId="{5318C858-343C-427C-8C5F-0DD9FCC19933}">
      <dgm:prSet/>
      <dgm:spPr/>
      <dgm:t>
        <a:bodyPr/>
        <a:lstStyle/>
        <a:p>
          <a:endParaRPr lang="en-GB"/>
        </a:p>
      </dgm:t>
    </dgm:pt>
    <dgm:pt modelId="{07DB12E2-9765-4EEC-82BE-6774B9943DC6}">
      <dgm:prSet/>
      <dgm:spPr/>
      <dgm:t>
        <a:bodyPr/>
        <a:lstStyle/>
        <a:p>
          <a:pPr>
            <a:lnSpc>
              <a:spcPct val="100000"/>
            </a:lnSpc>
          </a:pPr>
          <a:r>
            <a:rPr lang="en-US" dirty="0">
              <a:effectLst/>
              <a:latin typeface="Calibri" panose="020F0502020204030204" pitchFamily="34" charset="0"/>
              <a:ea typeface="Calibri" panose="020F0502020204030204" pitchFamily="34" charset="0"/>
              <a:cs typeface="Arial" panose="020B0604020202020204" pitchFamily="34" charset="0"/>
            </a:rPr>
            <a:t>Complexity in self-efficacy</a:t>
          </a:r>
        </a:p>
        <a:p>
          <a:pPr>
            <a:lnSpc>
              <a:spcPct val="100000"/>
            </a:lnSpc>
          </a:pPr>
          <a:r>
            <a:rPr lang="en-US" i="1" dirty="0">
              <a:effectLst/>
              <a:latin typeface="Calibri" panose="020F0502020204030204" pitchFamily="34" charset="0"/>
              <a:ea typeface="Calibri" panose="020F0502020204030204" pitchFamily="34" charset="0"/>
              <a:cs typeface="Arial" panose="020B0604020202020204" pitchFamily="34" charset="0"/>
            </a:rPr>
            <a:t>(Townsend &amp; Kington, 2020</a:t>
          </a:r>
          <a:r>
            <a:rPr lang="en-US" i="1" dirty="0">
              <a:latin typeface="Calibri" panose="020F0502020204030204" pitchFamily="34" charset="0"/>
              <a:ea typeface="Calibri" panose="020F0502020204030204" pitchFamily="34" charset="0"/>
              <a:cs typeface="Arial" panose="020B0604020202020204" pitchFamily="34" charset="0"/>
            </a:rPr>
            <a:t>; </a:t>
          </a:r>
          <a:r>
            <a:rPr lang="en-US" i="1" dirty="0">
              <a:effectLst/>
              <a:latin typeface="Calibri" panose="020F0502020204030204" pitchFamily="34" charset="0"/>
              <a:ea typeface="Calibri" panose="020F0502020204030204" pitchFamily="34" charset="0"/>
              <a:cs typeface="Arial" panose="020B0604020202020204" pitchFamily="34" charset="0"/>
            </a:rPr>
            <a:t>Klassen et al., 2009)</a:t>
          </a:r>
          <a:endParaRPr lang="en-US" i="1" dirty="0"/>
        </a:p>
      </dgm:t>
    </dgm:pt>
    <dgm:pt modelId="{F7BA7B28-12AF-4DDD-ADD7-019FC29847AA}" type="parTrans" cxnId="{D7827372-236D-4FD6-AA4F-F19420286681}">
      <dgm:prSet/>
      <dgm:spPr/>
      <dgm:t>
        <a:bodyPr/>
        <a:lstStyle/>
        <a:p>
          <a:endParaRPr lang="en-GB"/>
        </a:p>
      </dgm:t>
    </dgm:pt>
    <dgm:pt modelId="{950B3F93-EEEA-4E01-9FD2-BA5E136B07FF}" type="sibTrans" cxnId="{D7827372-236D-4FD6-AA4F-F19420286681}">
      <dgm:prSet/>
      <dgm:spPr/>
      <dgm:t>
        <a:bodyPr/>
        <a:lstStyle/>
        <a:p>
          <a:endParaRPr lang="en-GB"/>
        </a:p>
      </dgm:t>
    </dgm:pt>
    <dgm:pt modelId="{9458246E-899A-47CE-8A89-F57FA255BD2A}" type="pres">
      <dgm:prSet presAssocID="{B16C848E-FFA7-47E4-B8B3-B0B407C3CABC}" presName="root" presStyleCnt="0">
        <dgm:presLayoutVars>
          <dgm:dir/>
          <dgm:resizeHandles val="exact"/>
        </dgm:presLayoutVars>
      </dgm:prSet>
      <dgm:spPr/>
    </dgm:pt>
    <dgm:pt modelId="{31CF63B2-152F-4009-B094-C1C922547747}" type="pres">
      <dgm:prSet presAssocID="{CB5F1449-D83D-49A5-B880-585EE92988EA}" presName="compNode" presStyleCnt="0"/>
      <dgm:spPr/>
    </dgm:pt>
    <dgm:pt modelId="{7C912AF9-0ABD-4169-81F6-76F4B1343CDD}" type="pres">
      <dgm:prSet presAssocID="{CB5F1449-D83D-49A5-B880-585EE92988EA}" presName="iconRect" presStyleLbl="node1" presStyleIdx="0" presStyleCnt="3"/>
      <dgm:spPr>
        <a:blipFill>
          <a:blip xmlns:r="http://schemas.openxmlformats.org/officeDocument/2006/relationships" r:embed="rId1">
            <a:duotone>
              <a:schemeClr val="accent1">
                <a:shade val="45000"/>
                <a:satMod val="135000"/>
              </a:schemeClr>
              <a:prstClr val="white"/>
            </a:duotone>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ttings with solid fill"/>
        </a:ext>
      </dgm:extLst>
    </dgm:pt>
    <dgm:pt modelId="{1BADC6F6-28F4-4F32-B96B-2133CBC194DB}" type="pres">
      <dgm:prSet presAssocID="{CB5F1449-D83D-49A5-B880-585EE92988EA}" presName="spaceRect" presStyleCnt="0"/>
      <dgm:spPr/>
    </dgm:pt>
    <dgm:pt modelId="{B4210E30-2579-475C-81B6-11F6B2CEBD19}" type="pres">
      <dgm:prSet presAssocID="{CB5F1449-D83D-49A5-B880-585EE92988EA}" presName="textRect" presStyleLbl="revTx" presStyleIdx="0" presStyleCnt="3" custScaleX="142034" custLinFactNeighborX="-2209" custLinFactNeighborY="-19373">
        <dgm:presLayoutVars>
          <dgm:chMax val="1"/>
          <dgm:chPref val="1"/>
        </dgm:presLayoutVars>
      </dgm:prSet>
      <dgm:spPr/>
    </dgm:pt>
    <dgm:pt modelId="{5CAFC7A7-6ABD-48DF-BB06-0AA7A2170316}" type="pres">
      <dgm:prSet presAssocID="{C2CE9F6A-988B-4281-ABCE-67F88F55B789}" presName="sibTrans" presStyleCnt="0"/>
      <dgm:spPr/>
    </dgm:pt>
    <dgm:pt modelId="{8173FE27-5329-48EE-B6DC-23154293B78D}" type="pres">
      <dgm:prSet presAssocID="{FAED3CCD-7F09-4543-B3B2-654410F1F032}" presName="compNode" presStyleCnt="0"/>
      <dgm:spPr/>
    </dgm:pt>
    <dgm:pt modelId="{999BB77E-CBE7-47DD-9943-0589539B487B}" type="pres">
      <dgm:prSet presAssocID="{FAED3CCD-7F09-4543-B3B2-654410F1F032}" presName="iconRect" presStyleLbl="node1" presStyleIdx="1" presStyleCnt="3"/>
      <dgm:spPr>
        <a:blipFill>
          <a:blip xmlns:r="http://schemas.openxmlformats.org/officeDocument/2006/relationships" r:embed="rId3">
            <a:duotone>
              <a:schemeClr val="accent1">
                <a:shade val="45000"/>
                <a:satMod val="135000"/>
              </a:schemeClr>
              <a:prstClr val="white"/>
            </a:duotone>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wnward trend graph with solid fill"/>
        </a:ext>
      </dgm:extLst>
    </dgm:pt>
    <dgm:pt modelId="{843019EA-F139-4D2A-8A4C-97C6168F89D1}" type="pres">
      <dgm:prSet presAssocID="{FAED3CCD-7F09-4543-B3B2-654410F1F032}" presName="spaceRect" presStyleCnt="0"/>
      <dgm:spPr/>
    </dgm:pt>
    <dgm:pt modelId="{0032ADDE-5684-45D4-98FB-383DBA08DC21}" type="pres">
      <dgm:prSet presAssocID="{FAED3CCD-7F09-4543-B3B2-654410F1F032}" presName="textRect" presStyleLbl="revTx" presStyleIdx="1" presStyleCnt="3" custLinFactNeighborY="3574">
        <dgm:presLayoutVars>
          <dgm:chMax val="1"/>
          <dgm:chPref val="1"/>
        </dgm:presLayoutVars>
      </dgm:prSet>
      <dgm:spPr/>
    </dgm:pt>
    <dgm:pt modelId="{A20F870B-BED2-4C7F-B726-2DC17AD3254B}" type="pres">
      <dgm:prSet presAssocID="{E4054C96-0536-492C-A62D-D278CA7C254E}" presName="sibTrans" presStyleCnt="0"/>
      <dgm:spPr/>
    </dgm:pt>
    <dgm:pt modelId="{07213E54-E47D-472C-85AE-8F840501ADE9}" type="pres">
      <dgm:prSet presAssocID="{07DB12E2-9765-4EEC-82BE-6774B9943DC6}" presName="compNode" presStyleCnt="0"/>
      <dgm:spPr/>
    </dgm:pt>
    <dgm:pt modelId="{6B56D709-E8E4-45B4-BD26-7D751A9A5A55}" type="pres">
      <dgm:prSet presAssocID="{07DB12E2-9765-4EEC-82BE-6774B9943DC6}" presName="iconRect" presStyleLbl="node1" presStyleIdx="2" presStyleCnt="3"/>
      <dgm:spPr>
        <a:blipFill>
          <a:blip xmlns:r="http://schemas.openxmlformats.org/officeDocument/2006/relationships" r:embed="rId5">
            <a:duotone>
              <a:schemeClr val="accent1">
                <a:shade val="45000"/>
                <a:satMod val="135000"/>
              </a:schemeClr>
              <a:prstClr val="white"/>
            </a:duotone>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ork from home desk with solid fill"/>
        </a:ext>
      </dgm:extLst>
    </dgm:pt>
    <dgm:pt modelId="{D319EEBE-3F39-4B27-A2D3-3397D6507FD9}" type="pres">
      <dgm:prSet presAssocID="{07DB12E2-9765-4EEC-82BE-6774B9943DC6}" presName="spaceRect" presStyleCnt="0"/>
      <dgm:spPr/>
    </dgm:pt>
    <dgm:pt modelId="{953E7B8E-82B7-48F0-810C-4A8CFD986B36}" type="pres">
      <dgm:prSet presAssocID="{07DB12E2-9765-4EEC-82BE-6774B9943DC6}" presName="textRect" presStyleLbl="revTx" presStyleIdx="2" presStyleCnt="3" custScaleX="136921" custLinFactNeighborX="-6792" custLinFactNeighborY="-7146">
        <dgm:presLayoutVars>
          <dgm:chMax val="1"/>
          <dgm:chPref val="1"/>
        </dgm:presLayoutVars>
      </dgm:prSet>
      <dgm:spPr/>
    </dgm:pt>
  </dgm:ptLst>
  <dgm:cxnLst>
    <dgm:cxn modelId="{6D54F112-1CC3-4AD1-A48B-02C18D0C500F}" type="presOf" srcId="{FAED3CCD-7F09-4543-B3B2-654410F1F032}" destId="{0032ADDE-5684-45D4-98FB-383DBA08DC21}" srcOrd="0" destOrd="0" presId="urn:microsoft.com/office/officeart/2018/2/layout/IconLabelList"/>
    <dgm:cxn modelId="{804B7D29-7854-4484-95C4-FA11DB5D15BF}" type="presOf" srcId="{B16C848E-FFA7-47E4-B8B3-B0B407C3CABC}" destId="{9458246E-899A-47CE-8A89-F57FA255BD2A}" srcOrd="0" destOrd="0" presId="urn:microsoft.com/office/officeart/2018/2/layout/IconLabelList"/>
    <dgm:cxn modelId="{D7827372-236D-4FD6-AA4F-F19420286681}" srcId="{B16C848E-FFA7-47E4-B8B3-B0B407C3CABC}" destId="{07DB12E2-9765-4EEC-82BE-6774B9943DC6}" srcOrd="2" destOrd="0" parTransId="{F7BA7B28-12AF-4DDD-ADD7-019FC29847AA}" sibTransId="{950B3F93-EEEA-4E01-9FD2-BA5E136B07FF}"/>
    <dgm:cxn modelId="{5318C858-343C-427C-8C5F-0DD9FCC19933}" srcId="{B16C848E-FFA7-47E4-B8B3-B0B407C3CABC}" destId="{FAED3CCD-7F09-4543-B3B2-654410F1F032}" srcOrd="1" destOrd="0" parTransId="{3997907C-103F-4358-835A-C425E9F75F1B}" sibTransId="{E4054C96-0536-492C-A62D-D278CA7C254E}"/>
    <dgm:cxn modelId="{6DCA1D9C-CDFE-4C16-BF57-CDB3C165AB0E}" srcId="{B16C848E-FFA7-47E4-B8B3-B0B407C3CABC}" destId="{CB5F1449-D83D-49A5-B880-585EE92988EA}" srcOrd="0" destOrd="0" parTransId="{A2F6A93D-A0D0-47A6-B176-FE561B931EF2}" sibTransId="{C2CE9F6A-988B-4281-ABCE-67F88F55B789}"/>
    <dgm:cxn modelId="{1D9E48F7-5F4F-4E5E-A956-B5780A68B82D}" type="presOf" srcId="{07DB12E2-9765-4EEC-82BE-6774B9943DC6}" destId="{953E7B8E-82B7-48F0-810C-4A8CFD986B36}" srcOrd="0" destOrd="0" presId="urn:microsoft.com/office/officeart/2018/2/layout/IconLabelList"/>
    <dgm:cxn modelId="{8A8453FA-1A4B-49F9-AB51-5950B5B1235C}" type="presOf" srcId="{CB5F1449-D83D-49A5-B880-585EE92988EA}" destId="{B4210E30-2579-475C-81B6-11F6B2CEBD19}" srcOrd="0" destOrd="0" presId="urn:microsoft.com/office/officeart/2018/2/layout/IconLabelList"/>
    <dgm:cxn modelId="{08E924F7-8DC2-4CBD-9889-BD1572B86D20}" type="presParOf" srcId="{9458246E-899A-47CE-8A89-F57FA255BD2A}" destId="{31CF63B2-152F-4009-B094-C1C922547747}" srcOrd="0" destOrd="0" presId="urn:microsoft.com/office/officeart/2018/2/layout/IconLabelList"/>
    <dgm:cxn modelId="{527E893C-7043-46DC-A1B4-26E0FD6D9C81}" type="presParOf" srcId="{31CF63B2-152F-4009-B094-C1C922547747}" destId="{7C912AF9-0ABD-4169-81F6-76F4B1343CDD}" srcOrd="0" destOrd="0" presId="urn:microsoft.com/office/officeart/2018/2/layout/IconLabelList"/>
    <dgm:cxn modelId="{F71D01F8-71C4-40BB-A6E0-B635B6AFE7B7}" type="presParOf" srcId="{31CF63B2-152F-4009-B094-C1C922547747}" destId="{1BADC6F6-28F4-4F32-B96B-2133CBC194DB}" srcOrd="1" destOrd="0" presId="urn:microsoft.com/office/officeart/2018/2/layout/IconLabelList"/>
    <dgm:cxn modelId="{5D2D8A5B-DBCB-4416-9B73-E1C966E34DD5}" type="presParOf" srcId="{31CF63B2-152F-4009-B094-C1C922547747}" destId="{B4210E30-2579-475C-81B6-11F6B2CEBD19}" srcOrd="2" destOrd="0" presId="urn:microsoft.com/office/officeart/2018/2/layout/IconLabelList"/>
    <dgm:cxn modelId="{2B6C0D3E-101B-488C-8935-73217FDD8FA6}" type="presParOf" srcId="{9458246E-899A-47CE-8A89-F57FA255BD2A}" destId="{5CAFC7A7-6ABD-48DF-BB06-0AA7A2170316}" srcOrd="1" destOrd="0" presId="urn:microsoft.com/office/officeart/2018/2/layout/IconLabelList"/>
    <dgm:cxn modelId="{12CF1D5A-FBA6-441A-BCDB-9323269EE6AB}" type="presParOf" srcId="{9458246E-899A-47CE-8A89-F57FA255BD2A}" destId="{8173FE27-5329-48EE-B6DC-23154293B78D}" srcOrd="2" destOrd="0" presId="urn:microsoft.com/office/officeart/2018/2/layout/IconLabelList"/>
    <dgm:cxn modelId="{B1104E6C-85DA-4B2E-9DC4-B4A28941A461}" type="presParOf" srcId="{8173FE27-5329-48EE-B6DC-23154293B78D}" destId="{999BB77E-CBE7-47DD-9943-0589539B487B}" srcOrd="0" destOrd="0" presId="urn:microsoft.com/office/officeart/2018/2/layout/IconLabelList"/>
    <dgm:cxn modelId="{D00D1852-92FB-4864-9B06-E754BEAFAEF1}" type="presParOf" srcId="{8173FE27-5329-48EE-B6DC-23154293B78D}" destId="{843019EA-F139-4D2A-8A4C-97C6168F89D1}" srcOrd="1" destOrd="0" presId="urn:microsoft.com/office/officeart/2018/2/layout/IconLabelList"/>
    <dgm:cxn modelId="{C94DB059-3AF4-4D58-83C3-E6AF8D51A264}" type="presParOf" srcId="{8173FE27-5329-48EE-B6DC-23154293B78D}" destId="{0032ADDE-5684-45D4-98FB-383DBA08DC21}" srcOrd="2" destOrd="0" presId="urn:microsoft.com/office/officeart/2018/2/layout/IconLabelList"/>
    <dgm:cxn modelId="{13CB7F8C-3973-4192-9501-3C14A3CE4560}" type="presParOf" srcId="{9458246E-899A-47CE-8A89-F57FA255BD2A}" destId="{A20F870B-BED2-4C7F-B726-2DC17AD3254B}" srcOrd="3" destOrd="0" presId="urn:microsoft.com/office/officeart/2018/2/layout/IconLabelList"/>
    <dgm:cxn modelId="{0CFFF8B8-A149-4189-82FD-BEA929569E91}" type="presParOf" srcId="{9458246E-899A-47CE-8A89-F57FA255BD2A}" destId="{07213E54-E47D-472C-85AE-8F840501ADE9}" srcOrd="4" destOrd="0" presId="urn:microsoft.com/office/officeart/2018/2/layout/IconLabelList"/>
    <dgm:cxn modelId="{707E7BCC-849D-4F47-8855-859294F97AEC}" type="presParOf" srcId="{07213E54-E47D-472C-85AE-8F840501ADE9}" destId="{6B56D709-E8E4-45B4-BD26-7D751A9A5A55}" srcOrd="0" destOrd="0" presId="urn:microsoft.com/office/officeart/2018/2/layout/IconLabelList"/>
    <dgm:cxn modelId="{C3B51045-8B36-4F71-9774-304E138576FB}" type="presParOf" srcId="{07213E54-E47D-472C-85AE-8F840501ADE9}" destId="{D319EEBE-3F39-4B27-A2D3-3397D6507FD9}" srcOrd="1" destOrd="0" presId="urn:microsoft.com/office/officeart/2018/2/layout/IconLabelList"/>
    <dgm:cxn modelId="{2B47F7CC-F926-4B5E-9686-86FAB839D4C5}" type="presParOf" srcId="{07213E54-E47D-472C-85AE-8F840501ADE9}" destId="{953E7B8E-82B7-48F0-810C-4A8CFD986B3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6C848E-FFA7-47E4-B8B3-B0B407C3CABC}"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894FD5B-E83D-41E9-8682-548931928D5E}">
      <dgm:prSet custT="1"/>
      <dgm:spPr/>
      <dgm:t>
        <a:bodyPr/>
        <a:lstStyle/>
        <a:p>
          <a:r>
            <a:rPr lang="en-US" sz="2000" dirty="0">
              <a:effectLst/>
              <a:latin typeface="Calibri" panose="020F0502020204030204" pitchFamily="34" charset="0"/>
              <a:ea typeface="Calibri" panose="020F0502020204030204" pitchFamily="34" charset="0"/>
              <a:cs typeface="Arial" panose="020B0604020202020204" pitchFamily="34" charset="0"/>
            </a:rPr>
            <a:t>Self-efficacy and resilience</a:t>
          </a:r>
        </a:p>
        <a:p>
          <a:r>
            <a:rPr lang="en-US" sz="2000" i="1" dirty="0">
              <a:effectLst/>
              <a:latin typeface="Calibri" panose="020F0502020204030204" pitchFamily="34" charset="0"/>
              <a:ea typeface="Calibri" panose="020F0502020204030204" pitchFamily="34" charset="0"/>
              <a:cs typeface="Arial" panose="020B0604020202020204" pitchFamily="34" charset="0"/>
            </a:rPr>
            <a:t>(</a:t>
          </a:r>
          <a:r>
            <a:rPr lang="en-GB" sz="2000" i="1" dirty="0">
              <a:effectLst/>
              <a:latin typeface="Calibri" panose="020F0502020204030204" pitchFamily="34" charset="0"/>
              <a:ea typeface="Calibri" panose="020F0502020204030204" pitchFamily="34" charset="0"/>
              <a:cs typeface="Calibri" panose="020F0502020204030204" pitchFamily="34" charset="0"/>
            </a:rPr>
            <a:t>Ross, 1998; </a:t>
          </a:r>
          <a:r>
            <a:rPr lang="en-GB" sz="2000" i="1" dirty="0">
              <a:effectLst/>
              <a:latin typeface="Calibri" panose="020F0502020204030204" pitchFamily="34" charset="0"/>
              <a:ea typeface="Calibri" panose="020F0502020204030204" pitchFamily="34" charset="0"/>
              <a:cs typeface="Arial" panose="020B0604020202020204" pitchFamily="34" charset="0"/>
            </a:rPr>
            <a:t>Klassen et al., 2009; Chang, 2015; Klassen &amp; </a:t>
          </a:r>
          <a:r>
            <a:rPr lang="en-GB" sz="2000" i="1" dirty="0" err="1">
              <a:effectLst/>
              <a:latin typeface="Calibri" panose="020F0502020204030204" pitchFamily="34" charset="0"/>
              <a:ea typeface="Calibri" panose="020F0502020204030204" pitchFamily="34" charset="0"/>
              <a:cs typeface="Arial" panose="020B0604020202020204" pitchFamily="34" charset="0"/>
            </a:rPr>
            <a:t>Tze</a:t>
          </a:r>
          <a:r>
            <a:rPr lang="en-GB" sz="2000" i="1" dirty="0">
              <a:effectLst/>
              <a:latin typeface="Calibri" panose="020F0502020204030204" pitchFamily="34" charset="0"/>
              <a:ea typeface="Calibri" panose="020F0502020204030204" pitchFamily="34" charset="0"/>
              <a:cs typeface="Arial" panose="020B0604020202020204" pitchFamily="34" charset="0"/>
            </a:rPr>
            <a:t>, 2014; </a:t>
          </a:r>
          <a:r>
            <a:rPr lang="en-GB" sz="2000" i="1" dirty="0" err="1">
              <a:effectLst/>
              <a:latin typeface="Calibri" panose="020F0502020204030204" pitchFamily="34" charset="0"/>
              <a:ea typeface="Calibri" panose="020F0502020204030204" pitchFamily="34" charset="0"/>
              <a:cs typeface="Arial" panose="020B0604020202020204" pitchFamily="34" charset="0"/>
            </a:rPr>
            <a:t>Mojavezi</a:t>
          </a:r>
          <a:r>
            <a:rPr lang="en-GB" sz="2000" i="1" dirty="0">
              <a:effectLst/>
              <a:latin typeface="Calibri" panose="020F0502020204030204" pitchFamily="34" charset="0"/>
              <a:ea typeface="Calibri" panose="020F0502020204030204" pitchFamily="34" charset="0"/>
              <a:cs typeface="Arial" panose="020B0604020202020204" pitchFamily="34" charset="0"/>
            </a:rPr>
            <a:t> &amp; </a:t>
          </a:r>
          <a:r>
            <a:rPr lang="en-GB" sz="2000" i="1" dirty="0" err="1">
              <a:effectLst/>
              <a:latin typeface="Calibri" panose="020F0502020204030204" pitchFamily="34" charset="0"/>
              <a:ea typeface="Calibri" panose="020F0502020204030204" pitchFamily="34" charset="0"/>
              <a:cs typeface="Arial" panose="020B0604020202020204" pitchFamily="34" charset="0"/>
            </a:rPr>
            <a:t>Tamiz</a:t>
          </a:r>
          <a:r>
            <a:rPr lang="en-GB" sz="2000" i="1" dirty="0">
              <a:effectLst/>
              <a:latin typeface="Calibri" panose="020F0502020204030204" pitchFamily="34" charset="0"/>
              <a:ea typeface="Calibri" panose="020F0502020204030204" pitchFamily="34" charset="0"/>
              <a:cs typeface="Arial" panose="020B0604020202020204" pitchFamily="34" charset="0"/>
            </a:rPr>
            <a:t>, 2012</a:t>
          </a:r>
          <a:r>
            <a:rPr lang="en-GB" sz="1200" i="1" dirty="0">
              <a:effectLst/>
              <a:latin typeface="Calibri" panose="020F0502020204030204" pitchFamily="34" charset="0"/>
              <a:ea typeface="Calibri" panose="020F0502020204030204" pitchFamily="34" charset="0"/>
              <a:cs typeface="Arial" panose="020B0604020202020204" pitchFamily="34" charset="0"/>
            </a:rPr>
            <a:t>)</a:t>
          </a:r>
          <a:endParaRPr lang="en-US" sz="1200" i="1" dirty="0"/>
        </a:p>
      </dgm:t>
    </dgm:pt>
    <dgm:pt modelId="{A167E02B-8C76-4960-BFEF-9B71C25F7D02}" type="parTrans" cxnId="{2A6922DD-6014-44D3-B8DD-5E3AB6129909}">
      <dgm:prSet/>
      <dgm:spPr/>
      <dgm:t>
        <a:bodyPr/>
        <a:lstStyle/>
        <a:p>
          <a:endParaRPr lang="en-US"/>
        </a:p>
      </dgm:t>
    </dgm:pt>
    <dgm:pt modelId="{625937BC-529D-42C5-958C-1F8390FE970B}" type="sibTrans" cxnId="{2A6922DD-6014-44D3-B8DD-5E3AB6129909}">
      <dgm:prSet/>
      <dgm:spPr/>
      <dgm:t>
        <a:bodyPr/>
        <a:lstStyle/>
        <a:p>
          <a:endParaRPr lang="en-US"/>
        </a:p>
      </dgm:t>
    </dgm:pt>
    <dgm:pt modelId="{CC6DC5E3-99C4-45F3-BAFB-319510867B4E}">
      <dgm:prSet custT="1"/>
      <dgm:spPr/>
      <dgm:t>
        <a:bodyPr/>
        <a:lstStyle/>
        <a:p>
          <a:r>
            <a:rPr lang="en-US" sz="2000" dirty="0">
              <a:effectLst/>
              <a:latin typeface="Calibri" panose="020F0502020204030204" pitchFamily="34" charset="0"/>
              <a:ea typeface="Calibri" panose="020F0502020204030204" pitchFamily="34" charset="0"/>
              <a:cs typeface="Arial" panose="020B0604020202020204" pitchFamily="34" charset="0"/>
            </a:rPr>
            <a:t>Self-efficacy and burnout</a:t>
          </a:r>
        </a:p>
        <a:p>
          <a:r>
            <a:rPr lang="en-GB" sz="2000" i="1" dirty="0">
              <a:effectLst/>
              <a:latin typeface="Calibri" panose="020F0502020204030204" pitchFamily="34" charset="0"/>
              <a:ea typeface="Calibri" panose="020F0502020204030204" pitchFamily="34" charset="0"/>
              <a:cs typeface="Arial" panose="020B0604020202020204" pitchFamily="34" charset="0"/>
            </a:rPr>
            <a:t>(Brouwers and </a:t>
          </a:r>
          <a:r>
            <a:rPr lang="en-GB" sz="2000" i="1" dirty="0" err="1">
              <a:effectLst/>
              <a:latin typeface="Calibri" panose="020F0502020204030204" pitchFamily="34" charset="0"/>
              <a:ea typeface="Calibri" panose="020F0502020204030204" pitchFamily="34" charset="0"/>
              <a:cs typeface="Arial" panose="020B0604020202020204" pitchFamily="34" charset="0"/>
            </a:rPr>
            <a:t>Tomic</a:t>
          </a:r>
          <a:r>
            <a:rPr lang="en-GB" sz="2000" i="1" dirty="0">
              <a:effectLst/>
              <a:latin typeface="Calibri" panose="020F0502020204030204" pitchFamily="34" charset="0"/>
              <a:ea typeface="Calibri" panose="020F0502020204030204" pitchFamily="34" charset="0"/>
              <a:cs typeface="Arial" panose="020B0604020202020204" pitchFamily="34" charset="0"/>
            </a:rPr>
            <a:t>, 2000; Brue et al., 2010) </a:t>
          </a:r>
          <a:endParaRPr lang="en-US" sz="2000" i="1" dirty="0">
            <a:effectLst/>
            <a:latin typeface="Calibri" panose="020F0502020204030204" pitchFamily="34" charset="0"/>
            <a:ea typeface="Calibri" panose="020F0502020204030204" pitchFamily="34" charset="0"/>
            <a:cs typeface="Arial" panose="020B0604020202020204" pitchFamily="34" charset="0"/>
          </a:endParaRPr>
        </a:p>
      </dgm:t>
    </dgm:pt>
    <dgm:pt modelId="{3AE14A0E-2279-42DF-A90B-242878F07884}" type="parTrans" cxnId="{90482395-B098-4AE5-BED6-D99CF092D7BF}">
      <dgm:prSet/>
      <dgm:spPr/>
      <dgm:t>
        <a:bodyPr/>
        <a:lstStyle/>
        <a:p>
          <a:endParaRPr lang="en-US"/>
        </a:p>
      </dgm:t>
    </dgm:pt>
    <dgm:pt modelId="{E3A09695-F317-449C-934B-BFD8EE83FDC2}" type="sibTrans" cxnId="{90482395-B098-4AE5-BED6-D99CF092D7BF}">
      <dgm:prSet/>
      <dgm:spPr/>
      <dgm:t>
        <a:bodyPr/>
        <a:lstStyle/>
        <a:p>
          <a:endParaRPr lang="en-US"/>
        </a:p>
      </dgm:t>
    </dgm:pt>
    <dgm:pt modelId="{6D1B6558-B248-448D-A974-492FEF34E582}">
      <dgm:prSet custT="1"/>
      <dgm:spPr/>
      <dgm:t>
        <a:bodyPr/>
        <a:lstStyle/>
        <a:p>
          <a:r>
            <a:rPr lang="en-US" sz="2000" i="0" dirty="0">
              <a:latin typeface="Calibri" panose="020F0502020204030204" pitchFamily="34" charset="0"/>
              <a:cs typeface="Calibri" panose="020F0502020204030204" pitchFamily="34" charset="0"/>
            </a:rPr>
            <a:t>Self-efficacy and student achievement</a:t>
          </a:r>
        </a:p>
        <a:p>
          <a:r>
            <a:rPr lang="en-GB" sz="2000" i="1" dirty="0">
              <a:effectLst/>
              <a:latin typeface="Calibri" panose="020F0502020204030204" pitchFamily="34" charset="0"/>
              <a:ea typeface="Calibri" panose="020F0502020204030204" pitchFamily="34" charset="0"/>
              <a:cs typeface="Calibri" panose="020F0502020204030204" pitchFamily="34" charset="0"/>
            </a:rPr>
            <a:t>(Bruce et al., 2010; </a:t>
          </a:r>
          <a:r>
            <a:rPr lang="en-GB" sz="2000" i="1" dirty="0" err="1">
              <a:effectLst/>
              <a:latin typeface="Calibri" panose="020F0502020204030204" pitchFamily="34" charset="0"/>
              <a:ea typeface="Calibri" panose="020F0502020204030204" pitchFamily="34" charset="0"/>
              <a:cs typeface="Calibri" panose="020F0502020204030204" pitchFamily="34" charset="0"/>
            </a:rPr>
            <a:t>Mojavezi</a:t>
          </a:r>
          <a:r>
            <a:rPr lang="en-GB" sz="2000" i="1" dirty="0">
              <a:effectLst/>
              <a:latin typeface="Calibri" panose="020F0502020204030204" pitchFamily="34" charset="0"/>
              <a:ea typeface="Calibri" panose="020F0502020204030204" pitchFamily="34" charset="0"/>
              <a:cs typeface="Calibri" panose="020F0502020204030204" pitchFamily="34" charset="0"/>
            </a:rPr>
            <a:t> and </a:t>
          </a:r>
          <a:r>
            <a:rPr lang="en-GB" sz="2000" i="1" dirty="0" err="1">
              <a:effectLst/>
              <a:latin typeface="Calibri" panose="020F0502020204030204" pitchFamily="34" charset="0"/>
              <a:ea typeface="Calibri" panose="020F0502020204030204" pitchFamily="34" charset="0"/>
              <a:cs typeface="Calibri" panose="020F0502020204030204" pitchFamily="34" charset="0"/>
            </a:rPr>
            <a:t>Tamiz</a:t>
          </a:r>
          <a:r>
            <a:rPr lang="en-GB" sz="2000" i="1" dirty="0">
              <a:effectLst/>
              <a:latin typeface="Calibri" panose="020F0502020204030204" pitchFamily="34" charset="0"/>
              <a:ea typeface="Calibri" panose="020F0502020204030204" pitchFamily="34" charset="0"/>
              <a:cs typeface="Calibri" panose="020F0502020204030204" pitchFamily="34" charset="0"/>
            </a:rPr>
            <a:t>, 2012</a:t>
          </a:r>
          <a:r>
            <a:rPr lang="en-GB"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i="0" dirty="0">
            <a:latin typeface="Calibri" panose="020F0502020204030204" pitchFamily="34" charset="0"/>
            <a:cs typeface="Calibri" panose="020F0502020204030204" pitchFamily="34" charset="0"/>
          </a:endParaRPr>
        </a:p>
      </dgm:t>
    </dgm:pt>
    <dgm:pt modelId="{7AB8789A-424B-4F64-BEB6-4BE7AD40FFD0}" type="parTrans" cxnId="{DE1558B7-39D9-4A0D-A777-6A43B46F4256}">
      <dgm:prSet/>
      <dgm:spPr/>
      <dgm:t>
        <a:bodyPr/>
        <a:lstStyle/>
        <a:p>
          <a:endParaRPr lang="en-US"/>
        </a:p>
      </dgm:t>
    </dgm:pt>
    <dgm:pt modelId="{8617AED2-F411-4B31-84D2-51D63122E337}" type="sibTrans" cxnId="{DE1558B7-39D9-4A0D-A777-6A43B46F4256}">
      <dgm:prSet/>
      <dgm:spPr/>
      <dgm:t>
        <a:bodyPr/>
        <a:lstStyle/>
        <a:p>
          <a:endParaRPr lang="en-US"/>
        </a:p>
      </dgm:t>
    </dgm:pt>
    <dgm:pt modelId="{9458246E-899A-47CE-8A89-F57FA255BD2A}" type="pres">
      <dgm:prSet presAssocID="{B16C848E-FFA7-47E4-B8B3-B0B407C3CABC}" presName="root" presStyleCnt="0">
        <dgm:presLayoutVars>
          <dgm:dir/>
          <dgm:resizeHandles val="exact"/>
        </dgm:presLayoutVars>
      </dgm:prSet>
      <dgm:spPr/>
    </dgm:pt>
    <dgm:pt modelId="{1C15A1F9-B5E6-493C-9F15-3E52ED2E5F2C}" type="pres">
      <dgm:prSet presAssocID="{6894FD5B-E83D-41E9-8682-548931928D5E}" presName="compNode" presStyleCnt="0"/>
      <dgm:spPr/>
    </dgm:pt>
    <dgm:pt modelId="{618CCC3B-6E2A-4878-B4FB-E98816EE5FDF}" type="pres">
      <dgm:prSet presAssocID="{6894FD5B-E83D-41E9-8682-548931928D5E}" presName="iconRect" presStyleLbl="node1" presStyleIdx="0" presStyleCnt="3" custLinFactNeighborX="2072" custLinFactNeighborY="-25531"/>
      <dgm:spPr>
        <a:blipFill dpi="0" rotWithShape="1">
          <a:blip xmlns:r="http://schemas.openxmlformats.org/officeDocument/2006/relationships" r:embed="rId1">
            <a:duotone>
              <a:schemeClr val="accent1">
                <a:shade val="45000"/>
                <a:satMod val="135000"/>
              </a:schemeClr>
              <a:prstClr val="white"/>
            </a:duotone>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rtificial Intelligence with solid fill"/>
        </a:ext>
      </dgm:extLst>
    </dgm:pt>
    <dgm:pt modelId="{4D82E8E1-C0C8-40C6-80C7-97F92769A8CE}" type="pres">
      <dgm:prSet presAssocID="{6894FD5B-E83D-41E9-8682-548931928D5E}" presName="spaceRect" presStyleCnt="0"/>
      <dgm:spPr/>
    </dgm:pt>
    <dgm:pt modelId="{2165D76D-4F0E-410A-9503-9EFFB84F398B}" type="pres">
      <dgm:prSet presAssocID="{6894FD5B-E83D-41E9-8682-548931928D5E}" presName="textRect" presStyleLbl="revTx" presStyleIdx="0" presStyleCnt="3" custScaleX="142034" custLinFactNeighborY="-32400">
        <dgm:presLayoutVars>
          <dgm:chMax val="1"/>
          <dgm:chPref val="1"/>
        </dgm:presLayoutVars>
      </dgm:prSet>
      <dgm:spPr/>
    </dgm:pt>
    <dgm:pt modelId="{A9FEFD85-6519-438D-BB0B-7BFC8C5A0C6F}" type="pres">
      <dgm:prSet presAssocID="{625937BC-529D-42C5-958C-1F8390FE970B}" presName="sibTrans" presStyleCnt="0"/>
      <dgm:spPr/>
    </dgm:pt>
    <dgm:pt modelId="{D6C20AB0-5833-4EFA-B6C7-3CF6C744DB14}" type="pres">
      <dgm:prSet presAssocID="{CC6DC5E3-99C4-45F3-BAFB-319510867B4E}" presName="compNode" presStyleCnt="0"/>
      <dgm:spPr/>
    </dgm:pt>
    <dgm:pt modelId="{526927B6-D2A6-4E97-B4DA-73090E13C65E}" type="pres">
      <dgm:prSet presAssocID="{CC6DC5E3-99C4-45F3-BAFB-319510867B4E}" presName="iconRect" presStyleLbl="node1" presStyleIdx="1" presStyleCnt="3" custLinFactNeighborY="-28638"/>
      <dgm:spPr>
        <a:blipFill>
          <a:blip xmlns:r="http://schemas.openxmlformats.org/officeDocument/2006/relationships" r:embed="rId3">
            <a:duotone>
              <a:schemeClr val="accent1">
                <a:shade val="45000"/>
                <a:satMod val="135000"/>
              </a:schemeClr>
              <a:prstClr val="white"/>
            </a:duotone>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onfire with solid fill"/>
        </a:ext>
      </dgm:extLst>
    </dgm:pt>
    <dgm:pt modelId="{BE1F47BA-E03E-4516-9C6E-9D73F8B95285}" type="pres">
      <dgm:prSet presAssocID="{CC6DC5E3-99C4-45F3-BAFB-319510867B4E}" presName="spaceRect" presStyleCnt="0"/>
      <dgm:spPr/>
    </dgm:pt>
    <dgm:pt modelId="{84441683-B0E8-4F4D-9A6C-DE86277ADA16}" type="pres">
      <dgm:prSet presAssocID="{CC6DC5E3-99C4-45F3-BAFB-319510867B4E}" presName="textRect" presStyleLbl="revTx" presStyleIdx="1" presStyleCnt="3" custLinFactNeighborY="-32400">
        <dgm:presLayoutVars>
          <dgm:chMax val="1"/>
          <dgm:chPref val="1"/>
        </dgm:presLayoutVars>
      </dgm:prSet>
      <dgm:spPr/>
    </dgm:pt>
    <dgm:pt modelId="{D7D21083-A682-4749-B9B3-182408550E99}" type="pres">
      <dgm:prSet presAssocID="{E3A09695-F317-449C-934B-BFD8EE83FDC2}" presName="sibTrans" presStyleCnt="0"/>
      <dgm:spPr/>
    </dgm:pt>
    <dgm:pt modelId="{96E5353F-DD5B-420F-84D4-D833CF3118DC}" type="pres">
      <dgm:prSet presAssocID="{6D1B6558-B248-448D-A974-492FEF34E582}" presName="compNode" presStyleCnt="0"/>
      <dgm:spPr/>
    </dgm:pt>
    <dgm:pt modelId="{20BB8C7A-A475-4BE7-927B-80E1CAD679C2}" type="pres">
      <dgm:prSet presAssocID="{6D1B6558-B248-448D-A974-492FEF34E582}" presName="iconRect" presStyleLbl="node1" presStyleIdx="2" presStyleCnt="3"/>
      <dgm:spPr>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iploma roll with solid fill"/>
        </a:ext>
      </dgm:extLst>
    </dgm:pt>
    <dgm:pt modelId="{D353ADB7-2FDE-4B5E-AE0C-4D882E0A9F1D}" type="pres">
      <dgm:prSet presAssocID="{6D1B6558-B248-448D-A974-492FEF34E582}" presName="spaceRect" presStyleCnt="0"/>
      <dgm:spPr/>
    </dgm:pt>
    <dgm:pt modelId="{37BFC9C6-3B48-45CE-9B95-05588B05CD64}" type="pres">
      <dgm:prSet presAssocID="{6D1B6558-B248-448D-A974-492FEF34E582}" presName="textRect" presStyleLbl="revTx" presStyleIdx="2" presStyleCnt="3" custScaleX="136921" custLinFactNeighborY="-28622">
        <dgm:presLayoutVars>
          <dgm:chMax val="1"/>
          <dgm:chPref val="1"/>
        </dgm:presLayoutVars>
      </dgm:prSet>
      <dgm:spPr/>
    </dgm:pt>
  </dgm:ptLst>
  <dgm:cxnLst>
    <dgm:cxn modelId="{804B7D29-7854-4484-95C4-FA11DB5D15BF}" type="presOf" srcId="{B16C848E-FFA7-47E4-B8B3-B0B407C3CABC}" destId="{9458246E-899A-47CE-8A89-F57FA255BD2A}" srcOrd="0" destOrd="0" presId="urn:microsoft.com/office/officeart/2018/2/layout/IconLabelList"/>
    <dgm:cxn modelId="{7688A93F-DF22-4413-9363-2AA5E60F55BF}" type="presOf" srcId="{6894FD5B-E83D-41E9-8682-548931928D5E}" destId="{2165D76D-4F0E-410A-9503-9EFFB84F398B}" srcOrd="0" destOrd="0" presId="urn:microsoft.com/office/officeart/2018/2/layout/IconLabelList"/>
    <dgm:cxn modelId="{7C448D74-E8AF-4582-AC38-F4A97D501529}" type="presOf" srcId="{CC6DC5E3-99C4-45F3-BAFB-319510867B4E}" destId="{84441683-B0E8-4F4D-9A6C-DE86277ADA16}" srcOrd="0" destOrd="0" presId="urn:microsoft.com/office/officeart/2018/2/layout/IconLabelList"/>
    <dgm:cxn modelId="{F1ED5759-BE3B-4755-97D1-103FAE32FFA1}" type="presOf" srcId="{6D1B6558-B248-448D-A974-492FEF34E582}" destId="{37BFC9C6-3B48-45CE-9B95-05588B05CD64}" srcOrd="0" destOrd="0" presId="urn:microsoft.com/office/officeart/2018/2/layout/IconLabelList"/>
    <dgm:cxn modelId="{90482395-B098-4AE5-BED6-D99CF092D7BF}" srcId="{B16C848E-FFA7-47E4-B8B3-B0B407C3CABC}" destId="{CC6DC5E3-99C4-45F3-BAFB-319510867B4E}" srcOrd="1" destOrd="0" parTransId="{3AE14A0E-2279-42DF-A90B-242878F07884}" sibTransId="{E3A09695-F317-449C-934B-BFD8EE83FDC2}"/>
    <dgm:cxn modelId="{DE1558B7-39D9-4A0D-A777-6A43B46F4256}" srcId="{B16C848E-FFA7-47E4-B8B3-B0B407C3CABC}" destId="{6D1B6558-B248-448D-A974-492FEF34E582}" srcOrd="2" destOrd="0" parTransId="{7AB8789A-424B-4F64-BEB6-4BE7AD40FFD0}" sibTransId="{8617AED2-F411-4B31-84D2-51D63122E337}"/>
    <dgm:cxn modelId="{2A6922DD-6014-44D3-B8DD-5E3AB6129909}" srcId="{B16C848E-FFA7-47E4-B8B3-B0B407C3CABC}" destId="{6894FD5B-E83D-41E9-8682-548931928D5E}" srcOrd="0" destOrd="0" parTransId="{A167E02B-8C76-4960-BFEF-9B71C25F7D02}" sibTransId="{625937BC-529D-42C5-958C-1F8390FE970B}"/>
    <dgm:cxn modelId="{8B6C28F8-B192-4702-B8EF-0AB9B5AEBE8A}" type="presParOf" srcId="{9458246E-899A-47CE-8A89-F57FA255BD2A}" destId="{1C15A1F9-B5E6-493C-9F15-3E52ED2E5F2C}" srcOrd="0" destOrd="0" presId="urn:microsoft.com/office/officeart/2018/2/layout/IconLabelList"/>
    <dgm:cxn modelId="{26C084A9-3E20-4E85-B02A-A412010B7D6C}" type="presParOf" srcId="{1C15A1F9-B5E6-493C-9F15-3E52ED2E5F2C}" destId="{618CCC3B-6E2A-4878-B4FB-E98816EE5FDF}" srcOrd="0" destOrd="0" presId="urn:microsoft.com/office/officeart/2018/2/layout/IconLabelList"/>
    <dgm:cxn modelId="{55D8926D-DBCB-4FE3-8F29-9F1DD87943A9}" type="presParOf" srcId="{1C15A1F9-B5E6-493C-9F15-3E52ED2E5F2C}" destId="{4D82E8E1-C0C8-40C6-80C7-97F92769A8CE}" srcOrd="1" destOrd="0" presId="urn:microsoft.com/office/officeart/2018/2/layout/IconLabelList"/>
    <dgm:cxn modelId="{1D91966C-E835-4793-8EB9-9B1732934CE5}" type="presParOf" srcId="{1C15A1F9-B5E6-493C-9F15-3E52ED2E5F2C}" destId="{2165D76D-4F0E-410A-9503-9EFFB84F398B}" srcOrd="2" destOrd="0" presId="urn:microsoft.com/office/officeart/2018/2/layout/IconLabelList"/>
    <dgm:cxn modelId="{B3824149-DD6D-44A1-BE75-F91FC26E0ABA}" type="presParOf" srcId="{9458246E-899A-47CE-8A89-F57FA255BD2A}" destId="{A9FEFD85-6519-438D-BB0B-7BFC8C5A0C6F}" srcOrd="1" destOrd="0" presId="urn:microsoft.com/office/officeart/2018/2/layout/IconLabelList"/>
    <dgm:cxn modelId="{DB832297-C18E-49B6-85BD-161304526A09}" type="presParOf" srcId="{9458246E-899A-47CE-8A89-F57FA255BD2A}" destId="{D6C20AB0-5833-4EFA-B6C7-3CF6C744DB14}" srcOrd="2" destOrd="0" presId="urn:microsoft.com/office/officeart/2018/2/layout/IconLabelList"/>
    <dgm:cxn modelId="{0FE2AB2E-7328-4606-8218-5134DB00E98D}" type="presParOf" srcId="{D6C20AB0-5833-4EFA-B6C7-3CF6C744DB14}" destId="{526927B6-D2A6-4E97-B4DA-73090E13C65E}" srcOrd="0" destOrd="0" presId="urn:microsoft.com/office/officeart/2018/2/layout/IconLabelList"/>
    <dgm:cxn modelId="{A3E11AF3-7A69-4099-A670-5418AE97F928}" type="presParOf" srcId="{D6C20AB0-5833-4EFA-B6C7-3CF6C744DB14}" destId="{BE1F47BA-E03E-4516-9C6E-9D73F8B95285}" srcOrd="1" destOrd="0" presId="urn:microsoft.com/office/officeart/2018/2/layout/IconLabelList"/>
    <dgm:cxn modelId="{7E52EF5A-74EB-4403-A34E-CE55ACF1DC43}" type="presParOf" srcId="{D6C20AB0-5833-4EFA-B6C7-3CF6C744DB14}" destId="{84441683-B0E8-4F4D-9A6C-DE86277ADA16}" srcOrd="2" destOrd="0" presId="urn:microsoft.com/office/officeart/2018/2/layout/IconLabelList"/>
    <dgm:cxn modelId="{288773B8-5A53-4E16-985F-F3FD2D4D5EA3}" type="presParOf" srcId="{9458246E-899A-47CE-8A89-F57FA255BD2A}" destId="{D7D21083-A682-4749-B9B3-182408550E99}" srcOrd="3" destOrd="0" presId="urn:microsoft.com/office/officeart/2018/2/layout/IconLabelList"/>
    <dgm:cxn modelId="{9836C0C6-081E-447B-A2CB-3D49D81BEE96}" type="presParOf" srcId="{9458246E-899A-47CE-8A89-F57FA255BD2A}" destId="{96E5353F-DD5B-420F-84D4-D833CF3118DC}" srcOrd="4" destOrd="0" presId="urn:microsoft.com/office/officeart/2018/2/layout/IconLabelList"/>
    <dgm:cxn modelId="{463AAB4A-082A-44B0-8A39-42ED1BD94528}" type="presParOf" srcId="{96E5353F-DD5B-420F-84D4-D833CF3118DC}" destId="{20BB8C7A-A475-4BE7-927B-80E1CAD679C2}" srcOrd="0" destOrd="0" presId="urn:microsoft.com/office/officeart/2018/2/layout/IconLabelList"/>
    <dgm:cxn modelId="{46DC0E0F-A40A-4A32-893E-E51D36526E22}" type="presParOf" srcId="{96E5353F-DD5B-420F-84D4-D833CF3118DC}" destId="{D353ADB7-2FDE-4B5E-AE0C-4D882E0A9F1D}" srcOrd="1" destOrd="0" presId="urn:microsoft.com/office/officeart/2018/2/layout/IconLabelList"/>
    <dgm:cxn modelId="{964AF137-4663-475F-BBF9-94DEDF608122}" type="presParOf" srcId="{96E5353F-DD5B-420F-84D4-D833CF3118DC}" destId="{37BFC9C6-3B48-45CE-9B95-05588B05CD6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BE9B18-50A1-4409-BF35-BA369934568C}"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E7333B39-A977-4A71-9B34-5781D8A5AA06}">
      <dgm:prSet/>
      <dgm:spPr/>
      <dgm:t>
        <a:bodyPr/>
        <a:lstStyle/>
        <a:p>
          <a:r>
            <a:rPr lang="en-US">
              <a:effectLst/>
              <a:latin typeface="Calibri" panose="020F0502020204030204" pitchFamily="34" charset="0"/>
              <a:ea typeface="Calibri" panose="020F0502020204030204" pitchFamily="34" charset="0"/>
              <a:cs typeface="Arial" panose="020B0604020202020204" pitchFamily="34" charset="0"/>
            </a:rPr>
            <a:t>Does observed and perceived effectiveness vary depending on teacher career-phase?</a:t>
          </a:r>
          <a:endParaRPr lang="en-US"/>
        </a:p>
      </dgm:t>
    </dgm:pt>
    <dgm:pt modelId="{5C8589B3-8450-4E95-8903-88A36416B9CF}" type="parTrans" cxnId="{7247BF4B-8944-4464-A37D-DD579E203F34}">
      <dgm:prSet/>
      <dgm:spPr/>
      <dgm:t>
        <a:bodyPr/>
        <a:lstStyle/>
        <a:p>
          <a:endParaRPr lang="en-US"/>
        </a:p>
      </dgm:t>
    </dgm:pt>
    <dgm:pt modelId="{55A1B76E-E90D-494A-B5F3-912BF35D5246}" type="sibTrans" cxnId="{7247BF4B-8944-4464-A37D-DD579E203F34}">
      <dgm:prSet/>
      <dgm:spPr/>
      <dgm:t>
        <a:bodyPr/>
        <a:lstStyle/>
        <a:p>
          <a:endParaRPr lang="en-US"/>
        </a:p>
      </dgm:t>
    </dgm:pt>
    <dgm:pt modelId="{D5E00AAB-1374-4951-9BDB-9E644FD1DB2B}">
      <dgm:prSet/>
      <dgm:spPr/>
      <dgm:t>
        <a:bodyPr/>
        <a:lstStyle/>
        <a:p>
          <a:r>
            <a:rPr lang="en-US">
              <a:effectLst/>
              <a:latin typeface="Calibri" panose="020F0502020204030204" pitchFamily="34" charset="0"/>
              <a:ea typeface="Calibri" panose="020F0502020204030204" pitchFamily="34" charset="0"/>
              <a:cs typeface="Arial" panose="020B0604020202020204" pitchFamily="34" charset="0"/>
            </a:rPr>
            <a:t>How do relationships with students influence teachers’ perceptions of their effectiveness?</a:t>
          </a:r>
          <a:endParaRPr lang="en-US"/>
        </a:p>
      </dgm:t>
    </dgm:pt>
    <dgm:pt modelId="{B226C9A8-0C99-4119-B138-97E46F2FCDA3}" type="parTrans" cxnId="{88C36966-4FDE-4490-9C6A-126A45E40E17}">
      <dgm:prSet/>
      <dgm:spPr/>
      <dgm:t>
        <a:bodyPr/>
        <a:lstStyle/>
        <a:p>
          <a:endParaRPr lang="en-US"/>
        </a:p>
      </dgm:t>
    </dgm:pt>
    <dgm:pt modelId="{BB1A71E0-86BB-4EC2-BEEC-1B4124EF2C93}" type="sibTrans" cxnId="{88C36966-4FDE-4490-9C6A-126A45E40E17}">
      <dgm:prSet/>
      <dgm:spPr/>
      <dgm:t>
        <a:bodyPr/>
        <a:lstStyle/>
        <a:p>
          <a:endParaRPr lang="en-US"/>
        </a:p>
      </dgm:t>
    </dgm:pt>
    <dgm:pt modelId="{55F11960-6EC5-43AA-AB33-0559F9C3A9EE}" type="pres">
      <dgm:prSet presAssocID="{EEBE9B18-50A1-4409-BF35-BA369934568C}" presName="vert0" presStyleCnt="0">
        <dgm:presLayoutVars>
          <dgm:dir/>
          <dgm:animOne val="branch"/>
          <dgm:animLvl val="lvl"/>
        </dgm:presLayoutVars>
      </dgm:prSet>
      <dgm:spPr/>
    </dgm:pt>
    <dgm:pt modelId="{4CFB68A4-9E41-4AEA-BA15-3E885FF21655}" type="pres">
      <dgm:prSet presAssocID="{E7333B39-A977-4A71-9B34-5781D8A5AA06}" presName="thickLine" presStyleLbl="alignNode1" presStyleIdx="0" presStyleCnt="2"/>
      <dgm:spPr/>
    </dgm:pt>
    <dgm:pt modelId="{1E22080E-C231-4D24-A162-5BB18E2CE38A}" type="pres">
      <dgm:prSet presAssocID="{E7333B39-A977-4A71-9B34-5781D8A5AA06}" presName="horz1" presStyleCnt="0"/>
      <dgm:spPr/>
    </dgm:pt>
    <dgm:pt modelId="{45F6B47C-69C8-4B7A-941B-D91BF19A7691}" type="pres">
      <dgm:prSet presAssocID="{E7333B39-A977-4A71-9B34-5781D8A5AA06}" presName="tx1" presStyleLbl="revTx" presStyleIdx="0" presStyleCnt="2"/>
      <dgm:spPr/>
    </dgm:pt>
    <dgm:pt modelId="{93B33C05-CAED-409F-A4B8-15BED6EE5F1D}" type="pres">
      <dgm:prSet presAssocID="{E7333B39-A977-4A71-9B34-5781D8A5AA06}" presName="vert1" presStyleCnt="0"/>
      <dgm:spPr/>
    </dgm:pt>
    <dgm:pt modelId="{E1BA787A-1867-4CA1-A395-C38B04DC654A}" type="pres">
      <dgm:prSet presAssocID="{D5E00AAB-1374-4951-9BDB-9E644FD1DB2B}" presName="thickLine" presStyleLbl="alignNode1" presStyleIdx="1" presStyleCnt="2"/>
      <dgm:spPr/>
    </dgm:pt>
    <dgm:pt modelId="{1BA649EB-E62E-48D3-B0FF-D2BA7AC15EA6}" type="pres">
      <dgm:prSet presAssocID="{D5E00AAB-1374-4951-9BDB-9E644FD1DB2B}" presName="horz1" presStyleCnt="0"/>
      <dgm:spPr/>
    </dgm:pt>
    <dgm:pt modelId="{C0765898-B661-48D2-8731-0D40EF4AEE8E}" type="pres">
      <dgm:prSet presAssocID="{D5E00AAB-1374-4951-9BDB-9E644FD1DB2B}" presName="tx1" presStyleLbl="revTx" presStyleIdx="1" presStyleCnt="2"/>
      <dgm:spPr/>
    </dgm:pt>
    <dgm:pt modelId="{8840DCB4-730A-4399-A168-271450D75238}" type="pres">
      <dgm:prSet presAssocID="{D5E00AAB-1374-4951-9BDB-9E644FD1DB2B}" presName="vert1" presStyleCnt="0"/>
      <dgm:spPr/>
    </dgm:pt>
  </dgm:ptLst>
  <dgm:cxnLst>
    <dgm:cxn modelId="{6857EA25-1A47-4CD0-832F-FF2D93F7B9BD}" type="presOf" srcId="{E7333B39-A977-4A71-9B34-5781D8A5AA06}" destId="{45F6B47C-69C8-4B7A-941B-D91BF19A7691}" srcOrd="0" destOrd="0" presId="urn:microsoft.com/office/officeart/2008/layout/LinedList"/>
    <dgm:cxn modelId="{88C36966-4FDE-4490-9C6A-126A45E40E17}" srcId="{EEBE9B18-50A1-4409-BF35-BA369934568C}" destId="{D5E00AAB-1374-4951-9BDB-9E644FD1DB2B}" srcOrd="1" destOrd="0" parTransId="{B226C9A8-0C99-4119-B138-97E46F2FCDA3}" sibTransId="{BB1A71E0-86BB-4EC2-BEEC-1B4124EF2C93}"/>
    <dgm:cxn modelId="{7247BF4B-8944-4464-A37D-DD579E203F34}" srcId="{EEBE9B18-50A1-4409-BF35-BA369934568C}" destId="{E7333B39-A977-4A71-9B34-5781D8A5AA06}" srcOrd="0" destOrd="0" parTransId="{5C8589B3-8450-4E95-8903-88A36416B9CF}" sibTransId="{55A1B76E-E90D-494A-B5F3-912BF35D5246}"/>
    <dgm:cxn modelId="{1BF0C484-06BD-4B0F-B0EC-87552D529149}" type="presOf" srcId="{D5E00AAB-1374-4951-9BDB-9E644FD1DB2B}" destId="{C0765898-B661-48D2-8731-0D40EF4AEE8E}" srcOrd="0" destOrd="0" presId="urn:microsoft.com/office/officeart/2008/layout/LinedList"/>
    <dgm:cxn modelId="{B2CDE8BB-4AA4-4A65-ACB3-A6CFBA2967D2}" type="presOf" srcId="{EEBE9B18-50A1-4409-BF35-BA369934568C}" destId="{55F11960-6EC5-43AA-AB33-0559F9C3A9EE}" srcOrd="0" destOrd="0" presId="urn:microsoft.com/office/officeart/2008/layout/LinedList"/>
    <dgm:cxn modelId="{918DACE7-0C85-4D24-9DBF-D2843BE072F9}" type="presParOf" srcId="{55F11960-6EC5-43AA-AB33-0559F9C3A9EE}" destId="{4CFB68A4-9E41-4AEA-BA15-3E885FF21655}" srcOrd="0" destOrd="0" presId="urn:microsoft.com/office/officeart/2008/layout/LinedList"/>
    <dgm:cxn modelId="{91CC12A4-846E-42FA-8AB8-CF0EF315967A}" type="presParOf" srcId="{55F11960-6EC5-43AA-AB33-0559F9C3A9EE}" destId="{1E22080E-C231-4D24-A162-5BB18E2CE38A}" srcOrd="1" destOrd="0" presId="urn:microsoft.com/office/officeart/2008/layout/LinedList"/>
    <dgm:cxn modelId="{CFF20D3A-95DD-493F-A3AA-7D63044AC734}" type="presParOf" srcId="{1E22080E-C231-4D24-A162-5BB18E2CE38A}" destId="{45F6B47C-69C8-4B7A-941B-D91BF19A7691}" srcOrd="0" destOrd="0" presId="urn:microsoft.com/office/officeart/2008/layout/LinedList"/>
    <dgm:cxn modelId="{844B0A33-B2E6-4129-83FA-A15A586093E6}" type="presParOf" srcId="{1E22080E-C231-4D24-A162-5BB18E2CE38A}" destId="{93B33C05-CAED-409F-A4B8-15BED6EE5F1D}" srcOrd="1" destOrd="0" presId="urn:microsoft.com/office/officeart/2008/layout/LinedList"/>
    <dgm:cxn modelId="{C57F1912-F438-4574-82F7-DD0CCA45C798}" type="presParOf" srcId="{55F11960-6EC5-43AA-AB33-0559F9C3A9EE}" destId="{E1BA787A-1867-4CA1-A395-C38B04DC654A}" srcOrd="2" destOrd="0" presId="urn:microsoft.com/office/officeart/2008/layout/LinedList"/>
    <dgm:cxn modelId="{FCB39B8C-C3DC-4AF1-B367-84CB143BB15F}" type="presParOf" srcId="{55F11960-6EC5-43AA-AB33-0559F9C3A9EE}" destId="{1BA649EB-E62E-48D3-B0FF-D2BA7AC15EA6}" srcOrd="3" destOrd="0" presId="urn:microsoft.com/office/officeart/2008/layout/LinedList"/>
    <dgm:cxn modelId="{054E7EFD-A377-4912-8C5B-24F554BD1360}" type="presParOf" srcId="{1BA649EB-E62E-48D3-B0FF-D2BA7AC15EA6}" destId="{C0765898-B661-48D2-8731-0D40EF4AEE8E}" srcOrd="0" destOrd="0" presId="urn:microsoft.com/office/officeart/2008/layout/LinedList"/>
    <dgm:cxn modelId="{FC164502-972A-48E9-B3E3-EBC6167D592C}" type="presParOf" srcId="{1BA649EB-E62E-48D3-B0FF-D2BA7AC15EA6}" destId="{8840DCB4-730A-4399-A168-271450D7523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B3F017-D72E-459A-9B8A-5A8DB0E1C2DE}"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3792FB3C-F492-4552-84E1-CB58AF3F7FC6}">
      <dgm:prSet/>
      <dgm:spPr/>
      <dgm:t>
        <a:bodyPr/>
        <a:lstStyle/>
        <a:p>
          <a:r>
            <a:rPr lang="en-GB" b="0"/>
            <a:t>ICALT Observation instrument</a:t>
          </a:r>
          <a:endParaRPr lang="en-US" b="0"/>
        </a:p>
      </dgm:t>
    </dgm:pt>
    <dgm:pt modelId="{583B9A86-DBDC-4DCB-9BA6-7A9E0214C78E}" type="parTrans" cxnId="{E0928B47-A718-4C8A-AE76-52420B2AF8E0}">
      <dgm:prSet/>
      <dgm:spPr/>
      <dgm:t>
        <a:bodyPr/>
        <a:lstStyle/>
        <a:p>
          <a:endParaRPr lang="en-US"/>
        </a:p>
      </dgm:t>
    </dgm:pt>
    <dgm:pt modelId="{C5775207-BE04-43AB-AB5C-5BEDD4E0F973}" type="sibTrans" cxnId="{E0928B47-A718-4C8A-AE76-52420B2AF8E0}">
      <dgm:prSet/>
      <dgm:spPr/>
      <dgm:t>
        <a:bodyPr/>
        <a:lstStyle/>
        <a:p>
          <a:endParaRPr lang="en-US"/>
        </a:p>
      </dgm:t>
    </dgm:pt>
    <dgm:pt modelId="{E1B7383A-46A8-4D8E-9EE4-34D5827D9A0D}">
      <dgm:prSet/>
      <dgm:spPr/>
      <dgm:t>
        <a:bodyPr/>
        <a:lstStyle/>
        <a:p>
          <a:r>
            <a:rPr lang="en-GB"/>
            <a:t>Data for secondary teachers from Year 4 of the study were analysed (n=255)</a:t>
          </a:r>
          <a:endParaRPr lang="en-US"/>
        </a:p>
      </dgm:t>
    </dgm:pt>
    <dgm:pt modelId="{DDFD96BE-655B-4758-8D6C-824DA952A527}" type="parTrans" cxnId="{818CAA0E-7E43-4FC4-A85D-A31987FC009B}">
      <dgm:prSet/>
      <dgm:spPr/>
      <dgm:t>
        <a:bodyPr/>
        <a:lstStyle/>
        <a:p>
          <a:endParaRPr lang="en-US"/>
        </a:p>
      </dgm:t>
    </dgm:pt>
    <dgm:pt modelId="{A9512DD5-2A87-4036-9257-727220F683DB}" type="sibTrans" cxnId="{818CAA0E-7E43-4FC4-A85D-A31987FC009B}">
      <dgm:prSet/>
      <dgm:spPr/>
      <dgm:t>
        <a:bodyPr/>
        <a:lstStyle/>
        <a:p>
          <a:endParaRPr lang="en-US"/>
        </a:p>
      </dgm:t>
    </dgm:pt>
    <dgm:pt modelId="{7218003D-471B-4012-AA18-A6CA3C33BEF3}">
      <dgm:prSet/>
      <dgm:spPr/>
      <dgm:t>
        <a:bodyPr/>
        <a:lstStyle/>
        <a:p>
          <a:r>
            <a:rPr lang="en-GB"/>
            <a:t>Mean scores for the seven domains were calculated for each of the six career phases</a:t>
          </a:r>
          <a:endParaRPr lang="en-US"/>
        </a:p>
      </dgm:t>
    </dgm:pt>
    <dgm:pt modelId="{3E3D51D1-203A-4FC4-A9F5-08D3259F12B2}" type="parTrans" cxnId="{CF20B20A-5748-4399-AAC8-F68D0FD41E23}">
      <dgm:prSet/>
      <dgm:spPr/>
      <dgm:t>
        <a:bodyPr/>
        <a:lstStyle/>
        <a:p>
          <a:endParaRPr lang="en-US"/>
        </a:p>
      </dgm:t>
    </dgm:pt>
    <dgm:pt modelId="{F9B14019-9316-4E43-8151-D9679ABE74D7}" type="sibTrans" cxnId="{CF20B20A-5748-4399-AAC8-F68D0FD41E23}">
      <dgm:prSet/>
      <dgm:spPr/>
      <dgm:t>
        <a:bodyPr/>
        <a:lstStyle/>
        <a:p>
          <a:endParaRPr lang="en-US"/>
        </a:p>
      </dgm:t>
    </dgm:pt>
    <dgm:pt modelId="{05E067E9-73FC-427F-B729-549E29136847}">
      <dgm:prSet/>
      <dgm:spPr/>
      <dgm:t>
        <a:bodyPr/>
        <a:lstStyle/>
        <a:p>
          <a:r>
            <a:rPr lang="en-GB" b="0"/>
            <a:t>Teacher Questionnaire</a:t>
          </a:r>
          <a:endParaRPr lang="en-US" b="0"/>
        </a:p>
      </dgm:t>
    </dgm:pt>
    <dgm:pt modelId="{DBE05E49-5C8F-4DBE-82E9-EF0B1377F86A}" type="parTrans" cxnId="{62580A0E-1AA4-4285-B662-6AD6DCCFDFC3}">
      <dgm:prSet/>
      <dgm:spPr/>
      <dgm:t>
        <a:bodyPr/>
        <a:lstStyle/>
        <a:p>
          <a:endParaRPr lang="en-US"/>
        </a:p>
      </dgm:t>
    </dgm:pt>
    <dgm:pt modelId="{E570BE6F-0891-4721-83B8-2E51FC016D98}" type="sibTrans" cxnId="{62580A0E-1AA4-4285-B662-6AD6DCCFDFC3}">
      <dgm:prSet/>
      <dgm:spPr/>
      <dgm:t>
        <a:bodyPr/>
        <a:lstStyle/>
        <a:p>
          <a:endParaRPr lang="en-US"/>
        </a:p>
      </dgm:t>
    </dgm:pt>
    <dgm:pt modelId="{18BEC117-FC23-4A4D-AD72-0E4ADED00F61}">
      <dgm:prSet/>
      <dgm:spPr/>
      <dgm:t>
        <a:bodyPr/>
        <a:lstStyle/>
        <a:p>
          <a:r>
            <a:rPr lang="en-GB"/>
            <a:t>The first section of the questionnaire was used to explore teachers’ perceptions of their effectiveness as an indicator of self-efficacy</a:t>
          </a:r>
          <a:endParaRPr lang="en-US"/>
        </a:p>
      </dgm:t>
    </dgm:pt>
    <dgm:pt modelId="{78580D48-6789-44E4-9C06-ABB5A2C54EB8}" type="parTrans" cxnId="{BDE08819-393A-4770-ACF8-266C7A7D4C66}">
      <dgm:prSet/>
      <dgm:spPr/>
      <dgm:t>
        <a:bodyPr/>
        <a:lstStyle/>
        <a:p>
          <a:endParaRPr lang="en-US"/>
        </a:p>
      </dgm:t>
    </dgm:pt>
    <dgm:pt modelId="{2174BC0C-8790-4485-8121-3A099CE7767D}" type="sibTrans" cxnId="{BDE08819-393A-4770-ACF8-266C7A7D4C66}">
      <dgm:prSet/>
      <dgm:spPr/>
      <dgm:t>
        <a:bodyPr/>
        <a:lstStyle/>
        <a:p>
          <a:endParaRPr lang="en-US"/>
        </a:p>
      </dgm:t>
    </dgm:pt>
    <dgm:pt modelId="{25E8ABE0-7465-4CD2-9A80-490AC231DC6C}" type="pres">
      <dgm:prSet presAssocID="{6CB3F017-D72E-459A-9B8A-5A8DB0E1C2DE}" presName="vert0" presStyleCnt="0">
        <dgm:presLayoutVars>
          <dgm:dir/>
          <dgm:animOne val="branch"/>
          <dgm:animLvl val="lvl"/>
        </dgm:presLayoutVars>
      </dgm:prSet>
      <dgm:spPr/>
    </dgm:pt>
    <dgm:pt modelId="{73C44C59-B671-4740-9338-279FEF90FD7E}" type="pres">
      <dgm:prSet presAssocID="{3792FB3C-F492-4552-84E1-CB58AF3F7FC6}" presName="thickLine" presStyleLbl="alignNode1" presStyleIdx="0" presStyleCnt="5"/>
      <dgm:spPr/>
    </dgm:pt>
    <dgm:pt modelId="{7DCCE3BA-2AEC-4B4D-A57F-D43F945596FB}" type="pres">
      <dgm:prSet presAssocID="{3792FB3C-F492-4552-84E1-CB58AF3F7FC6}" presName="horz1" presStyleCnt="0"/>
      <dgm:spPr/>
    </dgm:pt>
    <dgm:pt modelId="{284F3B38-1E38-4030-BE57-21CE805711AC}" type="pres">
      <dgm:prSet presAssocID="{3792FB3C-F492-4552-84E1-CB58AF3F7FC6}" presName="tx1" presStyleLbl="revTx" presStyleIdx="0" presStyleCnt="5"/>
      <dgm:spPr/>
    </dgm:pt>
    <dgm:pt modelId="{E1070AC6-6EE7-4B52-A121-1B78A667DC56}" type="pres">
      <dgm:prSet presAssocID="{3792FB3C-F492-4552-84E1-CB58AF3F7FC6}" presName="vert1" presStyleCnt="0"/>
      <dgm:spPr/>
    </dgm:pt>
    <dgm:pt modelId="{9CCA19DE-D57C-4D90-947E-56F2ED69D10E}" type="pres">
      <dgm:prSet presAssocID="{E1B7383A-46A8-4D8E-9EE4-34D5827D9A0D}" presName="thickLine" presStyleLbl="alignNode1" presStyleIdx="1" presStyleCnt="5"/>
      <dgm:spPr/>
    </dgm:pt>
    <dgm:pt modelId="{435488A4-33FD-4FE3-89D3-D6D39936EE7E}" type="pres">
      <dgm:prSet presAssocID="{E1B7383A-46A8-4D8E-9EE4-34D5827D9A0D}" presName="horz1" presStyleCnt="0"/>
      <dgm:spPr/>
    </dgm:pt>
    <dgm:pt modelId="{6B991164-D280-43F3-9F08-A9BB92ACAAD8}" type="pres">
      <dgm:prSet presAssocID="{E1B7383A-46A8-4D8E-9EE4-34D5827D9A0D}" presName="tx1" presStyleLbl="revTx" presStyleIdx="1" presStyleCnt="5"/>
      <dgm:spPr/>
    </dgm:pt>
    <dgm:pt modelId="{221A80E6-3EDB-4BD8-8CAC-96FDEA2A73A7}" type="pres">
      <dgm:prSet presAssocID="{E1B7383A-46A8-4D8E-9EE4-34D5827D9A0D}" presName="vert1" presStyleCnt="0"/>
      <dgm:spPr/>
    </dgm:pt>
    <dgm:pt modelId="{7F9A9A60-5DCD-4F88-B36A-44799CD6748C}" type="pres">
      <dgm:prSet presAssocID="{7218003D-471B-4012-AA18-A6CA3C33BEF3}" presName="thickLine" presStyleLbl="alignNode1" presStyleIdx="2" presStyleCnt="5"/>
      <dgm:spPr/>
    </dgm:pt>
    <dgm:pt modelId="{1BEB0B80-94D0-4A84-B3CD-23F714016109}" type="pres">
      <dgm:prSet presAssocID="{7218003D-471B-4012-AA18-A6CA3C33BEF3}" presName="horz1" presStyleCnt="0"/>
      <dgm:spPr/>
    </dgm:pt>
    <dgm:pt modelId="{EB0A740F-822C-47E5-A9A3-CFF9BDCA7CCF}" type="pres">
      <dgm:prSet presAssocID="{7218003D-471B-4012-AA18-A6CA3C33BEF3}" presName="tx1" presStyleLbl="revTx" presStyleIdx="2" presStyleCnt="5"/>
      <dgm:spPr/>
    </dgm:pt>
    <dgm:pt modelId="{6F3A670F-6BB4-4B4B-8E08-E908FDCB5A51}" type="pres">
      <dgm:prSet presAssocID="{7218003D-471B-4012-AA18-A6CA3C33BEF3}" presName="vert1" presStyleCnt="0"/>
      <dgm:spPr/>
    </dgm:pt>
    <dgm:pt modelId="{C9D80962-999A-4732-AD1C-3CA76E0D457C}" type="pres">
      <dgm:prSet presAssocID="{05E067E9-73FC-427F-B729-549E29136847}" presName="thickLine" presStyleLbl="alignNode1" presStyleIdx="3" presStyleCnt="5"/>
      <dgm:spPr/>
    </dgm:pt>
    <dgm:pt modelId="{317C3ED9-6AB5-4180-8E43-14B6B0E7FBC5}" type="pres">
      <dgm:prSet presAssocID="{05E067E9-73FC-427F-B729-549E29136847}" presName="horz1" presStyleCnt="0"/>
      <dgm:spPr/>
    </dgm:pt>
    <dgm:pt modelId="{FA2D8BDF-C0E1-4773-805E-01EA413BC711}" type="pres">
      <dgm:prSet presAssocID="{05E067E9-73FC-427F-B729-549E29136847}" presName="tx1" presStyleLbl="revTx" presStyleIdx="3" presStyleCnt="5"/>
      <dgm:spPr/>
    </dgm:pt>
    <dgm:pt modelId="{22BCE804-771A-4AF6-8117-39945A88660A}" type="pres">
      <dgm:prSet presAssocID="{05E067E9-73FC-427F-B729-549E29136847}" presName="vert1" presStyleCnt="0"/>
      <dgm:spPr/>
    </dgm:pt>
    <dgm:pt modelId="{C4FEE5AA-1D93-4794-9537-D5D76B3F0C0B}" type="pres">
      <dgm:prSet presAssocID="{18BEC117-FC23-4A4D-AD72-0E4ADED00F61}" presName="thickLine" presStyleLbl="alignNode1" presStyleIdx="4" presStyleCnt="5"/>
      <dgm:spPr/>
    </dgm:pt>
    <dgm:pt modelId="{116F3E5D-2732-48F1-B47F-8C0595F62BE2}" type="pres">
      <dgm:prSet presAssocID="{18BEC117-FC23-4A4D-AD72-0E4ADED00F61}" presName="horz1" presStyleCnt="0"/>
      <dgm:spPr/>
    </dgm:pt>
    <dgm:pt modelId="{222DADD1-AABD-4C86-984A-1D00C20C3BE5}" type="pres">
      <dgm:prSet presAssocID="{18BEC117-FC23-4A4D-AD72-0E4ADED00F61}" presName="tx1" presStyleLbl="revTx" presStyleIdx="4" presStyleCnt="5"/>
      <dgm:spPr/>
    </dgm:pt>
    <dgm:pt modelId="{1BF7E58C-426C-48FF-AC57-7E9B89A6B6C6}" type="pres">
      <dgm:prSet presAssocID="{18BEC117-FC23-4A4D-AD72-0E4ADED00F61}" presName="vert1" presStyleCnt="0"/>
      <dgm:spPr/>
    </dgm:pt>
  </dgm:ptLst>
  <dgm:cxnLst>
    <dgm:cxn modelId="{CF20B20A-5748-4399-AAC8-F68D0FD41E23}" srcId="{6CB3F017-D72E-459A-9B8A-5A8DB0E1C2DE}" destId="{7218003D-471B-4012-AA18-A6CA3C33BEF3}" srcOrd="2" destOrd="0" parTransId="{3E3D51D1-203A-4FC4-A9F5-08D3259F12B2}" sibTransId="{F9B14019-9316-4E43-8151-D9679ABE74D7}"/>
    <dgm:cxn modelId="{62580A0E-1AA4-4285-B662-6AD6DCCFDFC3}" srcId="{6CB3F017-D72E-459A-9B8A-5A8DB0E1C2DE}" destId="{05E067E9-73FC-427F-B729-549E29136847}" srcOrd="3" destOrd="0" parTransId="{DBE05E49-5C8F-4DBE-82E9-EF0B1377F86A}" sibTransId="{E570BE6F-0891-4721-83B8-2E51FC016D98}"/>
    <dgm:cxn modelId="{818CAA0E-7E43-4FC4-A85D-A31987FC009B}" srcId="{6CB3F017-D72E-459A-9B8A-5A8DB0E1C2DE}" destId="{E1B7383A-46A8-4D8E-9EE4-34D5827D9A0D}" srcOrd="1" destOrd="0" parTransId="{DDFD96BE-655B-4758-8D6C-824DA952A527}" sibTransId="{A9512DD5-2A87-4036-9257-727220F683DB}"/>
    <dgm:cxn modelId="{BDE08819-393A-4770-ACF8-266C7A7D4C66}" srcId="{6CB3F017-D72E-459A-9B8A-5A8DB0E1C2DE}" destId="{18BEC117-FC23-4A4D-AD72-0E4ADED00F61}" srcOrd="4" destOrd="0" parTransId="{78580D48-6789-44E4-9C06-ABB5A2C54EB8}" sibTransId="{2174BC0C-8790-4485-8121-3A099CE7767D}"/>
    <dgm:cxn modelId="{3F96CE3A-E40A-4DB4-A6BE-85965C907E2A}" type="presOf" srcId="{05E067E9-73FC-427F-B729-549E29136847}" destId="{FA2D8BDF-C0E1-4773-805E-01EA413BC711}" srcOrd="0" destOrd="0" presId="urn:microsoft.com/office/officeart/2008/layout/LinedList"/>
    <dgm:cxn modelId="{3F018142-39BC-40A7-9782-5EB4ADBCD692}" type="presOf" srcId="{6CB3F017-D72E-459A-9B8A-5A8DB0E1C2DE}" destId="{25E8ABE0-7465-4CD2-9A80-490AC231DC6C}" srcOrd="0" destOrd="0" presId="urn:microsoft.com/office/officeart/2008/layout/LinedList"/>
    <dgm:cxn modelId="{E0928B47-A718-4C8A-AE76-52420B2AF8E0}" srcId="{6CB3F017-D72E-459A-9B8A-5A8DB0E1C2DE}" destId="{3792FB3C-F492-4552-84E1-CB58AF3F7FC6}" srcOrd="0" destOrd="0" parTransId="{583B9A86-DBDC-4DCB-9BA6-7A9E0214C78E}" sibTransId="{C5775207-BE04-43AB-AB5C-5BEDD4E0F973}"/>
    <dgm:cxn modelId="{9721E855-7308-4FD7-BC66-85158900A8A5}" type="presOf" srcId="{E1B7383A-46A8-4D8E-9EE4-34D5827D9A0D}" destId="{6B991164-D280-43F3-9F08-A9BB92ACAAD8}" srcOrd="0" destOrd="0" presId="urn:microsoft.com/office/officeart/2008/layout/LinedList"/>
    <dgm:cxn modelId="{B0A7C897-B9D2-462D-83DD-BECDD47D7805}" type="presOf" srcId="{18BEC117-FC23-4A4D-AD72-0E4ADED00F61}" destId="{222DADD1-AABD-4C86-984A-1D00C20C3BE5}" srcOrd="0" destOrd="0" presId="urn:microsoft.com/office/officeart/2008/layout/LinedList"/>
    <dgm:cxn modelId="{3F1413A9-12D3-4B7B-9E6A-B7DEE91CBD3B}" type="presOf" srcId="{7218003D-471B-4012-AA18-A6CA3C33BEF3}" destId="{EB0A740F-822C-47E5-A9A3-CFF9BDCA7CCF}" srcOrd="0" destOrd="0" presId="urn:microsoft.com/office/officeart/2008/layout/LinedList"/>
    <dgm:cxn modelId="{F69D33F9-4B1E-445F-9D44-6D7806733F08}" type="presOf" srcId="{3792FB3C-F492-4552-84E1-CB58AF3F7FC6}" destId="{284F3B38-1E38-4030-BE57-21CE805711AC}" srcOrd="0" destOrd="0" presId="urn:microsoft.com/office/officeart/2008/layout/LinedList"/>
    <dgm:cxn modelId="{F18A4F7F-8F1B-42A2-BD1F-927E534EA53B}" type="presParOf" srcId="{25E8ABE0-7465-4CD2-9A80-490AC231DC6C}" destId="{73C44C59-B671-4740-9338-279FEF90FD7E}" srcOrd="0" destOrd="0" presId="urn:microsoft.com/office/officeart/2008/layout/LinedList"/>
    <dgm:cxn modelId="{D243A37A-CFEE-4BE6-B663-6BB724C2F5E4}" type="presParOf" srcId="{25E8ABE0-7465-4CD2-9A80-490AC231DC6C}" destId="{7DCCE3BA-2AEC-4B4D-A57F-D43F945596FB}" srcOrd="1" destOrd="0" presId="urn:microsoft.com/office/officeart/2008/layout/LinedList"/>
    <dgm:cxn modelId="{A4C0BF89-116F-47E1-9A53-E1793F885BA0}" type="presParOf" srcId="{7DCCE3BA-2AEC-4B4D-A57F-D43F945596FB}" destId="{284F3B38-1E38-4030-BE57-21CE805711AC}" srcOrd="0" destOrd="0" presId="urn:microsoft.com/office/officeart/2008/layout/LinedList"/>
    <dgm:cxn modelId="{27DDC499-7AA4-4A32-8C0E-A6932E0E7122}" type="presParOf" srcId="{7DCCE3BA-2AEC-4B4D-A57F-D43F945596FB}" destId="{E1070AC6-6EE7-4B52-A121-1B78A667DC56}" srcOrd="1" destOrd="0" presId="urn:microsoft.com/office/officeart/2008/layout/LinedList"/>
    <dgm:cxn modelId="{3129DA4E-5BD1-4185-8F61-29B72A50ED7A}" type="presParOf" srcId="{25E8ABE0-7465-4CD2-9A80-490AC231DC6C}" destId="{9CCA19DE-D57C-4D90-947E-56F2ED69D10E}" srcOrd="2" destOrd="0" presId="urn:microsoft.com/office/officeart/2008/layout/LinedList"/>
    <dgm:cxn modelId="{F607E3E3-5A98-41A7-9429-75B0F9145EC4}" type="presParOf" srcId="{25E8ABE0-7465-4CD2-9A80-490AC231DC6C}" destId="{435488A4-33FD-4FE3-89D3-D6D39936EE7E}" srcOrd="3" destOrd="0" presId="urn:microsoft.com/office/officeart/2008/layout/LinedList"/>
    <dgm:cxn modelId="{73BC97DB-782E-4926-A3EF-3E34099F4539}" type="presParOf" srcId="{435488A4-33FD-4FE3-89D3-D6D39936EE7E}" destId="{6B991164-D280-43F3-9F08-A9BB92ACAAD8}" srcOrd="0" destOrd="0" presId="urn:microsoft.com/office/officeart/2008/layout/LinedList"/>
    <dgm:cxn modelId="{A46D4E76-DBF0-4108-AAA5-D3AF815D780F}" type="presParOf" srcId="{435488A4-33FD-4FE3-89D3-D6D39936EE7E}" destId="{221A80E6-3EDB-4BD8-8CAC-96FDEA2A73A7}" srcOrd="1" destOrd="0" presId="urn:microsoft.com/office/officeart/2008/layout/LinedList"/>
    <dgm:cxn modelId="{1C8D164B-2EDD-44FB-BBDB-2AB5CFA3613E}" type="presParOf" srcId="{25E8ABE0-7465-4CD2-9A80-490AC231DC6C}" destId="{7F9A9A60-5DCD-4F88-B36A-44799CD6748C}" srcOrd="4" destOrd="0" presId="urn:microsoft.com/office/officeart/2008/layout/LinedList"/>
    <dgm:cxn modelId="{E9E4D2B0-4FFF-4890-AABF-CA0784CBE694}" type="presParOf" srcId="{25E8ABE0-7465-4CD2-9A80-490AC231DC6C}" destId="{1BEB0B80-94D0-4A84-B3CD-23F714016109}" srcOrd="5" destOrd="0" presId="urn:microsoft.com/office/officeart/2008/layout/LinedList"/>
    <dgm:cxn modelId="{284964DF-ACAA-4AE7-9D64-6ABD7C1D9A9C}" type="presParOf" srcId="{1BEB0B80-94D0-4A84-B3CD-23F714016109}" destId="{EB0A740F-822C-47E5-A9A3-CFF9BDCA7CCF}" srcOrd="0" destOrd="0" presId="urn:microsoft.com/office/officeart/2008/layout/LinedList"/>
    <dgm:cxn modelId="{FF7F94A8-087C-424E-ADF6-AE686B431852}" type="presParOf" srcId="{1BEB0B80-94D0-4A84-B3CD-23F714016109}" destId="{6F3A670F-6BB4-4B4B-8E08-E908FDCB5A51}" srcOrd="1" destOrd="0" presId="urn:microsoft.com/office/officeart/2008/layout/LinedList"/>
    <dgm:cxn modelId="{4F06FABF-1C27-4E91-9459-9D79F6E24B82}" type="presParOf" srcId="{25E8ABE0-7465-4CD2-9A80-490AC231DC6C}" destId="{C9D80962-999A-4732-AD1C-3CA76E0D457C}" srcOrd="6" destOrd="0" presId="urn:microsoft.com/office/officeart/2008/layout/LinedList"/>
    <dgm:cxn modelId="{84850FB2-0811-4D70-870E-4D5CD434D8E8}" type="presParOf" srcId="{25E8ABE0-7465-4CD2-9A80-490AC231DC6C}" destId="{317C3ED9-6AB5-4180-8E43-14B6B0E7FBC5}" srcOrd="7" destOrd="0" presId="urn:microsoft.com/office/officeart/2008/layout/LinedList"/>
    <dgm:cxn modelId="{C5D2102F-C354-41AB-BBA3-75AE7225260A}" type="presParOf" srcId="{317C3ED9-6AB5-4180-8E43-14B6B0E7FBC5}" destId="{FA2D8BDF-C0E1-4773-805E-01EA413BC711}" srcOrd="0" destOrd="0" presId="urn:microsoft.com/office/officeart/2008/layout/LinedList"/>
    <dgm:cxn modelId="{D7513616-5E94-4480-828C-E3EDDCFA8F61}" type="presParOf" srcId="{317C3ED9-6AB5-4180-8E43-14B6B0E7FBC5}" destId="{22BCE804-771A-4AF6-8117-39945A88660A}" srcOrd="1" destOrd="0" presId="urn:microsoft.com/office/officeart/2008/layout/LinedList"/>
    <dgm:cxn modelId="{1C8BA4DB-155A-42F1-87B1-C0A94FD97F36}" type="presParOf" srcId="{25E8ABE0-7465-4CD2-9A80-490AC231DC6C}" destId="{C4FEE5AA-1D93-4794-9537-D5D76B3F0C0B}" srcOrd="8" destOrd="0" presId="urn:microsoft.com/office/officeart/2008/layout/LinedList"/>
    <dgm:cxn modelId="{AEC545CC-A655-46DD-991B-A4639BB4D42B}" type="presParOf" srcId="{25E8ABE0-7465-4CD2-9A80-490AC231DC6C}" destId="{116F3E5D-2732-48F1-B47F-8C0595F62BE2}" srcOrd="9" destOrd="0" presId="urn:microsoft.com/office/officeart/2008/layout/LinedList"/>
    <dgm:cxn modelId="{F7F9523E-9BE8-42FA-853E-0BE571CADA12}" type="presParOf" srcId="{116F3E5D-2732-48F1-B47F-8C0595F62BE2}" destId="{222DADD1-AABD-4C86-984A-1D00C20C3BE5}" srcOrd="0" destOrd="0" presId="urn:microsoft.com/office/officeart/2008/layout/LinedList"/>
    <dgm:cxn modelId="{C51AAE15-6BF0-48E5-AD14-27BA63787632}" type="presParOf" srcId="{116F3E5D-2732-48F1-B47F-8C0595F62BE2}" destId="{1BF7E58C-426C-48FF-AC57-7E9B89A6B6C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B3F017-D72E-459A-9B8A-5A8DB0E1C2DE}"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9E099835-8CA9-4505-8C6C-5961AC2BB8E2}">
      <dgm:prSet/>
      <dgm:spPr/>
      <dgm:t>
        <a:bodyPr/>
        <a:lstStyle/>
        <a:p>
          <a:r>
            <a:rPr lang="en-GB"/>
            <a:t>Level of education provided</a:t>
          </a:r>
          <a:endParaRPr lang="en-US"/>
        </a:p>
      </dgm:t>
    </dgm:pt>
    <dgm:pt modelId="{D66286AE-DBA9-4A87-9921-F57E91281AD8}" type="parTrans" cxnId="{170EAA2A-DD75-4566-8513-4AEF81EAD0DD}">
      <dgm:prSet/>
      <dgm:spPr/>
      <dgm:t>
        <a:bodyPr/>
        <a:lstStyle/>
        <a:p>
          <a:endParaRPr lang="en-GB"/>
        </a:p>
      </dgm:t>
    </dgm:pt>
    <dgm:pt modelId="{4A49F25A-01A9-4B5D-B8FB-FA66743B382D}" type="sibTrans" cxnId="{170EAA2A-DD75-4566-8513-4AEF81EAD0DD}">
      <dgm:prSet/>
      <dgm:spPr/>
      <dgm:t>
        <a:bodyPr/>
        <a:lstStyle/>
        <a:p>
          <a:endParaRPr lang="en-GB"/>
        </a:p>
      </dgm:t>
    </dgm:pt>
    <dgm:pt modelId="{3E9C5811-3CCE-42F5-9ED9-616D87F379C4}">
      <dgm:prSet/>
      <dgm:spPr/>
      <dgm:t>
        <a:bodyPr/>
        <a:lstStyle/>
        <a:p>
          <a:r>
            <a:rPr lang="en-GB"/>
            <a:t>Socio-economic contexts</a:t>
          </a:r>
          <a:endParaRPr lang="en-US"/>
        </a:p>
      </dgm:t>
    </dgm:pt>
    <dgm:pt modelId="{C2EDA370-176C-4C22-B81E-F57F69C31E27}" type="parTrans" cxnId="{E30FB810-5E68-42E8-A403-A1204651AC31}">
      <dgm:prSet/>
      <dgm:spPr/>
      <dgm:t>
        <a:bodyPr/>
        <a:lstStyle/>
        <a:p>
          <a:endParaRPr lang="en-GB"/>
        </a:p>
      </dgm:t>
    </dgm:pt>
    <dgm:pt modelId="{800F933A-C67E-4934-B72A-6269D660D6B7}" type="sibTrans" cxnId="{E30FB810-5E68-42E8-A403-A1204651AC31}">
      <dgm:prSet/>
      <dgm:spPr/>
      <dgm:t>
        <a:bodyPr/>
        <a:lstStyle/>
        <a:p>
          <a:endParaRPr lang="en-GB"/>
        </a:p>
      </dgm:t>
    </dgm:pt>
    <dgm:pt modelId="{3AAB075E-04BA-4467-91B0-08183553F0FD}">
      <dgm:prSet/>
      <dgm:spPr/>
      <dgm:t>
        <a:bodyPr/>
        <a:lstStyle/>
        <a:p>
          <a:r>
            <a:rPr lang="en-GB"/>
            <a:t>Size of school</a:t>
          </a:r>
          <a:endParaRPr lang="en-US"/>
        </a:p>
      </dgm:t>
    </dgm:pt>
    <dgm:pt modelId="{4E2A631C-6232-401F-9201-383E6BB22572}" type="parTrans" cxnId="{705D9503-0643-4450-B376-0981253A19AC}">
      <dgm:prSet/>
      <dgm:spPr/>
      <dgm:t>
        <a:bodyPr/>
        <a:lstStyle/>
        <a:p>
          <a:endParaRPr lang="en-GB"/>
        </a:p>
      </dgm:t>
    </dgm:pt>
    <dgm:pt modelId="{798AB877-AAD6-4C8F-8ECA-759254356AC2}" type="sibTrans" cxnId="{705D9503-0643-4450-B376-0981253A19AC}">
      <dgm:prSet/>
      <dgm:spPr/>
      <dgm:t>
        <a:bodyPr/>
        <a:lstStyle/>
        <a:p>
          <a:endParaRPr lang="en-GB"/>
        </a:p>
      </dgm:t>
    </dgm:pt>
    <dgm:pt modelId="{6118C706-CEC7-42FD-A266-9FB57F7696D9}">
      <dgm:prSet/>
      <dgm:spPr/>
      <dgm:t>
        <a:bodyPr/>
        <a:lstStyle/>
        <a:p>
          <a:r>
            <a:rPr lang="en-GB"/>
            <a:t>Governance</a:t>
          </a:r>
          <a:endParaRPr lang="en-US"/>
        </a:p>
      </dgm:t>
    </dgm:pt>
    <dgm:pt modelId="{132A798E-0479-4639-9269-49CE5950698F}" type="parTrans" cxnId="{615E8224-DD70-4714-9691-AECDDB02B137}">
      <dgm:prSet/>
      <dgm:spPr/>
      <dgm:t>
        <a:bodyPr/>
        <a:lstStyle/>
        <a:p>
          <a:endParaRPr lang="en-GB"/>
        </a:p>
      </dgm:t>
    </dgm:pt>
    <dgm:pt modelId="{8A1939B2-4142-4062-9127-3D994B877AF2}" type="sibTrans" cxnId="{615E8224-DD70-4714-9691-AECDDB02B137}">
      <dgm:prSet/>
      <dgm:spPr/>
      <dgm:t>
        <a:bodyPr/>
        <a:lstStyle/>
        <a:p>
          <a:endParaRPr lang="en-GB"/>
        </a:p>
      </dgm:t>
    </dgm:pt>
    <dgm:pt modelId="{3C477146-E5D7-4649-BD36-CD9D574693A7}" type="pres">
      <dgm:prSet presAssocID="{6CB3F017-D72E-459A-9B8A-5A8DB0E1C2DE}" presName="linear" presStyleCnt="0">
        <dgm:presLayoutVars>
          <dgm:animLvl val="lvl"/>
          <dgm:resizeHandles val="exact"/>
        </dgm:presLayoutVars>
      </dgm:prSet>
      <dgm:spPr/>
    </dgm:pt>
    <dgm:pt modelId="{2373F1A3-8D2D-4CC4-BD59-298668C3ED56}" type="pres">
      <dgm:prSet presAssocID="{9E099835-8CA9-4505-8C6C-5961AC2BB8E2}" presName="parentText" presStyleLbl="node1" presStyleIdx="0" presStyleCnt="4">
        <dgm:presLayoutVars>
          <dgm:chMax val="0"/>
          <dgm:bulletEnabled val="1"/>
        </dgm:presLayoutVars>
      </dgm:prSet>
      <dgm:spPr/>
    </dgm:pt>
    <dgm:pt modelId="{D020FAC0-B3FD-4055-A6E9-59ED63BF453B}" type="pres">
      <dgm:prSet presAssocID="{4A49F25A-01A9-4B5D-B8FB-FA66743B382D}" presName="spacer" presStyleCnt="0"/>
      <dgm:spPr/>
    </dgm:pt>
    <dgm:pt modelId="{CCBFAAA4-615D-44E7-B4AF-3C3FC8866838}" type="pres">
      <dgm:prSet presAssocID="{3E9C5811-3CCE-42F5-9ED9-616D87F379C4}" presName="parentText" presStyleLbl="node1" presStyleIdx="1" presStyleCnt="4">
        <dgm:presLayoutVars>
          <dgm:chMax val="0"/>
          <dgm:bulletEnabled val="1"/>
        </dgm:presLayoutVars>
      </dgm:prSet>
      <dgm:spPr/>
    </dgm:pt>
    <dgm:pt modelId="{9E1E8F35-3B23-4760-9C82-389788A61F83}" type="pres">
      <dgm:prSet presAssocID="{800F933A-C67E-4934-B72A-6269D660D6B7}" presName="spacer" presStyleCnt="0"/>
      <dgm:spPr/>
    </dgm:pt>
    <dgm:pt modelId="{BD3707B5-1EE4-4973-A32F-8AA6F2FDC3A9}" type="pres">
      <dgm:prSet presAssocID="{3AAB075E-04BA-4467-91B0-08183553F0FD}" presName="parentText" presStyleLbl="node1" presStyleIdx="2" presStyleCnt="4">
        <dgm:presLayoutVars>
          <dgm:chMax val="0"/>
          <dgm:bulletEnabled val="1"/>
        </dgm:presLayoutVars>
      </dgm:prSet>
      <dgm:spPr/>
    </dgm:pt>
    <dgm:pt modelId="{12C9EBCB-6B72-41A8-8129-DE2C2B13EDBD}" type="pres">
      <dgm:prSet presAssocID="{798AB877-AAD6-4C8F-8ECA-759254356AC2}" presName="spacer" presStyleCnt="0"/>
      <dgm:spPr/>
    </dgm:pt>
    <dgm:pt modelId="{2D7F30D3-B5DF-4A89-975A-C07B9C987B09}" type="pres">
      <dgm:prSet presAssocID="{6118C706-CEC7-42FD-A266-9FB57F7696D9}" presName="parentText" presStyleLbl="node1" presStyleIdx="3" presStyleCnt="4">
        <dgm:presLayoutVars>
          <dgm:chMax val="0"/>
          <dgm:bulletEnabled val="1"/>
        </dgm:presLayoutVars>
      </dgm:prSet>
      <dgm:spPr/>
    </dgm:pt>
  </dgm:ptLst>
  <dgm:cxnLst>
    <dgm:cxn modelId="{705D9503-0643-4450-B376-0981253A19AC}" srcId="{6CB3F017-D72E-459A-9B8A-5A8DB0E1C2DE}" destId="{3AAB075E-04BA-4467-91B0-08183553F0FD}" srcOrd="2" destOrd="0" parTransId="{4E2A631C-6232-401F-9201-383E6BB22572}" sibTransId="{798AB877-AAD6-4C8F-8ECA-759254356AC2}"/>
    <dgm:cxn modelId="{9498B40C-D8E5-4B7F-9337-D2E6F068925D}" type="presOf" srcId="{3E9C5811-3CCE-42F5-9ED9-616D87F379C4}" destId="{CCBFAAA4-615D-44E7-B4AF-3C3FC8866838}" srcOrd="0" destOrd="0" presId="urn:microsoft.com/office/officeart/2005/8/layout/vList2"/>
    <dgm:cxn modelId="{E30FB810-5E68-42E8-A403-A1204651AC31}" srcId="{6CB3F017-D72E-459A-9B8A-5A8DB0E1C2DE}" destId="{3E9C5811-3CCE-42F5-9ED9-616D87F379C4}" srcOrd="1" destOrd="0" parTransId="{C2EDA370-176C-4C22-B81E-F57F69C31E27}" sibTransId="{800F933A-C67E-4934-B72A-6269D660D6B7}"/>
    <dgm:cxn modelId="{06FB821B-87FC-474E-8191-53F5FCEF83EF}" type="presOf" srcId="{3AAB075E-04BA-4467-91B0-08183553F0FD}" destId="{BD3707B5-1EE4-4973-A32F-8AA6F2FDC3A9}" srcOrd="0" destOrd="0" presId="urn:microsoft.com/office/officeart/2005/8/layout/vList2"/>
    <dgm:cxn modelId="{615E8224-DD70-4714-9691-AECDDB02B137}" srcId="{6CB3F017-D72E-459A-9B8A-5A8DB0E1C2DE}" destId="{6118C706-CEC7-42FD-A266-9FB57F7696D9}" srcOrd="3" destOrd="0" parTransId="{132A798E-0479-4639-9269-49CE5950698F}" sibTransId="{8A1939B2-4142-4062-9127-3D994B877AF2}"/>
    <dgm:cxn modelId="{170EAA2A-DD75-4566-8513-4AEF81EAD0DD}" srcId="{6CB3F017-D72E-459A-9B8A-5A8DB0E1C2DE}" destId="{9E099835-8CA9-4505-8C6C-5961AC2BB8E2}" srcOrd="0" destOrd="0" parTransId="{D66286AE-DBA9-4A87-9921-F57E91281AD8}" sibTransId="{4A49F25A-01A9-4B5D-B8FB-FA66743B382D}"/>
    <dgm:cxn modelId="{1170EB43-D759-4C8F-828C-8F51568E88CD}" type="presOf" srcId="{9E099835-8CA9-4505-8C6C-5961AC2BB8E2}" destId="{2373F1A3-8D2D-4CC4-BD59-298668C3ED56}" srcOrd="0" destOrd="0" presId="urn:microsoft.com/office/officeart/2005/8/layout/vList2"/>
    <dgm:cxn modelId="{085B259A-C130-4AAF-84E9-52F15A1BED45}" type="presOf" srcId="{6118C706-CEC7-42FD-A266-9FB57F7696D9}" destId="{2D7F30D3-B5DF-4A89-975A-C07B9C987B09}" srcOrd="0" destOrd="0" presId="urn:microsoft.com/office/officeart/2005/8/layout/vList2"/>
    <dgm:cxn modelId="{135DE4F0-0425-4CC6-A159-3BF23286D506}" type="presOf" srcId="{6CB3F017-D72E-459A-9B8A-5A8DB0E1C2DE}" destId="{3C477146-E5D7-4649-BD36-CD9D574693A7}" srcOrd="0" destOrd="0" presId="urn:microsoft.com/office/officeart/2005/8/layout/vList2"/>
    <dgm:cxn modelId="{5FC70377-3BE2-4EC9-B3E3-689A94564FB1}" type="presParOf" srcId="{3C477146-E5D7-4649-BD36-CD9D574693A7}" destId="{2373F1A3-8D2D-4CC4-BD59-298668C3ED56}" srcOrd="0" destOrd="0" presId="urn:microsoft.com/office/officeart/2005/8/layout/vList2"/>
    <dgm:cxn modelId="{B9B87360-0BDC-4DAF-8A66-586CACA3467B}" type="presParOf" srcId="{3C477146-E5D7-4649-BD36-CD9D574693A7}" destId="{D020FAC0-B3FD-4055-A6E9-59ED63BF453B}" srcOrd="1" destOrd="0" presId="urn:microsoft.com/office/officeart/2005/8/layout/vList2"/>
    <dgm:cxn modelId="{E18C4088-12BD-4D7E-8CEA-FDC6870A8788}" type="presParOf" srcId="{3C477146-E5D7-4649-BD36-CD9D574693A7}" destId="{CCBFAAA4-615D-44E7-B4AF-3C3FC8866838}" srcOrd="2" destOrd="0" presId="urn:microsoft.com/office/officeart/2005/8/layout/vList2"/>
    <dgm:cxn modelId="{A7821C88-F45C-426F-A2C8-10575F5962D8}" type="presParOf" srcId="{3C477146-E5D7-4649-BD36-CD9D574693A7}" destId="{9E1E8F35-3B23-4760-9C82-389788A61F83}" srcOrd="3" destOrd="0" presId="urn:microsoft.com/office/officeart/2005/8/layout/vList2"/>
    <dgm:cxn modelId="{6764B92B-DE7E-4F30-88B7-D73BD3C6CE2B}" type="presParOf" srcId="{3C477146-E5D7-4649-BD36-CD9D574693A7}" destId="{BD3707B5-1EE4-4973-A32F-8AA6F2FDC3A9}" srcOrd="4" destOrd="0" presId="urn:microsoft.com/office/officeart/2005/8/layout/vList2"/>
    <dgm:cxn modelId="{12F191C1-80BA-48B3-A2DD-877FE9F5B441}" type="presParOf" srcId="{3C477146-E5D7-4649-BD36-CD9D574693A7}" destId="{12C9EBCB-6B72-41A8-8129-DE2C2B13EDBD}" srcOrd="5" destOrd="0" presId="urn:microsoft.com/office/officeart/2005/8/layout/vList2"/>
    <dgm:cxn modelId="{8949A38E-8DA0-4252-9D0F-882FAE442AB5}" type="presParOf" srcId="{3C477146-E5D7-4649-BD36-CD9D574693A7}" destId="{2D7F30D3-B5DF-4A89-975A-C07B9C987B0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F4DEEC-AD97-4EB2-A0D1-BACB0A078B6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4340C42-0C80-4AEF-9D4F-5273CE9550F2}">
      <dgm:prSet/>
      <dgm:spPr/>
      <dgm:t>
        <a:bodyPr/>
        <a:lstStyle/>
        <a:p>
          <a:r>
            <a:rPr lang="en-GB"/>
            <a:t>Principal Component Analysis</a:t>
          </a:r>
          <a:endParaRPr lang="en-US"/>
        </a:p>
      </dgm:t>
    </dgm:pt>
    <dgm:pt modelId="{850FB096-CC11-424F-BC81-B5FA6FC54432}" type="parTrans" cxnId="{89C3FE44-397B-42F4-BA11-7949C04C0E76}">
      <dgm:prSet/>
      <dgm:spPr/>
      <dgm:t>
        <a:bodyPr/>
        <a:lstStyle/>
        <a:p>
          <a:endParaRPr lang="en-US"/>
        </a:p>
      </dgm:t>
    </dgm:pt>
    <dgm:pt modelId="{8E3D5C9E-C1DA-4053-9411-2728EA258C3E}" type="sibTrans" cxnId="{89C3FE44-397B-42F4-BA11-7949C04C0E76}">
      <dgm:prSet/>
      <dgm:spPr/>
      <dgm:t>
        <a:bodyPr/>
        <a:lstStyle/>
        <a:p>
          <a:endParaRPr lang="en-US"/>
        </a:p>
      </dgm:t>
    </dgm:pt>
    <dgm:pt modelId="{56965FF5-DD44-4D15-AE1C-69802028C35F}">
      <dgm:prSet/>
      <dgm:spPr/>
      <dgm:t>
        <a:bodyPr/>
        <a:lstStyle/>
        <a:p>
          <a:r>
            <a:rPr lang="en-GB"/>
            <a:t>Scale purification</a:t>
          </a:r>
          <a:endParaRPr lang="en-US"/>
        </a:p>
      </dgm:t>
    </dgm:pt>
    <dgm:pt modelId="{65A90645-C71B-4ACB-BAAF-775135C8BFFD}" type="parTrans" cxnId="{97AA33F9-0F09-4B75-AD39-D5EACC713970}">
      <dgm:prSet/>
      <dgm:spPr/>
      <dgm:t>
        <a:bodyPr/>
        <a:lstStyle/>
        <a:p>
          <a:endParaRPr lang="en-US"/>
        </a:p>
      </dgm:t>
    </dgm:pt>
    <dgm:pt modelId="{6AE14F17-7ED0-4D17-ABE9-3BDFDF38E7EA}" type="sibTrans" cxnId="{97AA33F9-0F09-4B75-AD39-D5EACC713970}">
      <dgm:prSet/>
      <dgm:spPr/>
      <dgm:t>
        <a:bodyPr/>
        <a:lstStyle/>
        <a:p>
          <a:endParaRPr lang="en-US"/>
        </a:p>
      </dgm:t>
    </dgm:pt>
    <dgm:pt modelId="{BF1B8EF9-A417-4D63-8E66-7E83C6A6ABEC}">
      <dgm:prSet/>
      <dgm:spPr/>
      <dgm:t>
        <a:bodyPr/>
        <a:lstStyle/>
        <a:p>
          <a:r>
            <a:rPr lang="en-GB"/>
            <a:t>Clusters of variables</a:t>
          </a:r>
          <a:endParaRPr lang="en-US"/>
        </a:p>
      </dgm:t>
    </dgm:pt>
    <dgm:pt modelId="{B9A86934-FF18-41EC-A6DC-34CA76FB16BF}" type="parTrans" cxnId="{107792CD-766B-4E1E-992F-E82A8957D37A}">
      <dgm:prSet/>
      <dgm:spPr/>
      <dgm:t>
        <a:bodyPr/>
        <a:lstStyle/>
        <a:p>
          <a:endParaRPr lang="en-US"/>
        </a:p>
      </dgm:t>
    </dgm:pt>
    <dgm:pt modelId="{0EC93877-4BAA-46F7-A6F8-F9948CAC44A2}" type="sibTrans" cxnId="{107792CD-766B-4E1E-992F-E82A8957D37A}">
      <dgm:prSet/>
      <dgm:spPr/>
      <dgm:t>
        <a:bodyPr/>
        <a:lstStyle/>
        <a:p>
          <a:endParaRPr lang="en-US"/>
        </a:p>
      </dgm:t>
    </dgm:pt>
    <dgm:pt modelId="{7F3645BF-79B0-4EC8-9DD0-3B4752CA999F}" type="pres">
      <dgm:prSet presAssocID="{EFF4DEEC-AD97-4EB2-A0D1-BACB0A078B63}" presName="linear" presStyleCnt="0">
        <dgm:presLayoutVars>
          <dgm:animLvl val="lvl"/>
          <dgm:resizeHandles val="exact"/>
        </dgm:presLayoutVars>
      </dgm:prSet>
      <dgm:spPr/>
    </dgm:pt>
    <dgm:pt modelId="{A826E199-7278-40E8-83E8-D765046B1F86}" type="pres">
      <dgm:prSet presAssocID="{34340C42-0C80-4AEF-9D4F-5273CE9550F2}" presName="parentText" presStyleLbl="node1" presStyleIdx="0" presStyleCnt="3">
        <dgm:presLayoutVars>
          <dgm:chMax val="0"/>
          <dgm:bulletEnabled val="1"/>
        </dgm:presLayoutVars>
      </dgm:prSet>
      <dgm:spPr/>
    </dgm:pt>
    <dgm:pt modelId="{D65E41EC-4C17-4F9E-9164-DF00CD3FF7D5}" type="pres">
      <dgm:prSet presAssocID="{8E3D5C9E-C1DA-4053-9411-2728EA258C3E}" presName="spacer" presStyleCnt="0"/>
      <dgm:spPr/>
    </dgm:pt>
    <dgm:pt modelId="{ED961F56-58F1-4D92-87C8-C3571A83785F}" type="pres">
      <dgm:prSet presAssocID="{56965FF5-DD44-4D15-AE1C-69802028C35F}" presName="parentText" presStyleLbl="node1" presStyleIdx="1" presStyleCnt="3">
        <dgm:presLayoutVars>
          <dgm:chMax val="0"/>
          <dgm:bulletEnabled val="1"/>
        </dgm:presLayoutVars>
      </dgm:prSet>
      <dgm:spPr/>
    </dgm:pt>
    <dgm:pt modelId="{1B2E0315-DB7C-4437-BC7A-94A5C94DE441}" type="pres">
      <dgm:prSet presAssocID="{6AE14F17-7ED0-4D17-ABE9-3BDFDF38E7EA}" presName="spacer" presStyleCnt="0"/>
      <dgm:spPr/>
    </dgm:pt>
    <dgm:pt modelId="{95CE92F0-24DF-4F6C-BA1B-8C3993908F1F}" type="pres">
      <dgm:prSet presAssocID="{BF1B8EF9-A417-4D63-8E66-7E83C6A6ABEC}" presName="parentText" presStyleLbl="node1" presStyleIdx="2" presStyleCnt="3">
        <dgm:presLayoutVars>
          <dgm:chMax val="0"/>
          <dgm:bulletEnabled val="1"/>
        </dgm:presLayoutVars>
      </dgm:prSet>
      <dgm:spPr/>
    </dgm:pt>
  </dgm:ptLst>
  <dgm:cxnLst>
    <dgm:cxn modelId="{E690522B-BE7B-40AD-B02A-EA62FDF42D8A}" type="presOf" srcId="{34340C42-0C80-4AEF-9D4F-5273CE9550F2}" destId="{A826E199-7278-40E8-83E8-D765046B1F86}" srcOrd="0" destOrd="0" presId="urn:microsoft.com/office/officeart/2005/8/layout/vList2"/>
    <dgm:cxn modelId="{89C3FE44-397B-42F4-BA11-7949C04C0E76}" srcId="{EFF4DEEC-AD97-4EB2-A0D1-BACB0A078B63}" destId="{34340C42-0C80-4AEF-9D4F-5273CE9550F2}" srcOrd="0" destOrd="0" parTransId="{850FB096-CC11-424F-BC81-B5FA6FC54432}" sibTransId="{8E3D5C9E-C1DA-4053-9411-2728EA258C3E}"/>
    <dgm:cxn modelId="{99640B92-142C-4C2C-972F-6DA079C2D788}" type="presOf" srcId="{BF1B8EF9-A417-4D63-8E66-7E83C6A6ABEC}" destId="{95CE92F0-24DF-4F6C-BA1B-8C3993908F1F}" srcOrd="0" destOrd="0" presId="urn:microsoft.com/office/officeart/2005/8/layout/vList2"/>
    <dgm:cxn modelId="{A95077B7-8E21-4C92-B9DA-C64B5E18FFBD}" type="presOf" srcId="{56965FF5-DD44-4D15-AE1C-69802028C35F}" destId="{ED961F56-58F1-4D92-87C8-C3571A83785F}" srcOrd="0" destOrd="0" presId="urn:microsoft.com/office/officeart/2005/8/layout/vList2"/>
    <dgm:cxn modelId="{107792CD-766B-4E1E-992F-E82A8957D37A}" srcId="{EFF4DEEC-AD97-4EB2-A0D1-BACB0A078B63}" destId="{BF1B8EF9-A417-4D63-8E66-7E83C6A6ABEC}" srcOrd="2" destOrd="0" parTransId="{B9A86934-FF18-41EC-A6DC-34CA76FB16BF}" sibTransId="{0EC93877-4BAA-46F7-A6F8-F9948CAC44A2}"/>
    <dgm:cxn modelId="{96D992DA-1775-4A57-AA7F-CD877CECFA61}" type="presOf" srcId="{EFF4DEEC-AD97-4EB2-A0D1-BACB0A078B63}" destId="{7F3645BF-79B0-4EC8-9DD0-3B4752CA999F}" srcOrd="0" destOrd="0" presId="urn:microsoft.com/office/officeart/2005/8/layout/vList2"/>
    <dgm:cxn modelId="{97AA33F9-0F09-4B75-AD39-D5EACC713970}" srcId="{EFF4DEEC-AD97-4EB2-A0D1-BACB0A078B63}" destId="{56965FF5-DD44-4D15-AE1C-69802028C35F}" srcOrd="1" destOrd="0" parTransId="{65A90645-C71B-4ACB-BAAF-775135C8BFFD}" sibTransId="{6AE14F17-7ED0-4D17-ABE9-3BDFDF38E7EA}"/>
    <dgm:cxn modelId="{39061F63-92F7-41BF-BE75-86C7CE17F3F4}" type="presParOf" srcId="{7F3645BF-79B0-4EC8-9DD0-3B4752CA999F}" destId="{A826E199-7278-40E8-83E8-D765046B1F86}" srcOrd="0" destOrd="0" presId="urn:microsoft.com/office/officeart/2005/8/layout/vList2"/>
    <dgm:cxn modelId="{449F9095-F541-4BCF-9694-79F80BE244BA}" type="presParOf" srcId="{7F3645BF-79B0-4EC8-9DD0-3B4752CA999F}" destId="{D65E41EC-4C17-4F9E-9164-DF00CD3FF7D5}" srcOrd="1" destOrd="0" presId="urn:microsoft.com/office/officeart/2005/8/layout/vList2"/>
    <dgm:cxn modelId="{B98ED141-2613-4916-BB65-BBD8DFFF4DAA}" type="presParOf" srcId="{7F3645BF-79B0-4EC8-9DD0-3B4752CA999F}" destId="{ED961F56-58F1-4D92-87C8-C3571A83785F}" srcOrd="2" destOrd="0" presId="urn:microsoft.com/office/officeart/2005/8/layout/vList2"/>
    <dgm:cxn modelId="{69EE07D7-B67A-4352-8397-61B492CAB9E8}" type="presParOf" srcId="{7F3645BF-79B0-4EC8-9DD0-3B4752CA999F}" destId="{1B2E0315-DB7C-4437-BC7A-94A5C94DE441}" srcOrd="3" destOrd="0" presId="urn:microsoft.com/office/officeart/2005/8/layout/vList2"/>
    <dgm:cxn modelId="{08C660AC-4F40-4234-B3CA-A6907D715A2C}" type="presParOf" srcId="{7F3645BF-79B0-4EC8-9DD0-3B4752CA999F}" destId="{95CE92F0-24DF-4F6C-BA1B-8C3993908F1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965F44-AEC2-4F22-8636-3A3D7DEBBD37}"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n-US"/>
        </a:p>
      </dgm:t>
    </dgm:pt>
    <dgm:pt modelId="{21B771BB-2144-4793-9595-6D0AF5FB5E1E}">
      <dgm:prSet/>
      <dgm:spPr/>
      <dgm:t>
        <a:bodyPr/>
        <a:lstStyle/>
        <a:p>
          <a:r>
            <a:rPr lang="en-GB" dirty="0">
              <a:latin typeface="Calibri" panose="020F0502020204030204" pitchFamily="34" charset="0"/>
              <a:cs typeface="Calibri" panose="020F0502020204030204" pitchFamily="34" charset="0"/>
            </a:rPr>
            <a:t>Statistically significant differences </a:t>
          </a:r>
          <a:endParaRPr lang="en-US" dirty="0">
            <a:latin typeface="Calibri" panose="020F0502020204030204" pitchFamily="34" charset="0"/>
            <a:cs typeface="Calibri" panose="020F0502020204030204" pitchFamily="34" charset="0"/>
          </a:endParaRPr>
        </a:p>
      </dgm:t>
    </dgm:pt>
    <dgm:pt modelId="{1B923927-4419-40C4-BCFE-377EE343111E}" type="parTrans" cxnId="{F497815A-FA1C-43BE-8F12-5BE0405A3B84}">
      <dgm:prSet/>
      <dgm:spPr/>
      <dgm:t>
        <a:bodyPr/>
        <a:lstStyle/>
        <a:p>
          <a:endParaRPr lang="en-US"/>
        </a:p>
      </dgm:t>
    </dgm:pt>
    <dgm:pt modelId="{851EE0B1-37C3-48AA-96E2-60BCB10F4374}" type="sibTrans" cxnId="{F497815A-FA1C-43BE-8F12-5BE0405A3B84}">
      <dgm:prSet/>
      <dgm:spPr/>
      <dgm:t>
        <a:bodyPr/>
        <a:lstStyle/>
        <a:p>
          <a:endParaRPr lang="en-US"/>
        </a:p>
      </dgm:t>
    </dgm:pt>
    <dgm:pt modelId="{51183290-468B-4458-A2B8-BAE40F3631CF}">
      <dgm:prSet/>
      <dgm:spPr/>
      <dgm:t>
        <a:bodyPr/>
        <a:lstStyle/>
        <a:p>
          <a:r>
            <a:rPr lang="en-GB" dirty="0">
              <a:latin typeface="Calibri" panose="020F0502020204030204" pitchFamily="34" charset="0"/>
              <a:cs typeface="Calibri" panose="020F0502020204030204" pitchFamily="34" charset="0"/>
            </a:rPr>
            <a:t>Varying perspectives (</a:t>
          </a:r>
          <a:r>
            <a:rPr lang="en-GB" dirty="0">
              <a:effectLst/>
              <a:latin typeface="Calibri" panose="020F0502020204030204" pitchFamily="34" charset="0"/>
              <a:ea typeface="Calibri" panose="020F0502020204030204" pitchFamily="34" charset="0"/>
              <a:cs typeface="Arial" panose="020B0604020202020204" pitchFamily="34" charset="0"/>
            </a:rPr>
            <a:t>George, Richardson and Watt, 2018) </a:t>
          </a:r>
          <a:endParaRPr lang="en-US" dirty="0">
            <a:latin typeface="Calibri" panose="020F0502020204030204" pitchFamily="34" charset="0"/>
            <a:cs typeface="Calibri" panose="020F0502020204030204" pitchFamily="34" charset="0"/>
          </a:endParaRPr>
        </a:p>
      </dgm:t>
    </dgm:pt>
    <dgm:pt modelId="{02C2A008-1576-44BD-93C0-539E03E15E76}" type="parTrans" cxnId="{7B4E286E-3544-4CD7-8EBF-1BCADE6C97C7}">
      <dgm:prSet/>
      <dgm:spPr/>
      <dgm:t>
        <a:bodyPr/>
        <a:lstStyle/>
        <a:p>
          <a:endParaRPr lang="en-US"/>
        </a:p>
      </dgm:t>
    </dgm:pt>
    <dgm:pt modelId="{5A53D61F-32F5-4229-B80A-16EB513CA2A1}" type="sibTrans" cxnId="{7B4E286E-3544-4CD7-8EBF-1BCADE6C97C7}">
      <dgm:prSet/>
      <dgm:spPr/>
      <dgm:t>
        <a:bodyPr/>
        <a:lstStyle/>
        <a:p>
          <a:endParaRPr lang="en-US"/>
        </a:p>
      </dgm:t>
    </dgm:pt>
    <dgm:pt modelId="{8C5BC691-28D5-476B-B8E8-F85721F72133}">
      <dgm:prSet/>
      <dgm:spPr/>
      <dgm:t>
        <a:bodyPr/>
        <a:lstStyle/>
        <a:p>
          <a:r>
            <a:rPr lang="en-GB" dirty="0">
              <a:latin typeface="Calibri" panose="020F0502020204030204" pitchFamily="34" charset="0"/>
              <a:cs typeface="Calibri" panose="020F0502020204030204" pitchFamily="34" charset="0"/>
            </a:rPr>
            <a:t>Reality shock (</a:t>
          </a:r>
          <a:r>
            <a:rPr lang="en-GB" dirty="0" err="1">
              <a:latin typeface="Calibri" panose="020F0502020204030204" pitchFamily="34" charset="0"/>
              <a:cs typeface="Calibri" panose="020F0502020204030204" pitchFamily="34" charset="0"/>
            </a:rPr>
            <a:t>Veenman</a:t>
          </a:r>
          <a:r>
            <a:rPr lang="en-GB" dirty="0">
              <a:latin typeface="Calibri" panose="020F0502020204030204" pitchFamily="34" charset="0"/>
              <a:cs typeface="Calibri" panose="020F0502020204030204" pitchFamily="34" charset="0"/>
            </a:rPr>
            <a:t>, 1984)</a:t>
          </a:r>
          <a:endParaRPr lang="en-US" dirty="0">
            <a:latin typeface="Calibri" panose="020F0502020204030204" pitchFamily="34" charset="0"/>
            <a:cs typeface="Calibri" panose="020F0502020204030204" pitchFamily="34" charset="0"/>
          </a:endParaRPr>
        </a:p>
      </dgm:t>
    </dgm:pt>
    <dgm:pt modelId="{AE011E04-A8C8-4D70-9AE6-0F0EACC0BBA0}" type="parTrans" cxnId="{0626E950-E387-4F04-8C8C-C325743B8DC9}">
      <dgm:prSet/>
      <dgm:spPr/>
      <dgm:t>
        <a:bodyPr/>
        <a:lstStyle/>
        <a:p>
          <a:endParaRPr lang="en-US"/>
        </a:p>
      </dgm:t>
    </dgm:pt>
    <dgm:pt modelId="{618D7FB4-DA82-467C-BA05-9172150D3566}" type="sibTrans" cxnId="{0626E950-E387-4F04-8C8C-C325743B8DC9}">
      <dgm:prSet/>
      <dgm:spPr/>
      <dgm:t>
        <a:bodyPr/>
        <a:lstStyle/>
        <a:p>
          <a:endParaRPr lang="en-US"/>
        </a:p>
      </dgm:t>
    </dgm:pt>
    <dgm:pt modelId="{86435453-9B05-429E-A4A7-57E65CC92373}">
      <dgm:prSet/>
      <dgm:spPr/>
      <dgm:t>
        <a:bodyPr/>
        <a:lstStyle/>
        <a:p>
          <a:r>
            <a:rPr lang="en-GB" dirty="0">
              <a:effectLst/>
              <a:latin typeface="Calibri" panose="020F0502020204030204" pitchFamily="34" charset="0"/>
              <a:ea typeface="Calibri" panose="020F0502020204030204" pitchFamily="34" charset="0"/>
              <a:cs typeface="Calibri" panose="020F0502020204030204" pitchFamily="34" charset="0"/>
            </a:rPr>
            <a:t>Phase of disengagement (Klassen and Chiu, 2010; </a:t>
          </a:r>
          <a:r>
            <a:rPr lang="en-GB" dirty="0" err="1">
              <a:effectLst/>
              <a:latin typeface="Calibri" panose="020F0502020204030204" pitchFamily="34" charset="0"/>
              <a:ea typeface="Calibri" panose="020F0502020204030204" pitchFamily="34" charset="0"/>
              <a:cs typeface="Calibri" panose="020F0502020204030204" pitchFamily="34" charset="0"/>
            </a:rPr>
            <a:t>Veldman</a:t>
          </a:r>
          <a:r>
            <a:rPr lang="en-GB" dirty="0">
              <a:effectLst/>
              <a:latin typeface="Calibri" panose="020F0502020204030204" pitchFamily="34" charset="0"/>
              <a:ea typeface="Calibri" panose="020F0502020204030204" pitchFamily="34" charset="0"/>
              <a:cs typeface="Calibri" panose="020F0502020204030204" pitchFamily="34" charset="0"/>
            </a:rPr>
            <a:t>, 2017)</a:t>
          </a:r>
          <a:endParaRPr lang="en-US" dirty="0"/>
        </a:p>
      </dgm:t>
    </dgm:pt>
    <dgm:pt modelId="{71C81D33-3D8D-4B16-B9A2-404BE938F2C4}" type="parTrans" cxnId="{19B6442D-213A-4E44-BDB6-88416BAF40B1}">
      <dgm:prSet/>
      <dgm:spPr/>
      <dgm:t>
        <a:bodyPr/>
        <a:lstStyle/>
        <a:p>
          <a:endParaRPr lang="en-GB"/>
        </a:p>
      </dgm:t>
    </dgm:pt>
    <dgm:pt modelId="{9CE52528-EFF9-4A0C-80AA-120C420D35F3}" type="sibTrans" cxnId="{19B6442D-213A-4E44-BDB6-88416BAF40B1}">
      <dgm:prSet/>
      <dgm:spPr/>
      <dgm:t>
        <a:bodyPr/>
        <a:lstStyle/>
        <a:p>
          <a:endParaRPr lang="en-GB"/>
        </a:p>
      </dgm:t>
    </dgm:pt>
    <dgm:pt modelId="{5CDF6804-31FF-4AAD-8491-EF88FC5C069F}">
      <dgm:prSet/>
      <dgm:spPr/>
      <dgm:t>
        <a:bodyPr/>
        <a:lstStyle/>
        <a:p>
          <a:r>
            <a:rPr lang="en-GB" dirty="0">
              <a:latin typeface="Calibri" panose="020F0502020204030204" pitchFamily="34" charset="0"/>
              <a:cs typeface="Calibri" panose="020F0502020204030204" pitchFamily="34" charset="0"/>
            </a:rPr>
            <a:t>Other factors (Bu</a:t>
          </a:r>
          <a:r>
            <a:rPr lang="en-GB" dirty="0">
              <a:effectLst/>
              <a:latin typeface="Calibri" panose="020F0502020204030204" pitchFamily="34" charset="0"/>
              <a:ea typeface="Calibri" panose="020F0502020204030204" pitchFamily="34" charset="0"/>
              <a:cs typeface="Arial" panose="020B0604020202020204" pitchFamily="34" charset="0"/>
            </a:rPr>
            <a:t>chanan, </a:t>
          </a:r>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2010; </a:t>
          </a:r>
          <a:r>
            <a:rPr lang="en-GB" u="none" strike="noStrike" dirty="0">
              <a:solidFill>
                <a:schemeClr val="tx1"/>
              </a:solidFill>
              <a:effectLst/>
              <a:latin typeface="Calibri" panose="020F0502020204030204" pitchFamily="34" charset="0"/>
              <a:ea typeface="Calibri" panose="020F0502020204030204" pitchFamily="34" charset="0"/>
              <a:cs typeface="Arial" panose="020B0604020202020204" pitchFamily="34" charset="0"/>
            </a:rPr>
            <a:t>Buchanan et al., 2013</a:t>
          </a:r>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tx1"/>
            </a:solidFill>
            <a:latin typeface="Calibri" panose="020F0502020204030204" pitchFamily="34" charset="0"/>
            <a:cs typeface="Calibri" panose="020F0502020204030204" pitchFamily="34" charset="0"/>
          </a:endParaRPr>
        </a:p>
      </dgm:t>
    </dgm:pt>
    <dgm:pt modelId="{F135EA36-19CB-4C47-9644-2765A62A33DB}" type="parTrans" cxnId="{1C00C115-1197-473D-BCB9-DA029E741281}">
      <dgm:prSet/>
      <dgm:spPr/>
      <dgm:t>
        <a:bodyPr/>
        <a:lstStyle/>
        <a:p>
          <a:endParaRPr lang="en-GB"/>
        </a:p>
      </dgm:t>
    </dgm:pt>
    <dgm:pt modelId="{CF1795C3-CE2F-407C-BBEF-1FE733B724D1}" type="sibTrans" cxnId="{1C00C115-1197-473D-BCB9-DA029E741281}">
      <dgm:prSet/>
      <dgm:spPr/>
      <dgm:t>
        <a:bodyPr/>
        <a:lstStyle/>
        <a:p>
          <a:endParaRPr lang="en-GB"/>
        </a:p>
      </dgm:t>
    </dgm:pt>
    <dgm:pt modelId="{CC129FED-6CBB-426B-A12E-B9C9A5CC9773}" type="pres">
      <dgm:prSet presAssocID="{F3965F44-AEC2-4F22-8636-3A3D7DEBBD37}" presName="vert0" presStyleCnt="0">
        <dgm:presLayoutVars>
          <dgm:dir/>
          <dgm:animOne val="branch"/>
          <dgm:animLvl val="lvl"/>
        </dgm:presLayoutVars>
      </dgm:prSet>
      <dgm:spPr/>
    </dgm:pt>
    <dgm:pt modelId="{B297B7B4-7204-448F-AEA0-4F04F5267B21}" type="pres">
      <dgm:prSet presAssocID="{21B771BB-2144-4793-9595-6D0AF5FB5E1E}" presName="thickLine" presStyleLbl="alignNode1" presStyleIdx="0" presStyleCnt="5"/>
      <dgm:spPr/>
    </dgm:pt>
    <dgm:pt modelId="{8E044480-50D9-429D-8465-B15B0BB5F28B}" type="pres">
      <dgm:prSet presAssocID="{21B771BB-2144-4793-9595-6D0AF5FB5E1E}" presName="horz1" presStyleCnt="0"/>
      <dgm:spPr/>
    </dgm:pt>
    <dgm:pt modelId="{F96A3366-9B2F-435B-852E-2EF2D146A2DD}" type="pres">
      <dgm:prSet presAssocID="{21B771BB-2144-4793-9595-6D0AF5FB5E1E}" presName="tx1" presStyleLbl="revTx" presStyleIdx="0" presStyleCnt="5"/>
      <dgm:spPr/>
    </dgm:pt>
    <dgm:pt modelId="{8D5BDBCB-49CF-45B2-94E0-2670E4B97121}" type="pres">
      <dgm:prSet presAssocID="{21B771BB-2144-4793-9595-6D0AF5FB5E1E}" presName="vert1" presStyleCnt="0"/>
      <dgm:spPr/>
    </dgm:pt>
    <dgm:pt modelId="{849C66B8-BE52-4393-8489-8BA131D622D7}" type="pres">
      <dgm:prSet presAssocID="{51183290-468B-4458-A2B8-BAE40F3631CF}" presName="thickLine" presStyleLbl="alignNode1" presStyleIdx="1" presStyleCnt="5"/>
      <dgm:spPr/>
    </dgm:pt>
    <dgm:pt modelId="{B4F189A1-54E3-4F4B-B7B2-1BEDAD8689A3}" type="pres">
      <dgm:prSet presAssocID="{51183290-468B-4458-A2B8-BAE40F3631CF}" presName="horz1" presStyleCnt="0"/>
      <dgm:spPr/>
    </dgm:pt>
    <dgm:pt modelId="{88248EE4-5CA5-4903-9334-508B45DDDAA5}" type="pres">
      <dgm:prSet presAssocID="{51183290-468B-4458-A2B8-BAE40F3631CF}" presName="tx1" presStyleLbl="revTx" presStyleIdx="1" presStyleCnt="5"/>
      <dgm:spPr/>
    </dgm:pt>
    <dgm:pt modelId="{9BF32524-F999-4063-A54F-6A1EC9DC7218}" type="pres">
      <dgm:prSet presAssocID="{51183290-468B-4458-A2B8-BAE40F3631CF}" presName="vert1" presStyleCnt="0"/>
      <dgm:spPr/>
    </dgm:pt>
    <dgm:pt modelId="{7560FFAB-798D-42F6-A581-79B16FD1B4BA}" type="pres">
      <dgm:prSet presAssocID="{8C5BC691-28D5-476B-B8E8-F85721F72133}" presName="thickLine" presStyleLbl="alignNode1" presStyleIdx="2" presStyleCnt="5"/>
      <dgm:spPr/>
    </dgm:pt>
    <dgm:pt modelId="{37689A99-B671-4AFF-B0D4-A72A5A3C02DF}" type="pres">
      <dgm:prSet presAssocID="{8C5BC691-28D5-476B-B8E8-F85721F72133}" presName="horz1" presStyleCnt="0"/>
      <dgm:spPr/>
    </dgm:pt>
    <dgm:pt modelId="{D20DCEC5-9B9D-4F36-95D3-45A8E851A96C}" type="pres">
      <dgm:prSet presAssocID="{8C5BC691-28D5-476B-B8E8-F85721F72133}" presName="tx1" presStyleLbl="revTx" presStyleIdx="2" presStyleCnt="5"/>
      <dgm:spPr/>
    </dgm:pt>
    <dgm:pt modelId="{741584BE-0C9B-461E-A689-281C45E22B3E}" type="pres">
      <dgm:prSet presAssocID="{8C5BC691-28D5-476B-B8E8-F85721F72133}" presName="vert1" presStyleCnt="0"/>
      <dgm:spPr/>
    </dgm:pt>
    <dgm:pt modelId="{365D0711-520A-4A10-BAF0-1FA0C96141BE}" type="pres">
      <dgm:prSet presAssocID="{5CDF6804-31FF-4AAD-8491-EF88FC5C069F}" presName="thickLine" presStyleLbl="alignNode1" presStyleIdx="3" presStyleCnt="5"/>
      <dgm:spPr/>
    </dgm:pt>
    <dgm:pt modelId="{4EE9C303-84B8-4721-BB27-EFA13A8B2B84}" type="pres">
      <dgm:prSet presAssocID="{5CDF6804-31FF-4AAD-8491-EF88FC5C069F}" presName="horz1" presStyleCnt="0"/>
      <dgm:spPr/>
    </dgm:pt>
    <dgm:pt modelId="{D1C2FD29-9775-45D3-920F-768D86780B5D}" type="pres">
      <dgm:prSet presAssocID="{5CDF6804-31FF-4AAD-8491-EF88FC5C069F}" presName="tx1" presStyleLbl="revTx" presStyleIdx="3" presStyleCnt="5"/>
      <dgm:spPr/>
    </dgm:pt>
    <dgm:pt modelId="{9B51FE82-B716-4B12-988D-DD85AF1342FF}" type="pres">
      <dgm:prSet presAssocID="{5CDF6804-31FF-4AAD-8491-EF88FC5C069F}" presName="vert1" presStyleCnt="0"/>
      <dgm:spPr/>
    </dgm:pt>
    <dgm:pt modelId="{72ACCF26-9A51-49B9-8D3D-F630828B3873}" type="pres">
      <dgm:prSet presAssocID="{86435453-9B05-429E-A4A7-57E65CC92373}" presName="thickLine" presStyleLbl="alignNode1" presStyleIdx="4" presStyleCnt="5"/>
      <dgm:spPr/>
    </dgm:pt>
    <dgm:pt modelId="{A42F6AF2-4F67-4EC5-A208-7052420057F5}" type="pres">
      <dgm:prSet presAssocID="{86435453-9B05-429E-A4A7-57E65CC92373}" presName="horz1" presStyleCnt="0"/>
      <dgm:spPr/>
    </dgm:pt>
    <dgm:pt modelId="{E5DF3F39-4CDB-476D-A1A8-53675374D9B6}" type="pres">
      <dgm:prSet presAssocID="{86435453-9B05-429E-A4A7-57E65CC92373}" presName="tx1" presStyleLbl="revTx" presStyleIdx="4" presStyleCnt="5"/>
      <dgm:spPr/>
    </dgm:pt>
    <dgm:pt modelId="{7A8575C7-4FB9-4773-9CB4-58F79CFE7014}" type="pres">
      <dgm:prSet presAssocID="{86435453-9B05-429E-A4A7-57E65CC92373}" presName="vert1" presStyleCnt="0"/>
      <dgm:spPr/>
    </dgm:pt>
  </dgm:ptLst>
  <dgm:cxnLst>
    <dgm:cxn modelId="{82DC4A02-4876-4E07-AA63-C167A35E6550}" type="presOf" srcId="{F3965F44-AEC2-4F22-8636-3A3D7DEBBD37}" destId="{CC129FED-6CBB-426B-A12E-B9C9A5CC9773}" srcOrd="0" destOrd="0" presId="urn:microsoft.com/office/officeart/2008/layout/LinedList"/>
    <dgm:cxn modelId="{AB6CFC06-FB22-4642-8EF5-F53FF4E1B192}" type="presOf" srcId="{8C5BC691-28D5-476B-B8E8-F85721F72133}" destId="{D20DCEC5-9B9D-4F36-95D3-45A8E851A96C}" srcOrd="0" destOrd="0" presId="urn:microsoft.com/office/officeart/2008/layout/LinedList"/>
    <dgm:cxn modelId="{1C00C115-1197-473D-BCB9-DA029E741281}" srcId="{F3965F44-AEC2-4F22-8636-3A3D7DEBBD37}" destId="{5CDF6804-31FF-4AAD-8491-EF88FC5C069F}" srcOrd="3" destOrd="0" parTransId="{F135EA36-19CB-4C47-9644-2765A62A33DB}" sibTransId="{CF1795C3-CE2F-407C-BBEF-1FE733B724D1}"/>
    <dgm:cxn modelId="{19B6442D-213A-4E44-BDB6-88416BAF40B1}" srcId="{F3965F44-AEC2-4F22-8636-3A3D7DEBBD37}" destId="{86435453-9B05-429E-A4A7-57E65CC92373}" srcOrd="4" destOrd="0" parTransId="{71C81D33-3D8D-4B16-B9A2-404BE938F2C4}" sibTransId="{9CE52528-EFF9-4A0C-80AA-120C420D35F3}"/>
    <dgm:cxn modelId="{493F756C-CD5E-4CBB-927F-6410FDCBBCFC}" type="presOf" srcId="{21B771BB-2144-4793-9595-6D0AF5FB5E1E}" destId="{F96A3366-9B2F-435B-852E-2EF2D146A2DD}" srcOrd="0" destOrd="0" presId="urn:microsoft.com/office/officeart/2008/layout/LinedList"/>
    <dgm:cxn modelId="{7B4E286E-3544-4CD7-8EBF-1BCADE6C97C7}" srcId="{F3965F44-AEC2-4F22-8636-3A3D7DEBBD37}" destId="{51183290-468B-4458-A2B8-BAE40F3631CF}" srcOrd="1" destOrd="0" parTransId="{02C2A008-1576-44BD-93C0-539E03E15E76}" sibTransId="{5A53D61F-32F5-4229-B80A-16EB513CA2A1}"/>
    <dgm:cxn modelId="{0626E950-E387-4F04-8C8C-C325743B8DC9}" srcId="{F3965F44-AEC2-4F22-8636-3A3D7DEBBD37}" destId="{8C5BC691-28D5-476B-B8E8-F85721F72133}" srcOrd="2" destOrd="0" parTransId="{AE011E04-A8C8-4D70-9AE6-0F0EACC0BBA0}" sibTransId="{618D7FB4-DA82-467C-BA05-9172150D3566}"/>
    <dgm:cxn modelId="{F497815A-FA1C-43BE-8F12-5BE0405A3B84}" srcId="{F3965F44-AEC2-4F22-8636-3A3D7DEBBD37}" destId="{21B771BB-2144-4793-9595-6D0AF5FB5E1E}" srcOrd="0" destOrd="0" parTransId="{1B923927-4419-40C4-BCFE-377EE343111E}" sibTransId="{851EE0B1-37C3-48AA-96E2-60BCB10F4374}"/>
    <dgm:cxn modelId="{F64E7BCB-1413-43FE-9D39-D876443308B0}" type="presOf" srcId="{86435453-9B05-429E-A4A7-57E65CC92373}" destId="{E5DF3F39-4CDB-476D-A1A8-53675374D9B6}" srcOrd="0" destOrd="0" presId="urn:microsoft.com/office/officeart/2008/layout/LinedList"/>
    <dgm:cxn modelId="{F992C9E9-E9B3-4383-9582-A856E0DE0AAF}" type="presOf" srcId="{5CDF6804-31FF-4AAD-8491-EF88FC5C069F}" destId="{D1C2FD29-9775-45D3-920F-768D86780B5D}" srcOrd="0" destOrd="0" presId="urn:microsoft.com/office/officeart/2008/layout/LinedList"/>
    <dgm:cxn modelId="{A1EC4BFA-71F8-4223-AC19-AE2E5F95FD25}" type="presOf" srcId="{51183290-468B-4458-A2B8-BAE40F3631CF}" destId="{88248EE4-5CA5-4903-9334-508B45DDDAA5}" srcOrd="0" destOrd="0" presId="urn:microsoft.com/office/officeart/2008/layout/LinedList"/>
    <dgm:cxn modelId="{7F3D2E50-7CFD-4804-A904-8BB2106B4775}" type="presParOf" srcId="{CC129FED-6CBB-426B-A12E-B9C9A5CC9773}" destId="{B297B7B4-7204-448F-AEA0-4F04F5267B21}" srcOrd="0" destOrd="0" presId="urn:microsoft.com/office/officeart/2008/layout/LinedList"/>
    <dgm:cxn modelId="{76001658-4F70-496D-B14A-0EBB9A89CB85}" type="presParOf" srcId="{CC129FED-6CBB-426B-A12E-B9C9A5CC9773}" destId="{8E044480-50D9-429D-8465-B15B0BB5F28B}" srcOrd="1" destOrd="0" presId="urn:microsoft.com/office/officeart/2008/layout/LinedList"/>
    <dgm:cxn modelId="{D9B086C9-5070-4A2D-862F-49E0589A6D4B}" type="presParOf" srcId="{8E044480-50D9-429D-8465-B15B0BB5F28B}" destId="{F96A3366-9B2F-435B-852E-2EF2D146A2DD}" srcOrd="0" destOrd="0" presId="urn:microsoft.com/office/officeart/2008/layout/LinedList"/>
    <dgm:cxn modelId="{22CBB50C-054B-48EE-834C-B0AE2E38874C}" type="presParOf" srcId="{8E044480-50D9-429D-8465-B15B0BB5F28B}" destId="{8D5BDBCB-49CF-45B2-94E0-2670E4B97121}" srcOrd="1" destOrd="0" presId="urn:microsoft.com/office/officeart/2008/layout/LinedList"/>
    <dgm:cxn modelId="{A722440A-8F8C-4327-9C90-A13414862007}" type="presParOf" srcId="{CC129FED-6CBB-426B-A12E-B9C9A5CC9773}" destId="{849C66B8-BE52-4393-8489-8BA131D622D7}" srcOrd="2" destOrd="0" presId="urn:microsoft.com/office/officeart/2008/layout/LinedList"/>
    <dgm:cxn modelId="{510795FF-2B6B-42A6-829C-B73C82EA652A}" type="presParOf" srcId="{CC129FED-6CBB-426B-A12E-B9C9A5CC9773}" destId="{B4F189A1-54E3-4F4B-B7B2-1BEDAD8689A3}" srcOrd="3" destOrd="0" presId="urn:microsoft.com/office/officeart/2008/layout/LinedList"/>
    <dgm:cxn modelId="{ECD90C78-8C14-4BE0-91B5-C8E0C9FE209D}" type="presParOf" srcId="{B4F189A1-54E3-4F4B-B7B2-1BEDAD8689A3}" destId="{88248EE4-5CA5-4903-9334-508B45DDDAA5}" srcOrd="0" destOrd="0" presId="urn:microsoft.com/office/officeart/2008/layout/LinedList"/>
    <dgm:cxn modelId="{1A4DFCFE-DA12-45BA-AC0E-21577151FA35}" type="presParOf" srcId="{B4F189A1-54E3-4F4B-B7B2-1BEDAD8689A3}" destId="{9BF32524-F999-4063-A54F-6A1EC9DC7218}" srcOrd="1" destOrd="0" presId="urn:microsoft.com/office/officeart/2008/layout/LinedList"/>
    <dgm:cxn modelId="{4A3E7B79-2919-4F3B-9229-023F29C4530D}" type="presParOf" srcId="{CC129FED-6CBB-426B-A12E-B9C9A5CC9773}" destId="{7560FFAB-798D-42F6-A581-79B16FD1B4BA}" srcOrd="4" destOrd="0" presId="urn:microsoft.com/office/officeart/2008/layout/LinedList"/>
    <dgm:cxn modelId="{61C677B0-BB02-4A57-B773-CFF4D52BA0D7}" type="presParOf" srcId="{CC129FED-6CBB-426B-A12E-B9C9A5CC9773}" destId="{37689A99-B671-4AFF-B0D4-A72A5A3C02DF}" srcOrd="5" destOrd="0" presId="urn:microsoft.com/office/officeart/2008/layout/LinedList"/>
    <dgm:cxn modelId="{4BB2D33D-0276-452D-ACEC-CE88B577F745}" type="presParOf" srcId="{37689A99-B671-4AFF-B0D4-A72A5A3C02DF}" destId="{D20DCEC5-9B9D-4F36-95D3-45A8E851A96C}" srcOrd="0" destOrd="0" presId="urn:microsoft.com/office/officeart/2008/layout/LinedList"/>
    <dgm:cxn modelId="{058EC6A6-85A7-4425-9F26-DA1D0289E405}" type="presParOf" srcId="{37689A99-B671-4AFF-B0D4-A72A5A3C02DF}" destId="{741584BE-0C9B-461E-A689-281C45E22B3E}" srcOrd="1" destOrd="0" presId="urn:microsoft.com/office/officeart/2008/layout/LinedList"/>
    <dgm:cxn modelId="{EB019A1E-DBD4-4BBC-B71C-2B62BC702187}" type="presParOf" srcId="{CC129FED-6CBB-426B-A12E-B9C9A5CC9773}" destId="{365D0711-520A-4A10-BAF0-1FA0C96141BE}" srcOrd="6" destOrd="0" presId="urn:microsoft.com/office/officeart/2008/layout/LinedList"/>
    <dgm:cxn modelId="{88081CBD-ABC6-46A1-A642-6016E49D0312}" type="presParOf" srcId="{CC129FED-6CBB-426B-A12E-B9C9A5CC9773}" destId="{4EE9C303-84B8-4721-BB27-EFA13A8B2B84}" srcOrd="7" destOrd="0" presId="urn:microsoft.com/office/officeart/2008/layout/LinedList"/>
    <dgm:cxn modelId="{9434AAFE-7D92-4B05-9C29-55BA4C202907}" type="presParOf" srcId="{4EE9C303-84B8-4721-BB27-EFA13A8B2B84}" destId="{D1C2FD29-9775-45D3-920F-768D86780B5D}" srcOrd="0" destOrd="0" presId="urn:microsoft.com/office/officeart/2008/layout/LinedList"/>
    <dgm:cxn modelId="{242E2C34-B622-4209-AC9A-982D77BB06FF}" type="presParOf" srcId="{4EE9C303-84B8-4721-BB27-EFA13A8B2B84}" destId="{9B51FE82-B716-4B12-988D-DD85AF1342FF}" srcOrd="1" destOrd="0" presId="urn:microsoft.com/office/officeart/2008/layout/LinedList"/>
    <dgm:cxn modelId="{E6C79BC6-9124-450F-9523-826BDCEC6BAE}" type="presParOf" srcId="{CC129FED-6CBB-426B-A12E-B9C9A5CC9773}" destId="{72ACCF26-9A51-49B9-8D3D-F630828B3873}" srcOrd="8" destOrd="0" presId="urn:microsoft.com/office/officeart/2008/layout/LinedList"/>
    <dgm:cxn modelId="{AF1314AF-8DAC-48EC-A851-23FD4E804AEE}" type="presParOf" srcId="{CC129FED-6CBB-426B-A12E-B9C9A5CC9773}" destId="{A42F6AF2-4F67-4EC5-A208-7052420057F5}" srcOrd="9" destOrd="0" presId="urn:microsoft.com/office/officeart/2008/layout/LinedList"/>
    <dgm:cxn modelId="{F98DF06A-126B-4004-8980-35E735E6B687}" type="presParOf" srcId="{A42F6AF2-4F67-4EC5-A208-7052420057F5}" destId="{E5DF3F39-4CDB-476D-A1A8-53675374D9B6}" srcOrd="0" destOrd="0" presId="urn:microsoft.com/office/officeart/2008/layout/LinedList"/>
    <dgm:cxn modelId="{306BD81B-0E4B-4674-A771-9B064081D25D}" type="presParOf" srcId="{A42F6AF2-4F67-4EC5-A208-7052420057F5}" destId="{7A8575C7-4FB9-4773-9CB4-58F79CFE701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4AFE1-CD4D-4E62-B972-FBEB1BFE7D23}">
      <dsp:nvSpPr>
        <dsp:cNvPr id="0" name=""/>
        <dsp:cNvSpPr/>
      </dsp:nvSpPr>
      <dsp:spPr>
        <a:xfrm>
          <a:off x="0" y="553"/>
          <a:ext cx="6123764"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7531CEB-8E46-4C35-A2D9-13865802F41F}">
      <dsp:nvSpPr>
        <dsp:cNvPr id="0" name=""/>
        <dsp:cNvSpPr/>
      </dsp:nvSpPr>
      <dsp:spPr>
        <a:xfrm>
          <a:off x="0" y="553"/>
          <a:ext cx="6123764" cy="90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Stages of education</a:t>
          </a:r>
          <a:endParaRPr lang="en-US" sz="2600" kern="1200"/>
        </a:p>
      </dsp:txBody>
      <dsp:txXfrm>
        <a:off x="0" y="553"/>
        <a:ext cx="6123764" cy="906142"/>
      </dsp:txXfrm>
    </dsp:sp>
    <dsp:sp modelId="{6F764C41-8B3B-4D99-A4F0-320040575579}">
      <dsp:nvSpPr>
        <dsp:cNvPr id="0" name=""/>
        <dsp:cNvSpPr/>
      </dsp:nvSpPr>
      <dsp:spPr>
        <a:xfrm>
          <a:off x="0" y="906696"/>
          <a:ext cx="6123764" cy="0"/>
        </a:xfrm>
        <a:prstGeom prst="lin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5893E44-F239-4DBE-BD24-2C3D57FC15E3}">
      <dsp:nvSpPr>
        <dsp:cNvPr id="0" name=""/>
        <dsp:cNvSpPr/>
      </dsp:nvSpPr>
      <dsp:spPr>
        <a:xfrm>
          <a:off x="0" y="906696"/>
          <a:ext cx="6123764" cy="90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Statutory national curriculum</a:t>
          </a:r>
          <a:endParaRPr lang="en-US" sz="2600" kern="1200"/>
        </a:p>
      </dsp:txBody>
      <dsp:txXfrm>
        <a:off x="0" y="906696"/>
        <a:ext cx="6123764" cy="906142"/>
      </dsp:txXfrm>
    </dsp:sp>
    <dsp:sp modelId="{78C93F6E-76F9-4D65-AE7D-F4675BF1D62A}">
      <dsp:nvSpPr>
        <dsp:cNvPr id="0" name=""/>
        <dsp:cNvSpPr/>
      </dsp:nvSpPr>
      <dsp:spPr>
        <a:xfrm>
          <a:off x="0" y="1812839"/>
          <a:ext cx="6123764" cy="0"/>
        </a:xfrm>
        <a:prstGeom prst="lin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CC61A54-7A2F-4FDF-91CE-BFA0B4830F61}">
      <dsp:nvSpPr>
        <dsp:cNvPr id="0" name=""/>
        <dsp:cNvSpPr/>
      </dsp:nvSpPr>
      <dsp:spPr>
        <a:xfrm>
          <a:off x="0" y="1812839"/>
          <a:ext cx="6123764" cy="90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Primary stage </a:t>
          </a:r>
          <a:endParaRPr lang="en-US" sz="2600" kern="1200"/>
        </a:p>
      </dsp:txBody>
      <dsp:txXfrm>
        <a:off x="0" y="1812839"/>
        <a:ext cx="6123764" cy="906142"/>
      </dsp:txXfrm>
    </dsp:sp>
    <dsp:sp modelId="{C2BCF2FE-C862-43EC-AFEA-DE01C39853A0}">
      <dsp:nvSpPr>
        <dsp:cNvPr id="0" name=""/>
        <dsp:cNvSpPr/>
      </dsp:nvSpPr>
      <dsp:spPr>
        <a:xfrm>
          <a:off x="0" y="2718981"/>
          <a:ext cx="6123764" cy="0"/>
        </a:xfrm>
        <a:prstGeom prst="lin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654C0CE-F07E-45D1-92F5-5603A31FD8DD}">
      <dsp:nvSpPr>
        <dsp:cNvPr id="0" name=""/>
        <dsp:cNvSpPr/>
      </dsp:nvSpPr>
      <dsp:spPr>
        <a:xfrm>
          <a:off x="0" y="2718981"/>
          <a:ext cx="6123764" cy="90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Secondary stage </a:t>
          </a:r>
          <a:endParaRPr lang="en-US" sz="2600" kern="1200"/>
        </a:p>
      </dsp:txBody>
      <dsp:txXfrm>
        <a:off x="0" y="2718981"/>
        <a:ext cx="6123764" cy="906142"/>
      </dsp:txXfrm>
    </dsp:sp>
    <dsp:sp modelId="{73BB851B-1C17-4EA1-ADFC-0E24510520F9}">
      <dsp:nvSpPr>
        <dsp:cNvPr id="0" name=""/>
        <dsp:cNvSpPr/>
      </dsp:nvSpPr>
      <dsp:spPr>
        <a:xfrm>
          <a:off x="0" y="3625124"/>
          <a:ext cx="6123764"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BD4F659-0A7A-4DEC-8AF4-D020CE6B4289}">
      <dsp:nvSpPr>
        <dsp:cNvPr id="0" name=""/>
        <dsp:cNvSpPr/>
      </dsp:nvSpPr>
      <dsp:spPr>
        <a:xfrm>
          <a:off x="0" y="3625124"/>
          <a:ext cx="6123764" cy="90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State-funded primary and secondary schools </a:t>
          </a:r>
          <a:endParaRPr lang="en-US" sz="2600" kern="1200"/>
        </a:p>
      </dsp:txBody>
      <dsp:txXfrm>
        <a:off x="0" y="3625124"/>
        <a:ext cx="6123764" cy="9061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3EE80-8F1F-49A5-938C-22FC6FB3ACFA}">
      <dsp:nvSpPr>
        <dsp:cNvPr id="0" name=""/>
        <dsp:cNvSpPr/>
      </dsp:nvSpPr>
      <dsp:spPr>
        <a:xfrm>
          <a:off x="0" y="473"/>
          <a:ext cx="6487955"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5237149A-1986-4DA2-A53C-385AF3FFA5F5}">
      <dsp:nvSpPr>
        <dsp:cNvPr id="0" name=""/>
        <dsp:cNvSpPr/>
      </dsp:nvSpPr>
      <dsp:spPr>
        <a:xfrm>
          <a:off x="0" y="473"/>
          <a:ext cx="6487955" cy="7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latin typeface="Calibri" panose="020F0502020204030204" pitchFamily="34" charset="0"/>
              <a:cs typeface="Calibri" panose="020F0502020204030204" pitchFamily="34" charset="0"/>
            </a:rPr>
            <a:t>Principal Component Analysis</a:t>
          </a:r>
          <a:endParaRPr lang="en-US" sz="2900" kern="1200" dirty="0">
            <a:latin typeface="Calibri" panose="020F0502020204030204" pitchFamily="34" charset="0"/>
            <a:cs typeface="Calibri" panose="020F0502020204030204" pitchFamily="34" charset="0"/>
          </a:endParaRPr>
        </a:p>
      </dsp:txBody>
      <dsp:txXfrm>
        <a:off x="0" y="473"/>
        <a:ext cx="6487955" cy="776282"/>
      </dsp:txXfrm>
    </dsp:sp>
    <dsp:sp modelId="{9EB46C46-3585-4D56-8D33-B12D2AC15DD0}">
      <dsp:nvSpPr>
        <dsp:cNvPr id="0" name=""/>
        <dsp:cNvSpPr/>
      </dsp:nvSpPr>
      <dsp:spPr>
        <a:xfrm>
          <a:off x="0" y="776756"/>
          <a:ext cx="6487955"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EC8686C3-0D22-44DB-8313-A79A5C8F28B0}">
      <dsp:nvSpPr>
        <dsp:cNvPr id="0" name=""/>
        <dsp:cNvSpPr/>
      </dsp:nvSpPr>
      <dsp:spPr>
        <a:xfrm>
          <a:off x="0" y="776756"/>
          <a:ext cx="6487955" cy="7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latin typeface="Calibri" panose="020F0502020204030204" pitchFamily="34" charset="0"/>
              <a:cs typeface="Calibri" panose="020F0502020204030204" pitchFamily="34" charset="0"/>
            </a:rPr>
            <a:t>Student-teacher relationships</a:t>
          </a:r>
          <a:endParaRPr lang="en-US" sz="2900" kern="1200" dirty="0">
            <a:latin typeface="Calibri" panose="020F0502020204030204" pitchFamily="34" charset="0"/>
            <a:cs typeface="Calibri" panose="020F0502020204030204" pitchFamily="34" charset="0"/>
          </a:endParaRPr>
        </a:p>
      </dsp:txBody>
      <dsp:txXfrm>
        <a:off x="0" y="776756"/>
        <a:ext cx="6487955" cy="776282"/>
      </dsp:txXfrm>
    </dsp:sp>
    <dsp:sp modelId="{F43ED0A8-88C2-4A02-A141-9938523D8BD1}">
      <dsp:nvSpPr>
        <dsp:cNvPr id="0" name=""/>
        <dsp:cNvSpPr/>
      </dsp:nvSpPr>
      <dsp:spPr>
        <a:xfrm>
          <a:off x="0" y="1553039"/>
          <a:ext cx="6487955"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36918FEB-C2B2-452F-84C7-7157545D9093}">
      <dsp:nvSpPr>
        <dsp:cNvPr id="0" name=""/>
        <dsp:cNvSpPr/>
      </dsp:nvSpPr>
      <dsp:spPr>
        <a:xfrm>
          <a:off x="0" y="1553039"/>
          <a:ext cx="6487955" cy="7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latin typeface="Calibri" panose="020F0502020204030204" pitchFamily="34" charset="0"/>
              <a:cs typeface="Calibri" panose="020F0502020204030204" pitchFamily="34" charset="0"/>
            </a:rPr>
            <a:t>Development of supportive relationships</a:t>
          </a:r>
          <a:endParaRPr lang="en-US" sz="2900" kern="1200" dirty="0">
            <a:latin typeface="Calibri" panose="020F0502020204030204" pitchFamily="34" charset="0"/>
            <a:cs typeface="Calibri" panose="020F0502020204030204" pitchFamily="34" charset="0"/>
          </a:endParaRPr>
        </a:p>
      </dsp:txBody>
      <dsp:txXfrm>
        <a:off x="0" y="1553039"/>
        <a:ext cx="6487955" cy="776282"/>
      </dsp:txXfrm>
    </dsp:sp>
    <dsp:sp modelId="{F17C8B30-8081-41A2-B812-443520FD6EF1}">
      <dsp:nvSpPr>
        <dsp:cNvPr id="0" name=""/>
        <dsp:cNvSpPr/>
      </dsp:nvSpPr>
      <dsp:spPr>
        <a:xfrm>
          <a:off x="0" y="2329322"/>
          <a:ext cx="6487955"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436EB8D3-C998-40F4-9EFC-FD0EB15394AD}">
      <dsp:nvSpPr>
        <dsp:cNvPr id="0" name=""/>
        <dsp:cNvSpPr/>
      </dsp:nvSpPr>
      <dsp:spPr>
        <a:xfrm>
          <a:off x="0" y="2329322"/>
          <a:ext cx="6487955" cy="7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effectLst/>
              <a:latin typeface="Calibri" panose="020F0502020204030204" pitchFamily="34" charset="0"/>
              <a:ea typeface="Calibri" panose="020F0502020204030204" pitchFamily="34" charset="0"/>
              <a:cs typeface="Calibri" panose="020F0502020204030204" pitchFamily="34" charset="0"/>
            </a:rPr>
            <a:t>Liking students</a:t>
          </a:r>
          <a:endParaRPr lang="en-US" sz="2900" kern="1200" dirty="0">
            <a:latin typeface="Calibri" panose="020F0502020204030204" pitchFamily="34" charset="0"/>
            <a:cs typeface="Calibri" panose="020F0502020204030204" pitchFamily="34" charset="0"/>
          </a:endParaRPr>
        </a:p>
      </dsp:txBody>
      <dsp:txXfrm>
        <a:off x="0" y="2329322"/>
        <a:ext cx="6487955" cy="776282"/>
      </dsp:txXfrm>
    </dsp:sp>
    <dsp:sp modelId="{2B3A7857-8C0A-4DE6-8E00-839C5DBD5CAF}">
      <dsp:nvSpPr>
        <dsp:cNvPr id="0" name=""/>
        <dsp:cNvSpPr/>
      </dsp:nvSpPr>
      <dsp:spPr>
        <a:xfrm>
          <a:off x="0" y="3105605"/>
          <a:ext cx="6487955"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D45252C1-95E4-426C-A563-15B9633FE6F2}">
      <dsp:nvSpPr>
        <dsp:cNvPr id="0" name=""/>
        <dsp:cNvSpPr/>
      </dsp:nvSpPr>
      <dsp:spPr>
        <a:xfrm>
          <a:off x="0" y="3105605"/>
          <a:ext cx="6487955" cy="7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latin typeface="Calibri" panose="020F0502020204030204" pitchFamily="34" charset="0"/>
              <a:cs typeface="Calibri" panose="020F0502020204030204" pitchFamily="34" charset="0"/>
            </a:rPr>
            <a:t>Knowledge of students</a:t>
          </a:r>
        </a:p>
      </dsp:txBody>
      <dsp:txXfrm>
        <a:off x="0" y="3105605"/>
        <a:ext cx="6487955" cy="7762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D68A7-7BEA-4672-8391-A475FFB5ACC8}">
      <dsp:nvSpPr>
        <dsp:cNvPr id="0" name=""/>
        <dsp:cNvSpPr/>
      </dsp:nvSpPr>
      <dsp:spPr>
        <a:xfrm>
          <a:off x="0" y="0"/>
          <a:ext cx="8175413" cy="12280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Perceptions change</a:t>
          </a:r>
          <a:endParaRPr lang="en-US" sz="3300" kern="1200"/>
        </a:p>
      </dsp:txBody>
      <dsp:txXfrm>
        <a:off x="35968" y="35968"/>
        <a:ext cx="6850257" cy="1156108"/>
      </dsp:txXfrm>
    </dsp:sp>
    <dsp:sp modelId="{CAFB1675-3AFE-4122-8858-14476E002651}">
      <dsp:nvSpPr>
        <dsp:cNvPr id="0" name=""/>
        <dsp:cNvSpPr/>
      </dsp:nvSpPr>
      <dsp:spPr>
        <a:xfrm>
          <a:off x="721359" y="1432718"/>
          <a:ext cx="8175413" cy="1228044"/>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0-3 perceived effectiveness greater - 31+ opposite </a:t>
          </a:r>
          <a:endParaRPr lang="en-US" sz="3300" kern="1200" dirty="0"/>
        </a:p>
      </dsp:txBody>
      <dsp:txXfrm>
        <a:off x="757327" y="1468686"/>
        <a:ext cx="6583888" cy="1156108"/>
      </dsp:txXfrm>
    </dsp:sp>
    <dsp:sp modelId="{90D38AFA-7015-4CF3-B18D-C7701F7B9CEA}">
      <dsp:nvSpPr>
        <dsp:cNvPr id="0" name=""/>
        <dsp:cNvSpPr/>
      </dsp:nvSpPr>
      <dsp:spPr>
        <a:xfrm>
          <a:off x="1442719" y="2865437"/>
          <a:ext cx="8175413" cy="1228044"/>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t>Relationships central</a:t>
          </a:r>
          <a:endParaRPr lang="en-US" sz="3300" kern="1200" dirty="0"/>
        </a:p>
      </dsp:txBody>
      <dsp:txXfrm>
        <a:off x="1478687" y="2901405"/>
        <a:ext cx="6583888" cy="1156108"/>
      </dsp:txXfrm>
    </dsp:sp>
    <dsp:sp modelId="{7FA5DC65-E5FD-4BA4-882D-C7696777A2A8}">
      <dsp:nvSpPr>
        <dsp:cNvPr id="0" name=""/>
        <dsp:cNvSpPr/>
      </dsp:nvSpPr>
      <dsp:spPr>
        <a:xfrm>
          <a:off x="7377184" y="931267"/>
          <a:ext cx="798228" cy="798228"/>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6785" y="931267"/>
        <a:ext cx="439026" cy="600667"/>
      </dsp:txXfrm>
    </dsp:sp>
    <dsp:sp modelId="{5F1E9B45-8664-4BBD-8AF9-FA682CFF7F86}">
      <dsp:nvSpPr>
        <dsp:cNvPr id="0" name=""/>
        <dsp:cNvSpPr/>
      </dsp:nvSpPr>
      <dsp:spPr>
        <a:xfrm>
          <a:off x="8098544" y="2355798"/>
          <a:ext cx="798228" cy="798228"/>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145" y="2355798"/>
        <a:ext cx="439026" cy="600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12AF9-0ABD-4169-81F6-76F4B1343CDD}">
      <dsp:nvSpPr>
        <dsp:cNvPr id="0" name=""/>
        <dsp:cNvSpPr/>
      </dsp:nvSpPr>
      <dsp:spPr>
        <a:xfrm>
          <a:off x="1158510" y="868590"/>
          <a:ext cx="1028203" cy="1028203"/>
        </a:xfrm>
        <a:prstGeom prst="rect">
          <a:avLst/>
        </a:prstGeom>
        <a:blipFill>
          <a:blip xmlns:r="http://schemas.openxmlformats.org/officeDocument/2006/relationships" r:embed="rId1">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10E30-2579-475C-81B6-11F6B2CEBD19}">
      <dsp:nvSpPr>
        <dsp:cNvPr id="0" name=""/>
        <dsp:cNvSpPr/>
      </dsp:nvSpPr>
      <dsp:spPr>
        <a:xfrm>
          <a:off x="0" y="2074509"/>
          <a:ext cx="3245329" cy="786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solidFill>
                <a:schemeClr val="tx1"/>
              </a:solidFill>
              <a:latin typeface="Calibri" panose="020F0502020204030204" pitchFamily="34" charset="0"/>
              <a:cs typeface="Calibri" panose="020F0502020204030204" pitchFamily="34" charset="0"/>
            </a:rPr>
            <a:t>Teachers' beliefs in their own capability</a:t>
          </a:r>
        </a:p>
        <a:p>
          <a:pPr marL="0" lvl="0" indent="0" algn="ctr" defTabSz="889000">
            <a:lnSpc>
              <a:spcPct val="100000"/>
            </a:lnSpc>
            <a:spcBef>
              <a:spcPct val="0"/>
            </a:spcBef>
            <a:spcAft>
              <a:spcPct val="35000"/>
            </a:spcAft>
            <a:buNone/>
          </a:pPr>
          <a:r>
            <a:rPr lang="en-US" sz="2000" i="1" kern="1200" dirty="0">
              <a:solidFill>
                <a:schemeClr val="tx1"/>
              </a:solidFill>
              <a:latin typeface="Calibri" panose="020F0502020204030204" pitchFamily="34" charset="0"/>
              <a:cs typeface="Calibri" panose="020F0502020204030204" pitchFamily="34" charset="0"/>
            </a:rPr>
            <a:t>(e.g., Henson, 2010; Klassen et al., 2009; </a:t>
          </a:r>
          <a:r>
            <a:rPr lang="en-US" sz="2000" i="1" kern="1200" dirty="0" err="1">
              <a:solidFill>
                <a:schemeClr val="tx1"/>
              </a:solidFill>
              <a:latin typeface="Calibri" panose="020F0502020204030204" pitchFamily="34" charset="0"/>
              <a:cs typeface="Calibri" panose="020F0502020204030204" pitchFamily="34" charset="0"/>
            </a:rPr>
            <a:t>Labone</a:t>
          </a:r>
          <a:r>
            <a:rPr lang="en-US" sz="2000" i="1" kern="1200" dirty="0">
              <a:solidFill>
                <a:schemeClr val="tx1"/>
              </a:solidFill>
              <a:latin typeface="Calibri" panose="020F0502020204030204" pitchFamily="34" charset="0"/>
              <a:cs typeface="Calibri" panose="020F0502020204030204" pitchFamily="34" charset="0"/>
            </a:rPr>
            <a:t>, 2004; </a:t>
          </a:r>
          <a:r>
            <a:rPr lang="en-US" sz="2000" i="1" kern="1200" dirty="0" err="1">
              <a:solidFill>
                <a:schemeClr val="tx1"/>
              </a:solidFill>
              <a:latin typeface="Calibri" panose="020F0502020204030204" pitchFamily="34" charset="0"/>
              <a:cs typeface="Calibri" panose="020F0502020204030204" pitchFamily="34" charset="0"/>
            </a:rPr>
            <a:t>Tschannen</a:t>
          </a:r>
          <a:r>
            <a:rPr lang="en-US" sz="2000" i="1" kern="1200" dirty="0">
              <a:solidFill>
                <a:schemeClr val="tx1"/>
              </a:solidFill>
              <a:latin typeface="Calibri" panose="020F0502020204030204" pitchFamily="34" charset="0"/>
              <a:cs typeface="Calibri" panose="020F0502020204030204" pitchFamily="34" charset="0"/>
            </a:rPr>
            <a:t>-Moran, Woolfolk Hoy &amp; Hoy, 1998; Wyatt, 2014)</a:t>
          </a:r>
        </a:p>
      </dsp:txBody>
      <dsp:txXfrm>
        <a:off x="0" y="2074509"/>
        <a:ext cx="3245329" cy="786054"/>
      </dsp:txXfrm>
    </dsp:sp>
    <dsp:sp modelId="{F12862A7-B3CF-41F1-991A-A33DF4D60EDF}">
      <dsp:nvSpPr>
        <dsp:cNvPr id="0" name=""/>
        <dsp:cNvSpPr/>
      </dsp:nvSpPr>
      <dsp:spPr>
        <a:xfrm>
          <a:off x="4323480" y="734198"/>
          <a:ext cx="1028203" cy="1028203"/>
        </a:xfrm>
        <a:prstGeom prst="rect">
          <a:avLst/>
        </a:prstGeom>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20D718-D1E1-4E87-A58A-E08FC13EFDBE}">
      <dsp:nvSpPr>
        <dsp:cNvPr id="0" name=""/>
        <dsp:cNvSpPr/>
      </dsp:nvSpPr>
      <dsp:spPr>
        <a:xfrm>
          <a:off x="3707837" y="2014116"/>
          <a:ext cx="2284896" cy="1323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solidFill>
                <a:schemeClr val="tx1"/>
              </a:solidFill>
              <a:latin typeface="Calibri" panose="020F0502020204030204" pitchFamily="34" charset="0"/>
              <a:cs typeface="Calibri" panose="020F0502020204030204" pitchFamily="34" charset="0"/>
            </a:rPr>
            <a:t>Capability influencing learning and behaviour</a:t>
          </a:r>
        </a:p>
        <a:p>
          <a:pPr marL="0" lvl="0" indent="0" algn="ctr" defTabSz="889000">
            <a:lnSpc>
              <a:spcPct val="100000"/>
            </a:lnSpc>
            <a:spcBef>
              <a:spcPct val="0"/>
            </a:spcBef>
            <a:spcAft>
              <a:spcPct val="35000"/>
            </a:spcAft>
            <a:buNone/>
          </a:pPr>
          <a:r>
            <a:rPr lang="en-GB" sz="2000" i="1" kern="1200" dirty="0">
              <a:solidFill>
                <a:schemeClr val="tx1"/>
              </a:solidFill>
              <a:latin typeface="Calibri" panose="020F0502020204030204" pitchFamily="34" charset="0"/>
              <a:cs typeface="Calibri" panose="020F0502020204030204" pitchFamily="34" charset="0"/>
            </a:rPr>
            <a:t>(</a:t>
          </a:r>
          <a:r>
            <a:rPr lang="en-GB" sz="2000" i="1" kern="1200" dirty="0" err="1">
              <a:solidFill>
                <a:schemeClr val="tx1"/>
              </a:solidFill>
              <a:latin typeface="Calibri" panose="020F0502020204030204" pitchFamily="34" charset="0"/>
              <a:cs typeface="Calibri" panose="020F0502020204030204" pitchFamily="34" charset="0"/>
            </a:rPr>
            <a:t>Caprara</a:t>
          </a:r>
          <a:r>
            <a:rPr lang="en-GB" sz="2000" i="1" kern="1200" dirty="0">
              <a:solidFill>
                <a:schemeClr val="tx1"/>
              </a:solidFill>
              <a:latin typeface="Calibri" panose="020F0502020204030204" pitchFamily="34" charset="0"/>
              <a:cs typeface="Calibri" panose="020F0502020204030204" pitchFamily="34" charset="0"/>
            </a:rPr>
            <a:t> et al., 2006; Aloe et al., 2014)</a:t>
          </a:r>
          <a:endParaRPr lang="en-US" sz="2000" i="1" kern="1200" dirty="0">
            <a:solidFill>
              <a:schemeClr val="tx1"/>
            </a:solidFill>
            <a:latin typeface="Calibri" panose="020F0502020204030204" pitchFamily="34" charset="0"/>
            <a:cs typeface="Calibri" panose="020F0502020204030204" pitchFamily="34" charset="0"/>
          </a:endParaRPr>
        </a:p>
      </dsp:txBody>
      <dsp:txXfrm>
        <a:off x="3707837" y="2014116"/>
        <a:ext cx="2284896" cy="1323621"/>
      </dsp:txXfrm>
    </dsp:sp>
    <dsp:sp modelId="{33AFFC64-F79D-40C4-9947-DAA42C832E75}">
      <dsp:nvSpPr>
        <dsp:cNvPr id="0" name=""/>
        <dsp:cNvSpPr/>
      </dsp:nvSpPr>
      <dsp:spPr>
        <a:xfrm>
          <a:off x="7430036" y="881379"/>
          <a:ext cx="1028203" cy="1028203"/>
        </a:xfrm>
        <a:prstGeom prst="rect">
          <a:avLst/>
        </a:prstGeom>
        <a:blipFill>
          <a:blip xmlns:r="http://schemas.openxmlformats.org/officeDocument/2006/relationships" r:embed="rId5">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AD8AC-0D4B-4B5A-B47D-BE571E3EBC63}">
      <dsp:nvSpPr>
        <dsp:cNvPr id="0" name=""/>
        <dsp:cNvSpPr/>
      </dsp:nvSpPr>
      <dsp:spPr>
        <a:xfrm>
          <a:off x="6429834" y="2032117"/>
          <a:ext cx="3128502" cy="734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solidFill>
                <a:schemeClr val="tx1"/>
              </a:solidFill>
              <a:latin typeface="Calibri" panose="020F0502020204030204" pitchFamily="34" charset="0"/>
              <a:cs typeface="Calibri" panose="020F0502020204030204" pitchFamily="34" charset="0"/>
            </a:rPr>
            <a:t>Beliefs impact well-being and job satisfaction</a:t>
          </a:r>
        </a:p>
        <a:p>
          <a:pPr marL="0" lvl="0" indent="0" algn="ctr" defTabSz="889000">
            <a:lnSpc>
              <a:spcPct val="100000"/>
            </a:lnSpc>
            <a:spcBef>
              <a:spcPct val="0"/>
            </a:spcBef>
            <a:spcAft>
              <a:spcPct val="35000"/>
            </a:spcAft>
            <a:buNone/>
          </a:pPr>
          <a:r>
            <a:rPr lang="en-US" sz="2000" i="1" kern="1200" dirty="0">
              <a:solidFill>
                <a:schemeClr val="tx1"/>
              </a:solidFill>
              <a:latin typeface="Calibri" panose="020F0502020204030204" pitchFamily="34" charset="0"/>
              <a:cs typeface="Calibri" panose="020F0502020204030204" pitchFamily="34" charset="0"/>
            </a:rPr>
            <a:t>(Aloe et al., 2014; Collie, Shapka, and Perry, 2012; Klassen &amp; Chiu, 2010)</a:t>
          </a:r>
        </a:p>
      </dsp:txBody>
      <dsp:txXfrm>
        <a:off x="6429834" y="2032117"/>
        <a:ext cx="3128502" cy="73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12AF9-0ABD-4169-81F6-76F4B1343CDD}">
      <dsp:nvSpPr>
        <dsp:cNvPr id="0" name=""/>
        <dsp:cNvSpPr/>
      </dsp:nvSpPr>
      <dsp:spPr>
        <a:xfrm>
          <a:off x="1158510" y="541404"/>
          <a:ext cx="1028203" cy="1028203"/>
        </a:xfrm>
        <a:prstGeom prst="rect">
          <a:avLst/>
        </a:prstGeom>
        <a:blipFill>
          <a:blip xmlns:r="http://schemas.openxmlformats.org/officeDocument/2006/relationships" r:embed="rId1">
            <a:duotone>
              <a:schemeClr val="accent1">
                <a:shade val="45000"/>
                <a:satMod val="135000"/>
              </a:schemeClr>
              <a:prstClr val="white"/>
            </a:duotone>
            <a:extLst>
              <a:ext uri="{96DAC541-7B7A-43D3-8B79-37D633B846F1}">
                <asvg:svgBlip xmlns:asvg="http://schemas.microsoft.com/office/drawing/2016/SVG/main" r:embed="rId2"/>
              </a:ext>
            </a:extLst>
          </a:blip>
          <a:srcRect/>
          <a:stretch>
            <a:fillRect/>
          </a:stretch>
        </a:blipFill>
        <a:ln w="19050" cap="rnd"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10E30-2579-475C-81B6-11F6B2CEBD19}">
      <dsp:nvSpPr>
        <dsp:cNvPr id="0" name=""/>
        <dsp:cNvSpPr/>
      </dsp:nvSpPr>
      <dsp:spPr>
        <a:xfrm>
          <a:off x="0" y="1727789"/>
          <a:ext cx="3245329" cy="135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effectLst/>
              <a:latin typeface="Calibri" panose="020F0502020204030204" pitchFamily="34" charset="0"/>
              <a:ea typeface="Calibri" panose="020F0502020204030204" pitchFamily="34" charset="0"/>
              <a:cs typeface="Arial" panose="020B0604020202020204" pitchFamily="34" charset="0"/>
            </a:rPr>
            <a:t>Stability of self-efficacy </a:t>
          </a:r>
        </a:p>
        <a:p>
          <a:pPr marL="0" lvl="0" indent="0" algn="ctr" defTabSz="889000">
            <a:lnSpc>
              <a:spcPct val="100000"/>
            </a:lnSpc>
            <a:spcBef>
              <a:spcPct val="0"/>
            </a:spcBef>
            <a:spcAft>
              <a:spcPct val="35000"/>
            </a:spcAft>
            <a:buNone/>
          </a:pPr>
          <a:r>
            <a:rPr lang="en-US" sz="2000" i="1" kern="1200" dirty="0">
              <a:effectLst/>
              <a:latin typeface="Calibri" panose="020F0502020204030204" pitchFamily="34" charset="0"/>
              <a:ea typeface="Calibri" panose="020F0502020204030204" pitchFamily="34" charset="0"/>
              <a:cs typeface="Arial" panose="020B0604020202020204" pitchFamily="34" charset="0"/>
            </a:rPr>
            <a:t>(</a:t>
          </a:r>
          <a:r>
            <a:rPr lang="en-US" sz="2000" i="1" kern="1200" dirty="0">
              <a:latin typeface="Calibri" panose="020F0502020204030204" pitchFamily="34" charset="0"/>
              <a:ea typeface="Calibri" panose="020F0502020204030204" pitchFamily="34" charset="0"/>
              <a:cs typeface="Arial" panose="020B0604020202020204" pitchFamily="34" charset="0"/>
            </a:rPr>
            <a:t>Bandura, 1997; </a:t>
          </a:r>
          <a:r>
            <a:rPr lang="en-US" sz="2000" i="1" kern="1200" dirty="0" err="1">
              <a:latin typeface="Calibri" panose="020F0502020204030204" pitchFamily="34" charset="0"/>
              <a:ea typeface="Calibri" panose="020F0502020204030204" pitchFamily="34" charset="0"/>
              <a:cs typeface="Arial" panose="020B0604020202020204" pitchFamily="34" charset="0"/>
            </a:rPr>
            <a:t>Tschannen</a:t>
          </a:r>
          <a:r>
            <a:rPr lang="en-US" sz="2000" i="1" kern="1200" dirty="0">
              <a:latin typeface="Calibri" panose="020F0502020204030204" pitchFamily="34" charset="0"/>
              <a:ea typeface="Calibri" panose="020F0502020204030204" pitchFamily="34" charset="0"/>
              <a:cs typeface="Arial" panose="020B0604020202020204" pitchFamily="34" charset="0"/>
            </a:rPr>
            <a:t>-Moran, Woolfolk Hoy &amp; Hoy, 1998)</a:t>
          </a:r>
          <a:endParaRPr lang="en-US" sz="2000" i="1" kern="1200" dirty="0">
            <a:solidFill>
              <a:schemeClr val="tx1"/>
            </a:solidFill>
          </a:endParaRPr>
        </a:p>
      </dsp:txBody>
      <dsp:txXfrm>
        <a:off x="0" y="1727789"/>
        <a:ext cx="3245329" cy="1350593"/>
      </dsp:txXfrm>
    </dsp:sp>
    <dsp:sp modelId="{999BB77E-CBE7-47DD-9943-0589539B487B}">
      <dsp:nvSpPr>
        <dsp:cNvPr id="0" name=""/>
        <dsp:cNvSpPr/>
      </dsp:nvSpPr>
      <dsp:spPr>
        <a:xfrm>
          <a:off x="4323480" y="541404"/>
          <a:ext cx="1028203" cy="1028203"/>
        </a:xfrm>
        <a:prstGeom prst="rect">
          <a:avLst/>
        </a:prstGeom>
        <a:blipFill>
          <a:blip xmlns:r="http://schemas.openxmlformats.org/officeDocument/2006/relationships" r:embed="rId3">
            <a:duotone>
              <a:schemeClr val="accent1">
                <a:shade val="45000"/>
                <a:satMod val="135000"/>
              </a:schemeClr>
              <a:prstClr val="white"/>
            </a:duotone>
            <a:extLst>
              <a:ext uri="{96DAC541-7B7A-43D3-8B79-37D633B846F1}">
                <asvg:svgBlip xmlns:asvg="http://schemas.microsoft.com/office/drawing/2016/SVG/main" r:embed="rId4"/>
              </a:ext>
            </a:extLst>
          </a:blip>
          <a:srcRect/>
          <a:stretch>
            <a:fillRect/>
          </a:stretch>
        </a:blipFill>
        <a:ln w="19050" cap="rnd"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32ADDE-5684-45D4-98FB-383DBA08DC21}">
      <dsp:nvSpPr>
        <dsp:cNvPr id="0" name=""/>
        <dsp:cNvSpPr/>
      </dsp:nvSpPr>
      <dsp:spPr>
        <a:xfrm>
          <a:off x="3695133" y="2037709"/>
          <a:ext cx="2284896" cy="135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effectLst/>
              <a:latin typeface="Calibri" panose="020F0502020204030204" pitchFamily="34" charset="0"/>
              <a:ea typeface="Calibri" panose="020F0502020204030204" pitchFamily="34" charset="0"/>
              <a:cs typeface="Arial" panose="020B0604020202020204" pitchFamily="34" charset="0"/>
            </a:rPr>
            <a:t>Decline in self-efficacy </a:t>
          </a:r>
        </a:p>
        <a:p>
          <a:pPr marL="0" lvl="0" indent="0" algn="ctr" defTabSz="800100">
            <a:lnSpc>
              <a:spcPct val="100000"/>
            </a:lnSpc>
            <a:spcBef>
              <a:spcPct val="0"/>
            </a:spcBef>
            <a:spcAft>
              <a:spcPct val="35000"/>
            </a:spcAft>
            <a:buNone/>
          </a:pPr>
          <a:r>
            <a:rPr lang="en-US" sz="1800" i="1" kern="1200" dirty="0">
              <a:effectLst/>
              <a:latin typeface="Calibri" panose="020F0502020204030204" pitchFamily="34" charset="0"/>
              <a:ea typeface="Calibri" panose="020F0502020204030204" pitchFamily="34" charset="0"/>
              <a:cs typeface="Arial" panose="020B0604020202020204" pitchFamily="34" charset="0"/>
            </a:rPr>
            <a:t>(Ross et al., 1996; </a:t>
          </a:r>
          <a:r>
            <a:rPr lang="en-US" sz="1800" i="1" kern="1200" dirty="0" err="1">
              <a:effectLst/>
              <a:latin typeface="Calibri" panose="020F0502020204030204" pitchFamily="34" charset="0"/>
              <a:ea typeface="Calibri" panose="020F0502020204030204" pitchFamily="34" charset="0"/>
              <a:cs typeface="Arial" panose="020B0604020202020204" pitchFamily="34" charset="0"/>
            </a:rPr>
            <a:t>Ghaith</a:t>
          </a:r>
          <a:r>
            <a:rPr lang="en-US" sz="1800" i="1" kern="1200" dirty="0">
              <a:effectLst/>
              <a:latin typeface="Calibri" panose="020F0502020204030204" pitchFamily="34" charset="0"/>
              <a:ea typeface="Calibri" panose="020F0502020204030204" pitchFamily="34" charset="0"/>
              <a:cs typeface="Arial" panose="020B0604020202020204" pitchFamily="34" charset="0"/>
            </a:rPr>
            <a:t> &amp; </a:t>
          </a:r>
          <a:r>
            <a:rPr lang="en-US" sz="1800" i="1" kern="1200" dirty="0" err="1">
              <a:effectLst/>
              <a:latin typeface="Calibri" panose="020F0502020204030204" pitchFamily="34" charset="0"/>
              <a:ea typeface="Calibri" panose="020F0502020204030204" pitchFamily="34" charset="0"/>
              <a:cs typeface="Arial" panose="020B0604020202020204" pitchFamily="34" charset="0"/>
            </a:rPr>
            <a:t>Yaghi</a:t>
          </a:r>
          <a:r>
            <a:rPr lang="en-US" sz="1800" i="1" kern="1200" dirty="0">
              <a:effectLst/>
              <a:latin typeface="Calibri" panose="020F0502020204030204" pitchFamily="34" charset="0"/>
              <a:ea typeface="Calibri" panose="020F0502020204030204" pitchFamily="34" charset="0"/>
              <a:cs typeface="Arial" panose="020B0604020202020204" pitchFamily="34" charset="0"/>
            </a:rPr>
            <a:t>, 1997; Hoy &amp; Spero, 2005)</a:t>
          </a:r>
          <a:endParaRPr lang="en-US" sz="1800" i="1" kern="1200" dirty="0"/>
        </a:p>
      </dsp:txBody>
      <dsp:txXfrm>
        <a:off x="3695133" y="2037709"/>
        <a:ext cx="2284896" cy="1350593"/>
      </dsp:txXfrm>
    </dsp:sp>
    <dsp:sp modelId="{6B56D709-E8E4-45B4-BD26-7D751A9A5A55}">
      <dsp:nvSpPr>
        <dsp:cNvPr id="0" name=""/>
        <dsp:cNvSpPr/>
      </dsp:nvSpPr>
      <dsp:spPr>
        <a:xfrm>
          <a:off x="7430036" y="541404"/>
          <a:ext cx="1028203" cy="1028203"/>
        </a:xfrm>
        <a:prstGeom prst="rect">
          <a:avLst/>
        </a:prstGeom>
        <a:blipFill>
          <a:blip xmlns:r="http://schemas.openxmlformats.org/officeDocument/2006/relationships" r:embed="rId5">
            <a:duotone>
              <a:schemeClr val="accent1">
                <a:shade val="45000"/>
                <a:satMod val="135000"/>
              </a:schemeClr>
              <a:prstClr val="white"/>
            </a:duotone>
            <a:extLst>
              <a:ext uri="{96DAC541-7B7A-43D3-8B79-37D633B846F1}">
                <asvg:svgBlip xmlns:asvg="http://schemas.microsoft.com/office/drawing/2016/SVG/main" r:embed="rId6"/>
              </a:ext>
            </a:extLst>
          </a:blip>
          <a:srcRect/>
          <a:stretch>
            <a:fillRect/>
          </a:stretch>
        </a:blipFill>
        <a:ln w="19050" cap="rnd"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3E7B8E-82B7-48F0-810C-4A8CFD986B36}">
      <dsp:nvSpPr>
        <dsp:cNvPr id="0" name=""/>
        <dsp:cNvSpPr/>
      </dsp:nvSpPr>
      <dsp:spPr>
        <a:xfrm>
          <a:off x="6224696" y="1892926"/>
          <a:ext cx="3128502" cy="1350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effectLst/>
              <a:latin typeface="Calibri" panose="020F0502020204030204" pitchFamily="34" charset="0"/>
              <a:ea typeface="Calibri" panose="020F0502020204030204" pitchFamily="34" charset="0"/>
              <a:cs typeface="Arial" panose="020B0604020202020204" pitchFamily="34" charset="0"/>
            </a:rPr>
            <a:t>Complexity in self-efficacy</a:t>
          </a:r>
        </a:p>
        <a:p>
          <a:pPr marL="0" lvl="0" indent="0" algn="ctr" defTabSz="800100">
            <a:lnSpc>
              <a:spcPct val="100000"/>
            </a:lnSpc>
            <a:spcBef>
              <a:spcPct val="0"/>
            </a:spcBef>
            <a:spcAft>
              <a:spcPct val="35000"/>
            </a:spcAft>
            <a:buNone/>
          </a:pPr>
          <a:r>
            <a:rPr lang="en-US" sz="1800" i="1" kern="1200" dirty="0">
              <a:effectLst/>
              <a:latin typeface="Calibri" panose="020F0502020204030204" pitchFamily="34" charset="0"/>
              <a:ea typeface="Calibri" panose="020F0502020204030204" pitchFamily="34" charset="0"/>
              <a:cs typeface="Arial" panose="020B0604020202020204" pitchFamily="34" charset="0"/>
            </a:rPr>
            <a:t>(Townsend &amp; Kington, 2020</a:t>
          </a:r>
          <a:r>
            <a:rPr lang="en-US" sz="1800" i="1" kern="1200" dirty="0">
              <a:latin typeface="Calibri" panose="020F0502020204030204" pitchFamily="34" charset="0"/>
              <a:ea typeface="Calibri" panose="020F0502020204030204" pitchFamily="34" charset="0"/>
              <a:cs typeface="Arial" panose="020B0604020202020204" pitchFamily="34" charset="0"/>
            </a:rPr>
            <a:t>; </a:t>
          </a:r>
          <a:r>
            <a:rPr lang="en-US" sz="1800" i="1" kern="1200" dirty="0">
              <a:effectLst/>
              <a:latin typeface="Calibri" panose="020F0502020204030204" pitchFamily="34" charset="0"/>
              <a:ea typeface="Calibri" panose="020F0502020204030204" pitchFamily="34" charset="0"/>
              <a:cs typeface="Arial" panose="020B0604020202020204" pitchFamily="34" charset="0"/>
            </a:rPr>
            <a:t>Klassen et al., 2009)</a:t>
          </a:r>
          <a:endParaRPr lang="en-US" sz="1800" i="1" kern="1200" dirty="0"/>
        </a:p>
      </dsp:txBody>
      <dsp:txXfrm>
        <a:off x="6224696" y="1892926"/>
        <a:ext cx="3128502" cy="1350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CCC3B-6E2A-4878-B4FB-E98816EE5FDF}">
      <dsp:nvSpPr>
        <dsp:cNvPr id="0" name=""/>
        <dsp:cNvSpPr/>
      </dsp:nvSpPr>
      <dsp:spPr>
        <a:xfrm>
          <a:off x="1355645" y="645871"/>
          <a:ext cx="912672" cy="912672"/>
        </a:xfrm>
        <a:prstGeom prst="rect">
          <a:avLst/>
        </a:prstGeom>
        <a:blipFill dpi="0" rotWithShape="1">
          <a:blip xmlns:r="http://schemas.openxmlformats.org/officeDocument/2006/relationships" r:embed="rId1">
            <a:duotone>
              <a:schemeClr val="accent1">
                <a:shade val="45000"/>
                <a:satMod val="135000"/>
              </a:schemeClr>
              <a:prstClr val="white"/>
            </a:duotone>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65D76D-4F0E-410A-9503-9EFFB84F398B}">
      <dsp:nvSpPr>
        <dsp:cNvPr id="0" name=""/>
        <dsp:cNvSpPr/>
      </dsp:nvSpPr>
      <dsp:spPr>
        <a:xfrm>
          <a:off x="352732" y="1821058"/>
          <a:ext cx="2880677" cy="89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effectLst/>
              <a:latin typeface="Calibri" panose="020F0502020204030204" pitchFamily="34" charset="0"/>
              <a:ea typeface="Calibri" panose="020F0502020204030204" pitchFamily="34" charset="0"/>
              <a:cs typeface="Arial" panose="020B0604020202020204" pitchFamily="34" charset="0"/>
            </a:rPr>
            <a:t>Self-efficacy and resilience</a:t>
          </a:r>
        </a:p>
        <a:p>
          <a:pPr marL="0" lvl="0" indent="0" algn="ctr" defTabSz="889000">
            <a:lnSpc>
              <a:spcPct val="90000"/>
            </a:lnSpc>
            <a:spcBef>
              <a:spcPct val="0"/>
            </a:spcBef>
            <a:spcAft>
              <a:spcPct val="35000"/>
            </a:spcAft>
            <a:buNone/>
          </a:pPr>
          <a:r>
            <a:rPr lang="en-US" sz="2000" i="1" kern="1200" dirty="0">
              <a:effectLst/>
              <a:latin typeface="Calibri" panose="020F0502020204030204" pitchFamily="34" charset="0"/>
              <a:ea typeface="Calibri" panose="020F0502020204030204" pitchFamily="34" charset="0"/>
              <a:cs typeface="Arial" panose="020B0604020202020204" pitchFamily="34" charset="0"/>
            </a:rPr>
            <a:t>(</a:t>
          </a:r>
          <a:r>
            <a:rPr lang="en-GB" sz="2000" i="1" kern="1200" dirty="0">
              <a:effectLst/>
              <a:latin typeface="Calibri" panose="020F0502020204030204" pitchFamily="34" charset="0"/>
              <a:ea typeface="Calibri" panose="020F0502020204030204" pitchFamily="34" charset="0"/>
              <a:cs typeface="Calibri" panose="020F0502020204030204" pitchFamily="34" charset="0"/>
            </a:rPr>
            <a:t>Ross, 1998; </a:t>
          </a:r>
          <a:r>
            <a:rPr lang="en-GB" sz="2000" i="1" kern="1200" dirty="0">
              <a:effectLst/>
              <a:latin typeface="Calibri" panose="020F0502020204030204" pitchFamily="34" charset="0"/>
              <a:ea typeface="Calibri" panose="020F0502020204030204" pitchFamily="34" charset="0"/>
              <a:cs typeface="Arial" panose="020B0604020202020204" pitchFamily="34" charset="0"/>
            </a:rPr>
            <a:t>Klassen et al., 2009; Chang, 2015; Klassen &amp; </a:t>
          </a:r>
          <a:r>
            <a:rPr lang="en-GB" sz="2000" i="1" kern="1200" dirty="0" err="1">
              <a:effectLst/>
              <a:latin typeface="Calibri" panose="020F0502020204030204" pitchFamily="34" charset="0"/>
              <a:ea typeface="Calibri" panose="020F0502020204030204" pitchFamily="34" charset="0"/>
              <a:cs typeface="Arial" panose="020B0604020202020204" pitchFamily="34" charset="0"/>
            </a:rPr>
            <a:t>Tze</a:t>
          </a:r>
          <a:r>
            <a:rPr lang="en-GB" sz="2000" i="1" kern="1200" dirty="0">
              <a:effectLst/>
              <a:latin typeface="Calibri" panose="020F0502020204030204" pitchFamily="34" charset="0"/>
              <a:ea typeface="Calibri" panose="020F0502020204030204" pitchFamily="34" charset="0"/>
              <a:cs typeface="Arial" panose="020B0604020202020204" pitchFamily="34" charset="0"/>
            </a:rPr>
            <a:t>, 2014; </a:t>
          </a:r>
          <a:r>
            <a:rPr lang="en-GB" sz="2000" i="1" kern="1200" dirty="0" err="1">
              <a:effectLst/>
              <a:latin typeface="Calibri" panose="020F0502020204030204" pitchFamily="34" charset="0"/>
              <a:ea typeface="Calibri" panose="020F0502020204030204" pitchFamily="34" charset="0"/>
              <a:cs typeface="Arial" panose="020B0604020202020204" pitchFamily="34" charset="0"/>
            </a:rPr>
            <a:t>Mojavezi</a:t>
          </a:r>
          <a:r>
            <a:rPr lang="en-GB" sz="2000" i="1" kern="1200" dirty="0">
              <a:effectLst/>
              <a:latin typeface="Calibri" panose="020F0502020204030204" pitchFamily="34" charset="0"/>
              <a:ea typeface="Calibri" panose="020F0502020204030204" pitchFamily="34" charset="0"/>
              <a:cs typeface="Arial" panose="020B0604020202020204" pitchFamily="34" charset="0"/>
            </a:rPr>
            <a:t> &amp; </a:t>
          </a:r>
          <a:r>
            <a:rPr lang="en-GB" sz="2000" i="1" kern="1200" dirty="0" err="1">
              <a:effectLst/>
              <a:latin typeface="Calibri" panose="020F0502020204030204" pitchFamily="34" charset="0"/>
              <a:ea typeface="Calibri" panose="020F0502020204030204" pitchFamily="34" charset="0"/>
              <a:cs typeface="Arial" panose="020B0604020202020204" pitchFamily="34" charset="0"/>
            </a:rPr>
            <a:t>Tamiz</a:t>
          </a:r>
          <a:r>
            <a:rPr lang="en-GB" sz="2000" i="1" kern="1200" dirty="0">
              <a:effectLst/>
              <a:latin typeface="Calibri" panose="020F0502020204030204" pitchFamily="34" charset="0"/>
              <a:ea typeface="Calibri" panose="020F0502020204030204" pitchFamily="34" charset="0"/>
              <a:cs typeface="Arial" panose="020B0604020202020204" pitchFamily="34" charset="0"/>
            </a:rPr>
            <a:t>, 2012</a:t>
          </a:r>
          <a:r>
            <a:rPr lang="en-GB" sz="1200" i="1" kern="1200" dirty="0">
              <a:effectLst/>
              <a:latin typeface="Calibri" panose="020F0502020204030204" pitchFamily="34" charset="0"/>
              <a:ea typeface="Calibri" panose="020F0502020204030204" pitchFamily="34" charset="0"/>
              <a:cs typeface="Arial" panose="020B0604020202020204" pitchFamily="34" charset="0"/>
            </a:rPr>
            <a:t>)</a:t>
          </a:r>
          <a:endParaRPr lang="en-US" sz="1200" i="1" kern="1200" dirty="0"/>
        </a:p>
      </dsp:txBody>
      <dsp:txXfrm>
        <a:off x="352732" y="1821058"/>
        <a:ext cx="2880677" cy="892366"/>
      </dsp:txXfrm>
    </dsp:sp>
    <dsp:sp modelId="{526927B6-D2A6-4E97-B4DA-73090E13C65E}">
      <dsp:nvSpPr>
        <dsp:cNvPr id="0" name=""/>
        <dsp:cNvSpPr/>
      </dsp:nvSpPr>
      <dsp:spPr>
        <a:xfrm>
          <a:off x="4146082" y="617514"/>
          <a:ext cx="912672" cy="912672"/>
        </a:xfrm>
        <a:prstGeom prst="rect">
          <a:avLst/>
        </a:prstGeom>
        <a:blipFill>
          <a:blip xmlns:r="http://schemas.openxmlformats.org/officeDocument/2006/relationships" r:embed="rId3">
            <a:duotone>
              <a:schemeClr val="accent1">
                <a:shade val="45000"/>
                <a:satMod val="135000"/>
              </a:schemeClr>
              <a:prstClr val="white"/>
            </a:duotone>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441683-B0E8-4F4D-9A6C-DE86277ADA16}">
      <dsp:nvSpPr>
        <dsp:cNvPr id="0" name=""/>
        <dsp:cNvSpPr/>
      </dsp:nvSpPr>
      <dsp:spPr>
        <a:xfrm>
          <a:off x="3588338" y="1821058"/>
          <a:ext cx="2028160" cy="89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effectLst/>
              <a:latin typeface="Calibri" panose="020F0502020204030204" pitchFamily="34" charset="0"/>
              <a:ea typeface="Calibri" panose="020F0502020204030204" pitchFamily="34" charset="0"/>
              <a:cs typeface="Arial" panose="020B0604020202020204" pitchFamily="34" charset="0"/>
            </a:rPr>
            <a:t>Self-efficacy and burnout</a:t>
          </a:r>
        </a:p>
        <a:p>
          <a:pPr marL="0" lvl="0" indent="0" algn="ctr" defTabSz="889000">
            <a:lnSpc>
              <a:spcPct val="90000"/>
            </a:lnSpc>
            <a:spcBef>
              <a:spcPct val="0"/>
            </a:spcBef>
            <a:spcAft>
              <a:spcPct val="35000"/>
            </a:spcAft>
            <a:buNone/>
          </a:pPr>
          <a:r>
            <a:rPr lang="en-GB" sz="2000" i="1" kern="1200" dirty="0">
              <a:effectLst/>
              <a:latin typeface="Calibri" panose="020F0502020204030204" pitchFamily="34" charset="0"/>
              <a:ea typeface="Calibri" panose="020F0502020204030204" pitchFamily="34" charset="0"/>
              <a:cs typeface="Arial" panose="020B0604020202020204" pitchFamily="34" charset="0"/>
            </a:rPr>
            <a:t>(Brouwers and </a:t>
          </a:r>
          <a:r>
            <a:rPr lang="en-GB" sz="2000" i="1" kern="1200" dirty="0" err="1">
              <a:effectLst/>
              <a:latin typeface="Calibri" panose="020F0502020204030204" pitchFamily="34" charset="0"/>
              <a:ea typeface="Calibri" panose="020F0502020204030204" pitchFamily="34" charset="0"/>
              <a:cs typeface="Arial" panose="020B0604020202020204" pitchFamily="34" charset="0"/>
            </a:rPr>
            <a:t>Tomic</a:t>
          </a:r>
          <a:r>
            <a:rPr lang="en-GB" sz="2000" i="1" kern="1200" dirty="0">
              <a:effectLst/>
              <a:latin typeface="Calibri" panose="020F0502020204030204" pitchFamily="34" charset="0"/>
              <a:ea typeface="Calibri" panose="020F0502020204030204" pitchFamily="34" charset="0"/>
              <a:cs typeface="Arial" panose="020B0604020202020204" pitchFamily="34" charset="0"/>
            </a:rPr>
            <a:t>, 2000; Brue et al., 2010) </a:t>
          </a:r>
          <a:endParaRPr lang="en-US" sz="2000" i="1"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3588338" y="1821058"/>
        <a:ext cx="2028160" cy="892366"/>
      </dsp:txXfrm>
    </dsp:sp>
    <dsp:sp modelId="{20BB8C7A-A475-4BE7-927B-80E1CAD679C2}">
      <dsp:nvSpPr>
        <dsp:cNvPr id="0" name=""/>
        <dsp:cNvSpPr/>
      </dsp:nvSpPr>
      <dsp:spPr>
        <a:xfrm>
          <a:off x="6903579" y="878885"/>
          <a:ext cx="912672" cy="912672"/>
        </a:xfrm>
        <a:prstGeom prst="rect">
          <a:avLst/>
        </a:prstGeom>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BFC9C6-3B48-45CE-9B95-05588B05CD64}">
      <dsp:nvSpPr>
        <dsp:cNvPr id="0" name=""/>
        <dsp:cNvSpPr/>
      </dsp:nvSpPr>
      <dsp:spPr>
        <a:xfrm>
          <a:off x="5971426" y="1854771"/>
          <a:ext cx="2776977" cy="892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i="0" kern="1200" dirty="0">
              <a:latin typeface="Calibri" panose="020F0502020204030204" pitchFamily="34" charset="0"/>
              <a:cs typeface="Calibri" panose="020F0502020204030204" pitchFamily="34" charset="0"/>
            </a:rPr>
            <a:t>Self-efficacy and student achievement</a:t>
          </a:r>
        </a:p>
        <a:p>
          <a:pPr marL="0" lvl="0" indent="0" algn="ctr" defTabSz="889000">
            <a:lnSpc>
              <a:spcPct val="90000"/>
            </a:lnSpc>
            <a:spcBef>
              <a:spcPct val="0"/>
            </a:spcBef>
            <a:spcAft>
              <a:spcPct val="35000"/>
            </a:spcAft>
            <a:buNone/>
          </a:pPr>
          <a:r>
            <a:rPr lang="en-GB" sz="2000" i="1" kern="1200" dirty="0">
              <a:effectLst/>
              <a:latin typeface="Calibri" panose="020F0502020204030204" pitchFamily="34" charset="0"/>
              <a:ea typeface="Calibri" panose="020F0502020204030204" pitchFamily="34" charset="0"/>
              <a:cs typeface="Calibri" panose="020F0502020204030204" pitchFamily="34" charset="0"/>
            </a:rPr>
            <a:t>(Bruce et al., 2010; </a:t>
          </a:r>
          <a:r>
            <a:rPr lang="en-GB" sz="2000" i="1" kern="1200" dirty="0" err="1">
              <a:effectLst/>
              <a:latin typeface="Calibri" panose="020F0502020204030204" pitchFamily="34" charset="0"/>
              <a:ea typeface="Calibri" panose="020F0502020204030204" pitchFamily="34" charset="0"/>
              <a:cs typeface="Calibri" panose="020F0502020204030204" pitchFamily="34" charset="0"/>
            </a:rPr>
            <a:t>Mojavezi</a:t>
          </a:r>
          <a:r>
            <a:rPr lang="en-GB" sz="2000" i="1" kern="1200" dirty="0">
              <a:effectLst/>
              <a:latin typeface="Calibri" panose="020F0502020204030204" pitchFamily="34" charset="0"/>
              <a:ea typeface="Calibri" panose="020F0502020204030204" pitchFamily="34" charset="0"/>
              <a:cs typeface="Calibri" panose="020F0502020204030204" pitchFamily="34" charset="0"/>
            </a:rPr>
            <a:t> and </a:t>
          </a:r>
          <a:r>
            <a:rPr lang="en-GB" sz="2000" i="1" kern="1200" dirty="0" err="1">
              <a:effectLst/>
              <a:latin typeface="Calibri" panose="020F0502020204030204" pitchFamily="34" charset="0"/>
              <a:ea typeface="Calibri" panose="020F0502020204030204" pitchFamily="34" charset="0"/>
              <a:cs typeface="Calibri" panose="020F0502020204030204" pitchFamily="34" charset="0"/>
            </a:rPr>
            <a:t>Tamiz</a:t>
          </a:r>
          <a:r>
            <a:rPr lang="en-GB" sz="2000" i="1" kern="1200" dirty="0">
              <a:effectLst/>
              <a:latin typeface="Calibri" panose="020F0502020204030204" pitchFamily="34" charset="0"/>
              <a:ea typeface="Calibri" panose="020F0502020204030204" pitchFamily="34" charset="0"/>
              <a:cs typeface="Calibri" panose="020F0502020204030204" pitchFamily="34" charset="0"/>
            </a:rPr>
            <a:t>, 2012</a:t>
          </a:r>
          <a:r>
            <a:rPr lang="en-GB" sz="2000" kern="1200" dirty="0">
              <a:effectLst/>
              <a:latin typeface="Calibri" panose="020F0502020204030204" pitchFamily="34" charset="0"/>
              <a:ea typeface="Calibri" panose="020F0502020204030204" pitchFamily="34" charset="0"/>
              <a:cs typeface="Calibri" panose="020F0502020204030204" pitchFamily="34" charset="0"/>
            </a:rPr>
            <a:t>)</a:t>
          </a:r>
          <a:endParaRPr lang="en-US" sz="2000" i="0" kern="1200" dirty="0">
            <a:latin typeface="Calibri" panose="020F0502020204030204" pitchFamily="34" charset="0"/>
            <a:cs typeface="Calibri" panose="020F0502020204030204" pitchFamily="34" charset="0"/>
          </a:endParaRPr>
        </a:p>
      </dsp:txBody>
      <dsp:txXfrm>
        <a:off x="5971426" y="1854771"/>
        <a:ext cx="2776977" cy="8923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B68A4-9E41-4AEA-BA15-3E885FF21655}">
      <dsp:nvSpPr>
        <dsp:cNvPr id="0" name=""/>
        <dsp:cNvSpPr/>
      </dsp:nvSpPr>
      <dsp:spPr>
        <a:xfrm>
          <a:off x="0" y="0"/>
          <a:ext cx="6487955"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5F6B47C-69C8-4B7A-941B-D91BF19A7691}">
      <dsp:nvSpPr>
        <dsp:cNvPr id="0" name=""/>
        <dsp:cNvSpPr/>
      </dsp:nvSpPr>
      <dsp:spPr>
        <a:xfrm>
          <a:off x="0" y="0"/>
          <a:ext cx="6487955" cy="194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effectLst/>
              <a:latin typeface="Calibri" panose="020F0502020204030204" pitchFamily="34" charset="0"/>
              <a:ea typeface="Calibri" panose="020F0502020204030204" pitchFamily="34" charset="0"/>
              <a:cs typeface="Arial" panose="020B0604020202020204" pitchFamily="34" charset="0"/>
            </a:rPr>
            <a:t>Does observed and perceived effectiveness vary depending on teacher career-phase?</a:t>
          </a:r>
          <a:endParaRPr lang="en-US" sz="3400" kern="1200"/>
        </a:p>
      </dsp:txBody>
      <dsp:txXfrm>
        <a:off x="0" y="0"/>
        <a:ext cx="6487955" cy="1941181"/>
      </dsp:txXfrm>
    </dsp:sp>
    <dsp:sp modelId="{E1BA787A-1867-4CA1-A395-C38B04DC654A}">
      <dsp:nvSpPr>
        <dsp:cNvPr id="0" name=""/>
        <dsp:cNvSpPr/>
      </dsp:nvSpPr>
      <dsp:spPr>
        <a:xfrm>
          <a:off x="0" y="1941181"/>
          <a:ext cx="6487955" cy="0"/>
        </a:xfrm>
        <a:prstGeom prst="lin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0765898-B661-48D2-8731-0D40EF4AEE8E}">
      <dsp:nvSpPr>
        <dsp:cNvPr id="0" name=""/>
        <dsp:cNvSpPr/>
      </dsp:nvSpPr>
      <dsp:spPr>
        <a:xfrm>
          <a:off x="0" y="1941181"/>
          <a:ext cx="6487955" cy="194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effectLst/>
              <a:latin typeface="Calibri" panose="020F0502020204030204" pitchFamily="34" charset="0"/>
              <a:ea typeface="Calibri" panose="020F0502020204030204" pitchFamily="34" charset="0"/>
              <a:cs typeface="Arial" panose="020B0604020202020204" pitchFamily="34" charset="0"/>
            </a:rPr>
            <a:t>How do relationships with students influence teachers’ perceptions of their effectiveness?</a:t>
          </a:r>
          <a:endParaRPr lang="en-US" sz="3400" kern="1200"/>
        </a:p>
      </dsp:txBody>
      <dsp:txXfrm>
        <a:off x="0" y="1941181"/>
        <a:ext cx="6487955" cy="19411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44C59-B671-4740-9338-279FEF90FD7E}">
      <dsp:nvSpPr>
        <dsp:cNvPr id="0" name=""/>
        <dsp:cNvSpPr/>
      </dsp:nvSpPr>
      <dsp:spPr>
        <a:xfrm>
          <a:off x="0" y="473"/>
          <a:ext cx="859631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4F3B38-1E38-4030-BE57-21CE805711AC}">
      <dsp:nvSpPr>
        <dsp:cNvPr id="0" name=""/>
        <dsp:cNvSpPr/>
      </dsp:nvSpPr>
      <dsp:spPr>
        <a:xfrm>
          <a:off x="0" y="473"/>
          <a:ext cx="8596312" cy="77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0" kern="1200"/>
            <a:t>ICALT Observation instrument</a:t>
          </a:r>
          <a:endParaRPr lang="en-US" sz="2100" b="0" kern="1200"/>
        </a:p>
      </dsp:txBody>
      <dsp:txXfrm>
        <a:off x="0" y="473"/>
        <a:ext cx="8596312" cy="776097"/>
      </dsp:txXfrm>
    </dsp:sp>
    <dsp:sp modelId="{9CCA19DE-D57C-4D90-947E-56F2ED69D10E}">
      <dsp:nvSpPr>
        <dsp:cNvPr id="0" name=""/>
        <dsp:cNvSpPr/>
      </dsp:nvSpPr>
      <dsp:spPr>
        <a:xfrm>
          <a:off x="0" y="776571"/>
          <a:ext cx="859631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991164-D280-43F3-9F08-A9BB92ACAAD8}">
      <dsp:nvSpPr>
        <dsp:cNvPr id="0" name=""/>
        <dsp:cNvSpPr/>
      </dsp:nvSpPr>
      <dsp:spPr>
        <a:xfrm>
          <a:off x="0" y="776571"/>
          <a:ext cx="8596312" cy="77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Data for secondary teachers from Year 4 of the study were analysed (n=255)</a:t>
          </a:r>
          <a:endParaRPr lang="en-US" sz="2100" kern="1200"/>
        </a:p>
      </dsp:txBody>
      <dsp:txXfrm>
        <a:off x="0" y="776571"/>
        <a:ext cx="8596312" cy="776097"/>
      </dsp:txXfrm>
    </dsp:sp>
    <dsp:sp modelId="{7F9A9A60-5DCD-4F88-B36A-44799CD6748C}">
      <dsp:nvSpPr>
        <dsp:cNvPr id="0" name=""/>
        <dsp:cNvSpPr/>
      </dsp:nvSpPr>
      <dsp:spPr>
        <a:xfrm>
          <a:off x="0" y="1552669"/>
          <a:ext cx="859631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A740F-822C-47E5-A9A3-CFF9BDCA7CCF}">
      <dsp:nvSpPr>
        <dsp:cNvPr id="0" name=""/>
        <dsp:cNvSpPr/>
      </dsp:nvSpPr>
      <dsp:spPr>
        <a:xfrm>
          <a:off x="0" y="1552669"/>
          <a:ext cx="8596312" cy="77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Mean scores for the seven domains were calculated for each of the six career phases</a:t>
          </a:r>
          <a:endParaRPr lang="en-US" sz="2100" kern="1200"/>
        </a:p>
      </dsp:txBody>
      <dsp:txXfrm>
        <a:off x="0" y="1552669"/>
        <a:ext cx="8596312" cy="776097"/>
      </dsp:txXfrm>
    </dsp:sp>
    <dsp:sp modelId="{C9D80962-999A-4732-AD1C-3CA76E0D457C}">
      <dsp:nvSpPr>
        <dsp:cNvPr id="0" name=""/>
        <dsp:cNvSpPr/>
      </dsp:nvSpPr>
      <dsp:spPr>
        <a:xfrm>
          <a:off x="0" y="2328767"/>
          <a:ext cx="859631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D8BDF-C0E1-4773-805E-01EA413BC711}">
      <dsp:nvSpPr>
        <dsp:cNvPr id="0" name=""/>
        <dsp:cNvSpPr/>
      </dsp:nvSpPr>
      <dsp:spPr>
        <a:xfrm>
          <a:off x="0" y="2328767"/>
          <a:ext cx="8596312" cy="77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0" kern="1200"/>
            <a:t>Teacher Questionnaire</a:t>
          </a:r>
          <a:endParaRPr lang="en-US" sz="2100" b="0" kern="1200"/>
        </a:p>
      </dsp:txBody>
      <dsp:txXfrm>
        <a:off x="0" y="2328767"/>
        <a:ext cx="8596312" cy="776097"/>
      </dsp:txXfrm>
    </dsp:sp>
    <dsp:sp modelId="{C4FEE5AA-1D93-4794-9537-D5D76B3F0C0B}">
      <dsp:nvSpPr>
        <dsp:cNvPr id="0" name=""/>
        <dsp:cNvSpPr/>
      </dsp:nvSpPr>
      <dsp:spPr>
        <a:xfrm>
          <a:off x="0" y="3104865"/>
          <a:ext cx="859631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DADD1-AABD-4C86-984A-1D00C20C3BE5}">
      <dsp:nvSpPr>
        <dsp:cNvPr id="0" name=""/>
        <dsp:cNvSpPr/>
      </dsp:nvSpPr>
      <dsp:spPr>
        <a:xfrm>
          <a:off x="0" y="3104865"/>
          <a:ext cx="8596312" cy="77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The first section of the questionnaire was used to explore teachers’ perceptions of their effectiveness as an indicator of self-efficacy</a:t>
          </a:r>
          <a:endParaRPr lang="en-US" sz="2100" kern="1200"/>
        </a:p>
      </dsp:txBody>
      <dsp:txXfrm>
        <a:off x="0" y="3104865"/>
        <a:ext cx="8596312" cy="7760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3F1A3-8D2D-4CC4-BD59-298668C3ED56}">
      <dsp:nvSpPr>
        <dsp:cNvPr id="0" name=""/>
        <dsp:cNvSpPr/>
      </dsp:nvSpPr>
      <dsp:spPr>
        <a:xfrm>
          <a:off x="0" y="49740"/>
          <a:ext cx="6487955" cy="865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Level of education provided</a:t>
          </a:r>
          <a:endParaRPr lang="en-US" sz="3700" kern="1200"/>
        </a:p>
      </dsp:txBody>
      <dsp:txXfrm>
        <a:off x="42265" y="92005"/>
        <a:ext cx="6403425" cy="781270"/>
      </dsp:txXfrm>
    </dsp:sp>
    <dsp:sp modelId="{CCBFAAA4-615D-44E7-B4AF-3C3FC8866838}">
      <dsp:nvSpPr>
        <dsp:cNvPr id="0" name=""/>
        <dsp:cNvSpPr/>
      </dsp:nvSpPr>
      <dsp:spPr>
        <a:xfrm>
          <a:off x="0" y="1022101"/>
          <a:ext cx="6487955" cy="865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Socio-economic contexts</a:t>
          </a:r>
          <a:endParaRPr lang="en-US" sz="3700" kern="1200"/>
        </a:p>
      </dsp:txBody>
      <dsp:txXfrm>
        <a:off x="42265" y="1064366"/>
        <a:ext cx="6403425" cy="781270"/>
      </dsp:txXfrm>
    </dsp:sp>
    <dsp:sp modelId="{BD3707B5-1EE4-4973-A32F-8AA6F2FDC3A9}">
      <dsp:nvSpPr>
        <dsp:cNvPr id="0" name=""/>
        <dsp:cNvSpPr/>
      </dsp:nvSpPr>
      <dsp:spPr>
        <a:xfrm>
          <a:off x="0" y="1994461"/>
          <a:ext cx="6487955" cy="865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Size of school</a:t>
          </a:r>
          <a:endParaRPr lang="en-US" sz="3700" kern="1200"/>
        </a:p>
      </dsp:txBody>
      <dsp:txXfrm>
        <a:off x="42265" y="2036726"/>
        <a:ext cx="6403425" cy="781270"/>
      </dsp:txXfrm>
    </dsp:sp>
    <dsp:sp modelId="{2D7F30D3-B5DF-4A89-975A-C07B9C987B09}">
      <dsp:nvSpPr>
        <dsp:cNvPr id="0" name=""/>
        <dsp:cNvSpPr/>
      </dsp:nvSpPr>
      <dsp:spPr>
        <a:xfrm>
          <a:off x="0" y="2966821"/>
          <a:ext cx="6487955" cy="865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Governance</a:t>
          </a:r>
          <a:endParaRPr lang="en-US" sz="3700" kern="1200"/>
        </a:p>
      </dsp:txBody>
      <dsp:txXfrm>
        <a:off x="42265" y="3009086"/>
        <a:ext cx="6403425" cy="7812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6E199-7278-40E8-83E8-D765046B1F86}">
      <dsp:nvSpPr>
        <dsp:cNvPr id="0" name=""/>
        <dsp:cNvSpPr/>
      </dsp:nvSpPr>
      <dsp:spPr>
        <a:xfrm>
          <a:off x="0" y="57990"/>
          <a:ext cx="6628804" cy="15444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Principal Component Analysis</a:t>
          </a:r>
          <a:endParaRPr lang="en-US" sz="4000" kern="1200"/>
        </a:p>
      </dsp:txBody>
      <dsp:txXfrm>
        <a:off x="75391" y="133381"/>
        <a:ext cx="6478022" cy="1393618"/>
      </dsp:txXfrm>
    </dsp:sp>
    <dsp:sp modelId="{ED961F56-58F1-4D92-87C8-C3571A83785F}">
      <dsp:nvSpPr>
        <dsp:cNvPr id="0" name=""/>
        <dsp:cNvSpPr/>
      </dsp:nvSpPr>
      <dsp:spPr>
        <a:xfrm>
          <a:off x="0" y="1717590"/>
          <a:ext cx="6628804" cy="1544400"/>
        </a:xfrm>
        <a:prstGeom prst="roundRect">
          <a:avLst/>
        </a:prstGeom>
        <a:gradFill rotWithShape="0">
          <a:gsLst>
            <a:gs pos="0">
              <a:schemeClr val="accent2">
                <a:hueOff val="-3277702"/>
                <a:satOff val="-3888"/>
                <a:lumOff val="-2059"/>
                <a:alphaOff val="0"/>
                <a:tint val="96000"/>
                <a:lumMod val="100000"/>
              </a:schemeClr>
            </a:gs>
            <a:gs pos="78000">
              <a:schemeClr val="accent2">
                <a:hueOff val="-3277702"/>
                <a:satOff val="-3888"/>
                <a:lumOff val="-205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Scale purification</a:t>
          </a:r>
          <a:endParaRPr lang="en-US" sz="4000" kern="1200"/>
        </a:p>
      </dsp:txBody>
      <dsp:txXfrm>
        <a:off x="75391" y="1792981"/>
        <a:ext cx="6478022" cy="1393618"/>
      </dsp:txXfrm>
    </dsp:sp>
    <dsp:sp modelId="{95CE92F0-24DF-4F6C-BA1B-8C3993908F1F}">
      <dsp:nvSpPr>
        <dsp:cNvPr id="0" name=""/>
        <dsp:cNvSpPr/>
      </dsp:nvSpPr>
      <dsp:spPr>
        <a:xfrm>
          <a:off x="0" y="3377190"/>
          <a:ext cx="6628804" cy="1544400"/>
        </a:xfrm>
        <a:prstGeom prst="roundRect">
          <a:avLst/>
        </a:prstGeom>
        <a:gradFill rotWithShape="0">
          <a:gsLst>
            <a:gs pos="0">
              <a:schemeClr val="accent2">
                <a:hueOff val="-6555403"/>
                <a:satOff val="-7776"/>
                <a:lumOff val="-4117"/>
                <a:alphaOff val="0"/>
                <a:tint val="96000"/>
                <a:lumMod val="100000"/>
              </a:schemeClr>
            </a:gs>
            <a:gs pos="78000">
              <a:schemeClr val="accent2">
                <a:hueOff val="-6555403"/>
                <a:satOff val="-7776"/>
                <a:lumOff val="-411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Clusters of variables</a:t>
          </a:r>
          <a:endParaRPr lang="en-US" sz="4000" kern="1200"/>
        </a:p>
      </dsp:txBody>
      <dsp:txXfrm>
        <a:off x="75391" y="3452581"/>
        <a:ext cx="6478022" cy="13936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7B7B4-7204-448F-AEA0-4F04F5267B21}">
      <dsp:nvSpPr>
        <dsp:cNvPr id="0" name=""/>
        <dsp:cNvSpPr/>
      </dsp:nvSpPr>
      <dsp:spPr>
        <a:xfrm>
          <a:off x="0" y="473"/>
          <a:ext cx="6487955"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F96A3366-9B2F-435B-852E-2EF2D146A2DD}">
      <dsp:nvSpPr>
        <dsp:cNvPr id="0" name=""/>
        <dsp:cNvSpPr/>
      </dsp:nvSpPr>
      <dsp:spPr>
        <a:xfrm>
          <a:off x="0" y="473"/>
          <a:ext cx="6487955" cy="7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Statistically significant differences </a:t>
          </a:r>
          <a:endParaRPr lang="en-US" sz="2100" kern="1200" dirty="0">
            <a:latin typeface="Calibri" panose="020F0502020204030204" pitchFamily="34" charset="0"/>
            <a:cs typeface="Calibri" panose="020F0502020204030204" pitchFamily="34" charset="0"/>
          </a:endParaRPr>
        </a:p>
      </dsp:txBody>
      <dsp:txXfrm>
        <a:off x="0" y="473"/>
        <a:ext cx="6487955" cy="776282"/>
      </dsp:txXfrm>
    </dsp:sp>
    <dsp:sp modelId="{849C66B8-BE52-4393-8489-8BA131D622D7}">
      <dsp:nvSpPr>
        <dsp:cNvPr id="0" name=""/>
        <dsp:cNvSpPr/>
      </dsp:nvSpPr>
      <dsp:spPr>
        <a:xfrm>
          <a:off x="0" y="776756"/>
          <a:ext cx="6487955"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88248EE4-5CA5-4903-9334-508B45DDDAA5}">
      <dsp:nvSpPr>
        <dsp:cNvPr id="0" name=""/>
        <dsp:cNvSpPr/>
      </dsp:nvSpPr>
      <dsp:spPr>
        <a:xfrm>
          <a:off x="0" y="776756"/>
          <a:ext cx="6487955" cy="7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Varying perspectives (</a:t>
          </a:r>
          <a:r>
            <a:rPr lang="en-GB" sz="2100" kern="1200" dirty="0">
              <a:effectLst/>
              <a:latin typeface="Calibri" panose="020F0502020204030204" pitchFamily="34" charset="0"/>
              <a:ea typeface="Calibri" panose="020F0502020204030204" pitchFamily="34" charset="0"/>
              <a:cs typeface="Arial" panose="020B0604020202020204" pitchFamily="34" charset="0"/>
            </a:rPr>
            <a:t>George, Richardson and Watt, 2018) </a:t>
          </a:r>
          <a:endParaRPr lang="en-US" sz="2100" kern="1200" dirty="0">
            <a:latin typeface="Calibri" panose="020F0502020204030204" pitchFamily="34" charset="0"/>
            <a:cs typeface="Calibri" panose="020F0502020204030204" pitchFamily="34" charset="0"/>
          </a:endParaRPr>
        </a:p>
      </dsp:txBody>
      <dsp:txXfrm>
        <a:off x="0" y="776756"/>
        <a:ext cx="6487955" cy="776282"/>
      </dsp:txXfrm>
    </dsp:sp>
    <dsp:sp modelId="{7560FFAB-798D-42F6-A581-79B16FD1B4BA}">
      <dsp:nvSpPr>
        <dsp:cNvPr id="0" name=""/>
        <dsp:cNvSpPr/>
      </dsp:nvSpPr>
      <dsp:spPr>
        <a:xfrm>
          <a:off x="0" y="1553039"/>
          <a:ext cx="6487955"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D20DCEC5-9B9D-4F36-95D3-45A8E851A96C}">
      <dsp:nvSpPr>
        <dsp:cNvPr id="0" name=""/>
        <dsp:cNvSpPr/>
      </dsp:nvSpPr>
      <dsp:spPr>
        <a:xfrm>
          <a:off x="0" y="1553039"/>
          <a:ext cx="6487955" cy="7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Reality shock (</a:t>
          </a:r>
          <a:r>
            <a:rPr lang="en-GB" sz="2100" kern="1200" dirty="0" err="1">
              <a:latin typeface="Calibri" panose="020F0502020204030204" pitchFamily="34" charset="0"/>
              <a:cs typeface="Calibri" panose="020F0502020204030204" pitchFamily="34" charset="0"/>
            </a:rPr>
            <a:t>Veenman</a:t>
          </a:r>
          <a:r>
            <a:rPr lang="en-GB" sz="2100" kern="1200" dirty="0">
              <a:latin typeface="Calibri" panose="020F0502020204030204" pitchFamily="34" charset="0"/>
              <a:cs typeface="Calibri" panose="020F0502020204030204" pitchFamily="34" charset="0"/>
            </a:rPr>
            <a:t>, 1984)</a:t>
          </a:r>
          <a:endParaRPr lang="en-US" sz="2100" kern="1200" dirty="0">
            <a:latin typeface="Calibri" panose="020F0502020204030204" pitchFamily="34" charset="0"/>
            <a:cs typeface="Calibri" panose="020F0502020204030204" pitchFamily="34" charset="0"/>
          </a:endParaRPr>
        </a:p>
      </dsp:txBody>
      <dsp:txXfrm>
        <a:off x="0" y="1553039"/>
        <a:ext cx="6487955" cy="776282"/>
      </dsp:txXfrm>
    </dsp:sp>
    <dsp:sp modelId="{365D0711-520A-4A10-BAF0-1FA0C96141BE}">
      <dsp:nvSpPr>
        <dsp:cNvPr id="0" name=""/>
        <dsp:cNvSpPr/>
      </dsp:nvSpPr>
      <dsp:spPr>
        <a:xfrm>
          <a:off x="0" y="2329322"/>
          <a:ext cx="6487955"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D1C2FD29-9775-45D3-920F-768D86780B5D}">
      <dsp:nvSpPr>
        <dsp:cNvPr id="0" name=""/>
        <dsp:cNvSpPr/>
      </dsp:nvSpPr>
      <dsp:spPr>
        <a:xfrm>
          <a:off x="0" y="2329322"/>
          <a:ext cx="6487955" cy="7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latin typeface="Calibri" panose="020F0502020204030204" pitchFamily="34" charset="0"/>
              <a:cs typeface="Calibri" panose="020F0502020204030204" pitchFamily="34" charset="0"/>
            </a:rPr>
            <a:t>Other factors (Bu</a:t>
          </a:r>
          <a:r>
            <a:rPr lang="en-GB" sz="2100" kern="1200" dirty="0">
              <a:effectLst/>
              <a:latin typeface="Calibri" panose="020F0502020204030204" pitchFamily="34" charset="0"/>
              <a:ea typeface="Calibri" panose="020F0502020204030204" pitchFamily="34" charset="0"/>
              <a:cs typeface="Arial" panose="020B0604020202020204" pitchFamily="34" charset="0"/>
            </a:rPr>
            <a:t>chanan, </a:t>
          </a:r>
          <a:r>
            <a:rPr lang="en-GB" sz="21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2010; </a:t>
          </a:r>
          <a:r>
            <a:rPr lang="en-GB" sz="2100" u="none" strike="noStrike"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Buchanan et al., 2013</a:t>
          </a:r>
          <a:r>
            <a:rPr lang="en-GB" sz="21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lang="en-US" sz="2100" kern="1200" dirty="0">
            <a:solidFill>
              <a:schemeClr val="tx1"/>
            </a:solidFill>
            <a:latin typeface="Calibri" panose="020F0502020204030204" pitchFamily="34" charset="0"/>
            <a:cs typeface="Calibri" panose="020F0502020204030204" pitchFamily="34" charset="0"/>
          </a:endParaRPr>
        </a:p>
      </dsp:txBody>
      <dsp:txXfrm>
        <a:off x="0" y="2329322"/>
        <a:ext cx="6487955" cy="776282"/>
      </dsp:txXfrm>
    </dsp:sp>
    <dsp:sp modelId="{72ACCF26-9A51-49B9-8D3D-F630828B3873}">
      <dsp:nvSpPr>
        <dsp:cNvPr id="0" name=""/>
        <dsp:cNvSpPr/>
      </dsp:nvSpPr>
      <dsp:spPr>
        <a:xfrm>
          <a:off x="0" y="3105605"/>
          <a:ext cx="6487955" cy="0"/>
        </a:xfrm>
        <a:prstGeom prst="lin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E5DF3F39-4CDB-476D-A1A8-53675374D9B6}">
      <dsp:nvSpPr>
        <dsp:cNvPr id="0" name=""/>
        <dsp:cNvSpPr/>
      </dsp:nvSpPr>
      <dsp:spPr>
        <a:xfrm>
          <a:off x="0" y="3105605"/>
          <a:ext cx="6487955" cy="7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effectLst/>
              <a:latin typeface="Calibri" panose="020F0502020204030204" pitchFamily="34" charset="0"/>
              <a:ea typeface="Calibri" panose="020F0502020204030204" pitchFamily="34" charset="0"/>
              <a:cs typeface="Calibri" panose="020F0502020204030204" pitchFamily="34" charset="0"/>
            </a:rPr>
            <a:t>Phase of disengagement (Klassen and Chiu, 2010; </a:t>
          </a:r>
          <a:r>
            <a:rPr lang="en-GB" sz="2100" kern="1200" dirty="0" err="1">
              <a:effectLst/>
              <a:latin typeface="Calibri" panose="020F0502020204030204" pitchFamily="34" charset="0"/>
              <a:ea typeface="Calibri" panose="020F0502020204030204" pitchFamily="34" charset="0"/>
              <a:cs typeface="Calibri" panose="020F0502020204030204" pitchFamily="34" charset="0"/>
            </a:rPr>
            <a:t>Veldman</a:t>
          </a:r>
          <a:r>
            <a:rPr lang="en-GB" sz="2100" kern="1200" dirty="0">
              <a:effectLst/>
              <a:latin typeface="Calibri" panose="020F0502020204030204" pitchFamily="34" charset="0"/>
              <a:ea typeface="Calibri" panose="020F0502020204030204" pitchFamily="34" charset="0"/>
              <a:cs typeface="Calibri" panose="020F0502020204030204" pitchFamily="34" charset="0"/>
            </a:rPr>
            <a:t>, 2017)</a:t>
          </a:r>
          <a:endParaRPr lang="en-US" sz="2100" kern="1200" dirty="0"/>
        </a:p>
      </dsp:txBody>
      <dsp:txXfrm>
        <a:off x="0" y="3105605"/>
        <a:ext cx="6487955" cy="7762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DCE7A-61A4-4EF2-9A24-43D55A24C66B}" type="datetimeFigureOut">
              <a:rPr lang="en-GB" smtClean="0"/>
              <a:t>12/07/2021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E7E1D-36B3-48E9-83D3-3E6F551F141A}" type="slidenum">
              <a:rPr lang="en-GB" smtClean="0"/>
              <a:t>‹#›</a:t>
            </a:fld>
            <a:endParaRPr lang="en-GB"/>
          </a:p>
        </p:txBody>
      </p:sp>
    </p:spTree>
    <p:extLst>
      <p:ext uri="{BB962C8B-B14F-4D97-AF65-F5344CB8AC3E}">
        <p14:creationId xmlns:p14="http://schemas.microsoft.com/office/powerpoint/2010/main" val="137077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AK</a:t>
            </a:r>
          </a:p>
        </p:txBody>
      </p:sp>
      <p:sp>
        <p:nvSpPr>
          <p:cNvPr id="4" name="Slide Number Placeholder 3"/>
          <p:cNvSpPr>
            <a:spLocks noGrp="1"/>
          </p:cNvSpPr>
          <p:nvPr>
            <p:ph type="sldNum" sz="quarter" idx="5"/>
          </p:nvPr>
        </p:nvSpPr>
        <p:spPr/>
        <p:txBody>
          <a:bodyPr/>
          <a:lstStyle/>
          <a:p>
            <a:fld id="{4BBE7E1D-36B3-48E9-83D3-3E6F551F141A}" type="slidenum">
              <a:rPr lang="en-GB" smtClean="0"/>
              <a:t>1</a:t>
            </a:fld>
            <a:endParaRPr lang="en-GB"/>
          </a:p>
        </p:txBody>
      </p:sp>
    </p:spTree>
    <p:extLst>
      <p:ext uri="{BB962C8B-B14F-4D97-AF65-F5344CB8AC3E}">
        <p14:creationId xmlns:p14="http://schemas.microsoft.com/office/powerpoint/2010/main" val="231480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KHM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This study takes the conceptual stance that a teacher’s sense of self-efficacy is dependent on their effectiveness as a teacher and that career phase as their relationships with students mediate this.</a:t>
            </a:r>
          </a:p>
          <a:p>
            <a:endParaRPr lang="en-GB"/>
          </a:p>
        </p:txBody>
      </p:sp>
      <p:sp>
        <p:nvSpPr>
          <p:cNvPr id="4" name="Slide Number Placeholder 3"/>
          <p:cNvSpPr>
            <a:spLocks noGrp="1"/>
          </p:cNvSpPr>
          <p:nvPr>
            <p:ph type="sldNum" sz="quarter" idx="5"/>
          </p:nvPr>
        </p:nvSpPr>
        <p:spPr/>
        <p:txBody>
          <a:bodyPr/>
          <a:lstStyle/>
          <a:p>
            <a:fld id="{4BBE7E1D-36B3-48E9-83D3-3E6F551F141A}" type="slidenum">
              <a:rPr lang="en-GB" smtClean="0"/>
              <a:t>10</a:t>
            </a:fld>
            <a:endParaRPr lang="en-GB"/>
          </a:p>
        </p:txBody>
      </p:sp>
    </p:spTree>
    <p:extLst>
      <p:ext uri="{BB962C8B-B14F-4D97-AF65-F5344CB8AC3E}">
        <p14:creationId xmlns:p14="http://schemas.microsoft.com/office/powerpoint/2010/main" val="2613713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Despite a plethora of research into potential correlations between teacher self-efficacy and aspects of teacher-student relationships, there has been no consensus reached about the particular role self-efficacy plays at different points of a career. </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E7E1D-36B3-48E9-83D3-3E6F551F14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0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BE7E1D-36B3-48E9-83D3-3E6F551F141A}" type="slidenum">
              <a:rPr lang="en-GB" smtClean="0"/>
              <a:t>12</a:t>
            </a:fld>
            <a:endParaRPr lang="en-GB"/>
          </a:p>
        </p:txBody>
      </p:sp>
    </p:spTree>
    <p:extLst>
      <p:ext uri="{BB962C8B-B14F-4D97-AF65-F5344CB8AC3E}">
        <p14:creationId xmlns:p14="http://schemas.microsoft.com/office/powerpoint/2010/main" val="52484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dirty="0"/>
              <a:t>Data from observation instrument (we reduced it to the main domains)</a:t>
            </a:r>
          </a:p>
          <a:p>
            <a:pPr marL="0" indent="0">
              <a:buNone/>
            </a:pPr>
            <a:r>
              <a:rPr lang="en-GB" dirty="0"/>
              <a:t>Year 4 – 255 lesson observations</a:t>
            </a:r>
          </a:p>
          <a:p>
            <a:pPr marL="0" indent="0">
              <a:buNone/>
            </a:pPr>
            <a:r>
              <a:rPr lang="en-GB" dirty="0"/>
              <a:t>Each teacher also completed the main teacher questionnaire</a:t>
            </a:r>
          </a:p>
          <a:p>
            <a:pPr marL="0" indent="0">
              <a:buNone/>
            </a:pPr>
            <a:r>
              <a:rPr lang="en-GB" dirty="0"/>
              <a:t>We didn’t use all of the items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first section of the questionnaire was used to explore teachers’ perceptions of their effectiveness as an indicator of self-efficacy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41 items from section 1 of the questionnaire directly relate to the actions and behaviours of the teachers and corresponded with either self-efficacy scales (for example </a:t>
            </a:r>
            <a:r>
              <a:rPr lang="en-US" dirty="0" err="1"/>
              <a:t>Tschannen</a:t>
            </a:r>
            <a:r>
              <a:rPr lang="en-US" dirty="0"/>
              <a:t>-Moran, Woolfolk Hoy and Hoy, 1998)</a:t>
            </a:r>
            <a:r>
              <a:rPr lang="en-GB" dirty="0"/>
              <a:t> or social aspects of teaching</a:t>
            </a:r>
            <a:endParaRPr lang="en-US" dirty="0"/>
          </a:p>
          <a:p>
            <a:endParaRPr lang="en-GB" dirty="0"/>
          </a:p>
        </p:txBody>
      </p:sp>
      <p:sp>
        <p:nvSpPr>
          <p:cNvPr id="4" name="Slide Number Placeholder 3"/>
          <p:cNvSpPr>
            <a:spLocks noGrp="1"/>
          </p:cNvSpPr>
          <p:nvPr>
            <p:ph type="sldNum" sz="quarter" idx="5"/>
          </p:nvPr>
        </p:nvSpPr>
        <p:spPr/>
        <p:txBody>
          <a:bodyPr/>
          <a:lstStyle/>
          <a:p>
            <a:fld id="{4BBE7E1D-36B3-48E9-83D3-3E6F551F141A}" type="slidenum">
              <a:rPr lang="en-GB" smtClean="0"/>
              <a:t>13</a:t>
            </a:fld>
            <a:endParaRPr lang="en-GB"/>
          </a:p>
        </p:txBody>
      </p:sp>
    </p:spTree>
    <p:extLst>
      <p:ext uri="{BB962C8B-B14F-4D97-AF65-F5344CB8AC3E}">
        <p14:creationId xmlns:p14="http://schemas.microsoft.com/office/powerpoint/2010/main" val="75935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lnSpc>
                <a:spcPct val="130000"/>
              </a:lnSpc>
              <a:spcBef>
                <a:spcPts val="1000"/>
              </a:spcBef>
              <a:buClrTx/>
              <a:buSzTx/>
              <a:buFont typeface="Wingdings" panose="05000000000000000000" pitchFamily="2" charset="2"/>
              <a:buNone/>
              <a:tabLst/>
            </a:pPr>
            <a:r>
              <a:rPr lang="en-GB" altLang="en-US" sz="1200">
                <a:latin typeface="Calibri" panose="020F0502020204030204" pitchFamily="34" charset="0"/>
                <a:cs typeface="Arial" panose="020B0604020202020204" pitchFamily="34" charset="0"/>
              </a:rPr>
              <a:t>AK</a:t>
            </a:r>
          </a:p>
          <a:p>
            <a:pPr marL="285750" marR="0" lvl="0" indent="-285750" fontAlgn="base">
              <a:lnSpc>
                <a:spcPct val="130000"/>
              </a:lnSpc>
              <a:spcBef>
                <a:spcPts val="1000"/>
              </a:spcBef>
              <a:buClrTx/>
              <a:buSzTx/>
              <a:buFont typeface="Wingdings" panose="05000000000000000000" pitchFamily="2" charset="2"/>
              <a:buChar char="§"/>
              <a:tabLst/>
            </a:pPr>
            <a:r>
              <a:rPr lang="en-GB" altLang="en-US" sz="1200">
                <a:latin typeface="Calibri" panose="020F0502020204030204" pitchFamily="34" charset="0"/>
                <a:cs typeface="Arial" panose="020B0604020202020204" pitchFamily="34" charset="0"/>
              </a:rPr>
              <a:t>Between 2015 and 2019, data were collected using the ICALT observation instrument and the teacher questionnaire</a:t>
            </a:r>
          </a:p>
          <a:p>
            <a:pPr marL="285750" marR="0" lvl="0" indent="-285750" algn="l" defTabSz="914400" rtl="0" eaLnBrk="1" fontAlgn="base" latinLnBrk="0" hangingPunct="1">
              <a:lnSpc>
                <a:spcPct val="130000"/>
              </a:lnSpc>
              <a:spcBef>
                <a:spcPts val="1000"/>
              </a:spcBef>
              <a:spcAft>
                <a:spcPts val="0"/>
              </a:spcAft>
              <a:buClrTx/>
              <a:buSzTx/>
              <a:buFont typeface="Wingdings" panose="05000000000000000000" pitchFamily="2" charset="2"/>
              <a:buChar char="§"/>
              <a:tabLst/>
              <a:defRPr/>
            </a:pPr>
            <a:r>
              <a:rPr lang="en-GB" altLang="en-US" sz="1200">
                <a:latin typeface="Calibri" panose="020F0502020204030204" pitchFamily="34" charset="0"/>
                <a:cs typeface="Arial" panose="020B0604020202020204" pitchFamily="34" charset="0"/>
              </a:rPr>
              <a:t>The data were collected over four years, with a growing number of observations conducted each year as increasing numbers of practitioners wanted to participate in the study. This is summarised in Table 1.  A total of 256 lesson observations were carried out, with each teacher observed also completing the main teacher questionnaire. Although pupil questionnaires were administered in the fourth year of the study, the analysis of those data are not presented here.</a:t>
            </a:r>
          </a:p>
          <a:p>
            <a:endParaRPr lang="en-GB"/>
          </a:p>
        </p:txBody>
      </p:sp>
      <p:sp>
        <p:nvSpPr>
          <p:cNvPr id="4" name="Slide Number Placeholder 3"/>
          <p:cNvSpPr>
            <a:spLocks noGrp="1"/>
          </p:cNvSpPr>
          <p:nvPr>
            <p:ph type="sldNum" sz="quarter" idx="5"/>
          </p:nvPr>
        </p:nvSpPr>
        <p:spPr/>
        <p:txBody>
          <a:bodyPr/>
          <a:lstStyle/>
          <a:p>
            <a:fld id="{4BBE7E1D-36B3-48E9-83D3-3E6F551F141A}" type="slidenum">
              <a:rPr lang="en-GB" smtClean="0"/>
              <a:t>14</a:t>
            </a:fld>
            <a:endParaRPr lang="en-GB"/>
          </a:p>
        </p:txBody>
      </p:sp>
    </p:spTree>
    <p:extLst>
      <p:ext uri="{BB962C8B-B14F-4D97-AF65-F5344CB8AC3E}">
        <p14:creationId xmlns:p14="http://schemas.microsoft.com/office/powerpoint/2010/main" val="1975776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BE7E1D-36B3-48E9-83D3-3E6F551F141A}" type="slidenum">
              <a:rPr lang="en-GB" smtClean="0"/>
              <a:t>15</a:t>
            </a:fld>
            <a:endParaRPr lang="en-GB"/>
          </a:p>
        </p:txBody>
      </p:sp>
    </p:spTree>
    <p:extLst>
      <p:ext uri="{BB962C8B-B14F-4D97-AF65-F5344CB8AC3E}">
        <p14:creationId xmlns:p14="http://schemas.microsoft.com/office/powerpoint/2010/main" val="2734594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altLang="en-US" sz="1200" dirty="0">
                <a:latin typeface="Calibri" panose="020F0502020204030204" pitchFamily="34" charset="0"/>
                <a:cs typeface="Arial" panose="020B0604020202020204" pitchFamily="34" charset="0"/>
              </a:rPr>
              <a:t>AK</a:t>
            </a:r>
          </a:p>
          <a:p>
            <a:pPr>
              <a:buFont typeface="Wingdings" panose="05000000000000000000" pitchFamily="2" charset="2"/>
              <a:buChar char="§"/>
            </a:pPr>
            <a:endParaRPr lang="en-GB" dirty="0"/>
          </a:p>
          <a:p>
            <a:pPr>
              <a:buFont typeface="Wingdings" panose="05000000000000000000" pitchFamily="2" charset="2"/>
              <a:buChar char="§"/>
            </a:pPr>
            <a:r>
              <a:rPr lang="en-GB" dirty="0"/>
              <a:t>The teacher sample was selected on an opportunistic basis</a:t>
            </a:r>
          </a:p>
          <a:p>
            <a:pPr>
              <a:buFont typeface="Wingdings" panose="05000000000000000000" pitchFamily="2" charset="2"/>
              <a:buChar char="§"/>
            </a:pPr>
            <a:r>
              <a:rPr lang="en-GB" dirty="0"/>
              <a:t>The study recruited teachers, on a voluntary basis, who possessed a range of teaching experience, from newly qualified teachers (NQTs) to ‘veteran’ teachers (31+ years)</a:t>
            </a:r>
          </a:p>
          <a:p>
            <a:pPr>
              <a:buFont typeface="Wingdings" panose="05000000000000000000" pitchFamily="2" charset="2"/>
              <a:buChar char="§"/>
            </a:pPr>
            <a:r>
              <a:rPr lang="en-GB" dirty="0"/>
              <a:t>The demographic data were analysed according to length of service in the profession. The career phase groupings were selected based on research conducted by Day et al (2007) who identified six phases reflecting variations in teachers’ relative and relational effectiveness. </a:t>
            </a:r>
          </a:p>
          <a:p>
            <a:pPr>
              <a:buFont typeface="Wingdings" panose="05000000000000000000" pitchFamily="2" charset="2"/>
              <a:buChar char="§"/>
            </a:pPr>
            <a:r>
              <a:rPr lang="en-GB" dirty="0"/>
              <a:t>Against the national profile, the sample included a higher number of teachers in the 8-15 and 16-23 phases, and a lower number of teachers in the 0-3 and 31+ phases. The average length of experience was 17 years.</a:t>
            </a:r>
          </a:p>
          <a:p>
            <a:endParaRPr lang="en-GB" dirty="0"/>
          </a:p>
        </p:txBody>
      </p:sp>
      <p:sp>
        <p:nvSpPr>
          <p:cNvPr id="4" name="Slide Number Placeholder 3"/>
          <p:cNvSpPr>
            <a:spLocks noGrp="1"/>
          </p:cNvSpPr>
          <p:nvPr>
            <p:ph type="sldNum" sz="quarter" idx="5"/>
          </p:nvPr>
        </p:nvSpPr>
        <p:spPr/>
        <p:txBody>
          <a:bodyPr/>
          <a:lstStyle/>
          <a:p>
            <a:fld id="{4BBE7E1D-36B3-48E9-83D3-3E6F551F141A}" type="slidenum">
              <a:rPr lang="en-GB" smtClean="0"/>
              <a:t>16</a:t>
            </a:fld>
            <a:endParaRPr lang="en-GB"/>
          </a:p>
        </p:txBody>
      </p:sp>
    </p:spTree>
    <p:extLst>
      <p:ext uri="{BB962C8B-B14F-4D97-AF65-F5344CB8AC3E}">
        <p14:creationId xmlns:p14="http://schemas.microsoft.com/office/powerpoint/2010/main" val="1893593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a:latin typeface="Calibri" panose="020F0502020204030204" pitchFamily="34" charset="0"/>
                <a:cs typeface="Arial" panose="020B0604020202020204" pitchFamily="34" charset="0"/>
              </a:rPr>
              <a:t>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Of the 255 teachers , 64.7% were female and 35.3% were male, compared to figures for England in 2019 of 75.8% female and 24.2% male. The gender balance for primary school teachers (75.7% female, 24.3% male) over-represented male teachers (compared to 88% female, 12% male nationally). However, the sample of secondary school teachers (57.9% female, 42.1% male) over-represented women compared with the national profile (55% female, 45% male), as depicted in Table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4BBE7E1D-36B3-48E9-83D3-3E6F551F141A}" type="slidenum">
              <a:rPr lang="en-GB" smtClean="0"/>
              <a:t>17</a:t>
            </a:fld>
            <a:endParaRPr lang="en-GB"/>
          </a:p>
        </p:txBody>
      </p:sp>
    </p:spTree>
    <p:extLst>
      <p:ext uri="{BB962C8B-B14F-4D97-AF65-F5344CB8AC3E}">
        <p14:creationId xmlns:p14="http://schemas.microsoft.com/office/powerpoint/2010/main" val="1682136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Moving onto the results from the study.</a:t>
            </a:r>
          </a:p>
          <a:p>
            <a:endParaRPr lang="en-GB" dirty="0"/>
          </a:p>
        </p:txBody>
      </p:sp>
      <p:sp>
        <p:nvSpPr>
          <p:cNvPr id="4" name="Slide Number Placeholder 3"/>
          <p:cNvSpPr>
            <a:spLocks noGrp="1"/>
          </p:cNvSpPr>
          <p:nvPr>
            <p:ph type="sldNum" sz="quarter" idx="5"/>
          </p:nvPr>
        </p:nvSpPr>
        <p:spPr/>
        <p:txBody>
          <a:bodyPr/>
          <a:lstStyle/>
          <a:p>
            <a:fld id="{4BBE7E1D-36B3-48E9-83D3-3E6F551F141A}" type="slidenum">
              <a:rPr lang="en-GB" smtClean="0"/>
              <a:t>18</a:t>
            </a:fld>
            <a:endParaRPr lang="en-GB"/>
          </a:p>
        </p:txBody>
      </p:sp>
    </p:spTree>
    <p:extLst>
      <p:ext uri="{BB962C8B-B14F-4D97-AF65-F5344CB8AC3E}">
        <p14:creationId xmlns:p14="http://schemas.microsoft.com/office/powerpoint/2010/main" val="2842176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latin typeface="Calibri" panose="020F0502020204030204" pitchFamily="34" charset="0"/>
                <a:cs typeface="Arial" panose="020B0604020202020204" pitchFamily="34" charset="0"/>
              </a:rPr>
              <a:t>BL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This graph shows teachers’ perceptions of their effectiveness by career phase. Before exploring the graph, we will briefly talk through how the scores were calculated.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800" dirty="0">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a:p>
            <a:endParaRPr lang="en-GB" dirty="0"/>
          </a:p>
        </p:txBody>
      </p:sp>
      <p:sp>
        <p:nvSpPr>
          <p:cNvPr id="4" name="Slide Number Placeholder 3"/>
          <p:cNvSpPr>
            <a:spLocks noGrp="1"/>
          </p:cNvSpPr>
          <p:nvPr>
            <p:ph type="sldNum" sz="quarter" idx="5"/>
          </p:nvPr>
        </p:nvSpPr>
        <p:spPr/>
        <p:txBody>
          <a:bodyPr/>
          <a:lstStyle/>
          <a:p>
            <a:fld id="{4BBE7E1D-36B3-48E9-83D3-3E6F551F141A}" type="slidenum">
              <a:rPr lang="en-GB" smtClean="0"/>
              <a:t>19</a:t>
            </a:fld>
            <a:endParaRPr lang="en-GB"/>
          </a:p>
        </p:txBody>
      </p:sp>
    </p:spTree>
    <p:extLst>
      <p:ext uri="{BB962C8B-B14F-4D97-AF65-F5344CB8AC3E}">
        <p14:creationId xmlns:p14="http://schemas.microsoft.com/office/powerpoint/2010/main" val="111739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AK</a:t>
            </a:r>
          </a:p>
        </p:txBody>
      </p:sp>
      <p:sp>
        <p:nvSpPr>
          <p:cNvPr id="4" name="Slide Number Placeholder 3"/>
          <p:cNvSpPr>
            <a:spLocks noGrp="1"/>
          </p:cNvSpPr>
          <p:nvPr>
            <p:ph type="sldNum" sz="quarter" idx="5"/>
          </p:nvPr>
        </p:nvSpPr>
        <p:spPr/>
        <p:txBody>
          <a:bodyPr/>
          <a:lstStyle/>
          <a:p>
            <a:fld id="{4BBE7E1D-36B3-48E9-83D3-3E6F551F141A}" type="slidenum">
              <a:rPr lang="en-GB" smtClean="0"/>
              <a:t>2</a:t>
            </a:fld>
            <a:endParaRPr lang="en-GB"/>
          </a:p>
        </p:txBody>
      </p:sp>
    </p:spTree>
    <p:extLst>
      <p:ext uri="{BB962C8B-B14F-4D97-AF65-F5344CB8AC3E}">
        <p14:creationId xmlns:p14="http://schemas.microsoft.com/office/powerpoint/2010/main" val="3031238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The teachers’ perceptions of effectiveness PE score was calculated by using the teacher questionnaire.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As explained earlier, the first section of the questionnaire was used to explore teachers’ perceptions of their effectiveness as an indicator of self-efficacy.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By doing this, it allowed for the instrument to be used to measure teachers’ perceptions of their effectiveness and to explore this in terms of their relationships with pupils.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This score ranged from 1-4, with 4 showing the highest degree of agreement with the items. Mean averages were calculated for each individual teacher (N=255) and then collated according to the six career phases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The six career phases used are those suggested by the VITAE project. (Day et al, 2007). Those phases are 0-3 year, 4-7 years, 8-15 years, 16-23 years, 24-30 years and 31+ years of teaching experience.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If we now zoom into the graph again</a:t>
            </a:r>
          </a:p>
          <a:p>
            <a:endParaRPr lang="en-GB" dirty="0"/>
          </a:p>
        </p:txBody>
      </p:sp>
      <p:sp>
        <p:nvSpPr>
          <p:cNvPr id="4" name="Slide Number Placeholder 3"/>
          <p:cNvSpPr>
            <a:spLocks noGrp="1"/>
          </p:cNvSpPr>
          <p:nvPr>
            <p:ph type="sldNum" sz="quarter" idx="5"/>
          </p:nvPr>
        </p:nvSpPr>
        <p:spPr/>
        <p:txBody>
          <a:bodyPr/>
          <a:lstStyle/>
          <a:p>
            <a:fld id="{4BBE7E1D-36B3-48E9-83D3-3E6F551F141A}" type="slidenum">
              <a:rPr lang="en-GB" smtClean="0"/>
              <a:t>20</a:t>
            </a:fld>
            <a:endParaRPr lang="en-GB"/>
          </a:p>
        </p:txBody>
      </p:sp>
    </p:spTree>
    <p:extLst>
      <p:ext uri="{BB962C8B-B14F-4D97-AF65-F5344CB8AC3E}">
        <p14:creationId xmlns:p14="http://schemas.microsoft.com/office/powerpoint/2010/main" val="2053771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latin typeface="Calibri" panose="020F0502020204030204" pitchFamily="34" charset="0"/>
                <a:cs typeface="Arial" panose="020B0604020202020204" pitchFamily="34" charset="0"/>
              </a:rPr>
              <a:t>BL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You can see that this initial analysis of teacher data, which is organised by career phase, suggests a link between teachers’ perceptions of their effectiveness (or self-efficacy) and length of service. </a:t>
            </a:r>
          </a:p>
          <a:p>
            <a:pPr algn="just">
              <a:lnSpc>
                <a:spcPct val="150000"/>
              </a:lnSpc>
              <a:spcAft>
                <a:spcPts val="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There is a potentially anomalous set of data for the earliest career phase (0-3 years) displayed here. </a:t>
            </a:r>
          </a:p>
          <a:p>
            <a:pPr algn="just">
              <a:lnSpc>
                <a:spcPct val="150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Teachers in this career phase show the highest average score across all career phases. However, the rest of the graph appears to follow a more normal distribution. </a:t>
            </a:r>
          </a:p>
          <a:p>
            <a:pPr algn="just">
              <a:lnSpc>
                <a:spcPct val="150000"/>
              </a:lnSpc>
              <a:spcAft>
                <a:spcPts val="0"/>
              </a:spcAft>
            </a:pPr>
            <a:r>
              <a:rPr lang="en-GB" sz="1800" dirty="0">
                <a:effectLst/>
                <a:latin typeface="Calibri" panose="020F0502020204030204" pitchFamily="34" charset="0"/>
                <a:ea typeface="Calibri" panose="020F0502020204030204" pitchFamily="34" charset="0"/>
                <a:cs typeface="Arial" panose="020B0604020202020204" pitchFamily="34" charset="0"/>
              </a:rPr>
              <a:t>It was felt that this warranted further exploration, so i</a:t>
            </a:r>
            <a:r>
              <a:rPr lang="en-GB" dirty="0"/>
              <a:t>n addition to Teacher’s perceived effectiveness, we also calculated the observer’s perception of teacher effectiveness.</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So, if we keep the teacher perceptions of effectiveness data shown in the blue and we transpose observer’s perceptions of effectiveness on top of this, we can see this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a:p>
            <a:endParaRPr lang="en-GB" dirty="0"/>
          </a:p>
        </p:txBody>
      </p:sp>
      <p:sp>
        <p:nvSpPr>
          <p:cNvPr id="4" name="Slide Number Placeholder 3"/>
          <p:cNvSpPr>
            <a:spLocks noGrp="1"/>
          </p:cNvSpPr>
          <p:nvPr>
            <p:ph type="sldNum" sz="quarter" idx="5"/>
          </p:nvPr>
        </p:nvSpPr>
        <p:spPr/>
        <p:txBody>
          <a:bodyPr/>
          <a:lstStyle/>
          <a:p>
            <a:fld id="{4BBE7E1D-36B3-48E9-83D3-3E6F551F141A}" type="slidenum">
              <a:rPr lang="en-GB" smtClean="0"/>
              <a:t>21</a:t>
            </a:fld>
            <a:endParaRPr lang="en-GB"/>
          </a:p>
        </p:txBody>
      </p:sp>
    </p:spTree>
    <p:extLst>
      <p:ext uri="{BB962C8B-B14F-4D97-AF65-F5344CB8AC3E}">
        <p14:creationId xmlns:p14="http://schemas.microsoft.com/office/powerpoint/2010/main" val="2549420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latin typeface="Calibri" panose="020F0502020204030204" pitchFamily="34" charset="0"/>
                <a:cs typeface="Arial" panose="020B0604020202020204" pitchFamily="34" charset="0"/>
              </a:rPr>
              <a:t>BL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Observers perceptions of effectiveness scores are the mean scores from the ICALT3 observation instrument. These have been averaged out for teachers in each career phase.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When these are compared with the teachers’ perceptions, the graph shows some inconsistencies between perceived and observed effectiveness.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For example, the earliest (0-3years) and latest (31+ years) career phases show large discrepancies.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Paired t-tests found a statistically significant difference (when p= 0.001) in mean average score between perceived and observed effectiveness for both 0-3 and 31+ years career phases. However, no statistically significant differences were found for those in career phases 4-7, 8-15, 16-23 and 24-30 years. </a:t>
            </a:r>
            <a:endParaRPr lang="en-GB" dirty="0"/>
          </a:p>
        </p:txBody>
      </p:sp>
      <p:sp>
        <p:nvSpPr>
          <p:cNvPr id="4" name="Slide Number Placeholder 3"/>
          <p:cNvSpPr>
            <a:spLocks noGrp="1"/>
          </p:cNvSpPr>
          <p:nvPr>
            <p:ph type="sldNum" sz="quarter" idx="5"/>
          </p:nvPr>
        </p:nvSpPr>
        <p:spPr/>
        <p:txBody>
          <a:bodyPr/>
          <a:lstStyle/>
          <a:p>
            <a:fld id="{A73C9E34-FC65-4891-90F7-7EC3DA45EB9B}" type="slidenum">
              <a:rPr lang="en-GB" smtClean="0"/>
              <a:t>22</a:t>
            </a:fld>
            <a:endParaRPr lang="en-GB"/>
          </a:p>
        </p:txBody>
      </p:sp>
    </p:spTree>
    <p:extLst>
      <p:ext uri="{BB962C8B-B14F-4D97-AF65-F5344CB8AC3E}">
        <p14:creationId xmlns:p14="http://schemas.microsoft.com/office/powerpoint/2010/main" val="78086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latin typeface="Calibri" panose="020F0502020204030204" pitchFamily="34" charset="0"/>
                <a:cs typeface="Arial" panose="020B0604020202020204" pitchFamily="34" charset="0"/>
              </a:rPr>
              <a:t>BL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This table shows the results of the t-test for those in the earliest (0-3 years) and latest (31+ years) career phases for both perceived and observed effectiveness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These scores indicate that whilst teachers in the earliest career phase (0-3 years) perceived they had the highest effectiveness, this is paired with the lowest observed effectiveness scores. Conversely, teachers in the latest career phase (31+ years) had lower perceptions of their effectiveness but the highest observed effectiveness scores.</a:t>
            </a:r>
          </a:p>
          <a:p>
            <a:endParaRPr lang="en-GB" dirty="0"/>
          </a:p>
        </p:txBody>
      </p:sp>
      <p:sp>
        <p:nvSpPr>
          <p:cNvPr id="4" name="Slide Number Placeholder 3"/>
          <p:cNvSpPr>
            <a:spLocks noGrp="1"/>
          </p:cNvSpPr>
          <p:nvPr>
            <p:ph type="sldNum" sz="quarter" idx="5"/>
          </p:nvPr>
        </p:nvSpPr>
        <p:spPr/>
        <p:txBody>
          <a:bodyPr/>
          <a:lstStyle/>
          <a:p>
            <a:fld id="{A73C9E34-FC65-4891-90F7-7EC3DA45EB9B}" type="slidenum">
              <a:rPr lang="en-GB" smtClean="0"/>
              <a:t>23</a:t>
            </a:fld>
            <a:endParaRPr lang="en-GB"/>
          </a:p>
        </p:txBody>
      </p:sp>
    </p:spTree>
    <p:extLst>
      <p:ext uri="{BB962C8B-B14F-4D97-AF65-F5344CB8AC3E}">
        <p14:creationId xmlns:p14="http://schemas.microsoft.com/office/powerpoint/2010/main" val="2743395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It was evident from this initial exploratory analysis that items within the teacher perceived effectiveness showed correlations in scores. For example, item 11 and item 20 showed high correlating scores for teachers across all career phases. For this reason, exploratory factor analysis in the form of Principal Component Analysis (PCA) was undertaken using SPSS</a:t>
            </a:r>
          </a:p>
          <a:p>
            <a:pPr algn="just">
              <a:lnSpc>
                <a:spcPct val="150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Prior to analysis, a framework for scale purification was deployed according to a judgemental strategy. Emphasis was given to the readability of the items, as outlined by </a:t>
            </a:r>
            <a:r>
              <a:rPr lang="en-GB" sz="1200" dirty="0" err="1">
                <a:effectLst/>
                <a:latin typeface="Calibri" panose="020F0502020204030204" pitchFamily="34" charset="0"/>
                <a:ea typeface="Calibri" panose="020F0502020204030204" pitchFamily="34" charset="0"/>
                <a:cs typeface="Arial" panose="020B0604020202020204" pitchFamily="34" charset="0"/>
              </a:rPr>
              <a:t>Richins</a:t>
            </a:r>
            <a:r>
              <a:rPr lang="en-GB" sz="1200" dirty="0">
                <a:effectLst/>
                <a:latin typeface="Calibri" panose="020F0502020204030204" pitchFamily="34" charset="0"/>
                <a:ea typeface="Calibri" panose="020F0502020204030204" pitchFamily="34" charset="0"/>
                <a:cs typeface="Arial" panose="020B0604020202020204" pitchFamily="34" charset="0"/>
              </a:rPr>
              <a:t> (2004), in order to avoid potential misinterpretations. Items for analysis were included that represented maximum readability according to judgements made by comparison with other scales, including the teacher self-efficacy scale (</a:t>
            </a:r>
            <a:r>
              <a:rPr lang="en-GB" sz="1200" dirty="0" err="1">
                <a:effectLst/>
                <a:latin typeface="Calibri" panose="020F0502020204030204" pitchFamily="34" charset="0"/>
                <a:ea typeface="Calibri" panose="020F0502020204030204" pitchFamily="34" charset="0"/>
                <a:cs typeface="Arial" panose="020B0604020202020204" pitchFamily="34" charset="0"/>
              </a:rPr>
              <a:t>Tschannen</a:t>
            </a:r>
            <a:r>
              <a:rPr lang="en-GB" sz="1200" dirty="0">
                <a:effectLst/>
                <a:latin typeface="Calibri" panose="020F0502020204030204" pitchFamily="34" charset="0"/>
                <a:ea typeface="Calibri" panose="020F0502020204030204" pitchFamily="34" charset="0"/>
                <a:cs typeface="Arial" panose="020B0604020202020204" pitchFamily="34" charset="0"/>
              </a:rPr>
              <a:t>-Moran and Woolfolk Hoy, 2001). </a:t>
            </a:r>
          </a:p>
          <a:p>
            <a:pPr algn="just">
              <a:lnSpc>
                <a:spcPct val="150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The aim was to identify if clusters of variables (termed factors) were evident within the teacher perceived effectiveness data, by looking at the scores for the remaining 20 different variables in section 1. Communality calculations showed all variables had communalities greater than 0.7 and since there were 20 variables, conditions for the appropriate use of PCA were met. Since factors could correlate with each other (i.e. items within the scale might be associated for each teacher) oblique rotation was used in the form </a:t>
            </a:r>
            <a:r>
              <a:rPr lang="en-GB" sz="1200" i="1" dirty="0">
                <a:effectLst/>
                <a:latin typeface="Calibri" panose="020F0502020204030204" pitchFamily="34" charset="0"/>
                <a:ea typeface="Calibri" panose="020F0502020204030204" pitchFamily="34" charset="0"/>
                <a:cs typeface="Arial" panose="020B0604020202020204" pitchFamily="34" charset="0"/>
              </a:rPr>
              <a:t>direct </a:t>
            </a:r>
            <a:r>
              <a:rPr lang="en-GB" sz="1200" i="1" dirty="0" err="1">
                <a:effectLst/>
                <a:latin typeface="Calibri" panose="020F0502020204030204" pitchFamily="34" charset="0"/>
                <a:ea typeface="Calibri" panose="020F0502020204030204" pitchFamily="34" charset="0"/>
                <a:cs typeface="Arial" panose="020B0604020202020204" pitchFamily="34" charset="0"/>
              </a:rPr>
              <a:t>oblim</a:t>
            </a:r>
            <a:r>
              <a:rPr lang="en-GB" sz="1200" dirty="0">
                <a:effectLst/>
                <a:latin typeface="Calibri" panose="020F0502020204030204" pitchFamily="34" charset="0"/>
                <a:ea typeface="Calibri" panose="020F0502020204030204" pitchFamily="34" charset="0"/>
                <a:cs typeface="Arial" panose="020B0604020202020204" pitchFamily="34" charset="0"/>
              </a:rPr>
              <a:t> with 30 cycles as described by Field (2005). </a:t>
            </a:r>
          </a:p>
          <a:p>
            <a:pPr algn="just">
              <a:lnSpc>
                <a:spcPct val="150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4BBE7E1D-36B3-48E9-83D3-3E6F551F141A}" type="slidenum">
              <a:rPr lang="en-GB" smtClean="0"/>
              <a:t>24</a:t>
            </a:fld>
            <a:endParaRPr lang="en-GB"/>
          </a:p>
        </p:txBody>
      </p:sp>
    </p:spTree>
    <p:extLst>
      <p:ext uri="{BB962C8B-B14F-4D97-AF65-F5344CB8AC3E}">
        <p14:creationId xmlns:p14="http://schemas.microsoft.com/office/powerpoint/2010/main" val="3690739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altLang="en-US" sz="1200" dirty="0">
              <a:latin typeface="Calibri" panose="020F0502020204030204" pitchFamily="34" charset="0"/>
              <a:cs typeface="Arial" panose="020B0604020202020204" pitchFamily="34" charset="0"/>
            </a:endParaRPr>
          </a:p>
          <a:p>
            <a:pPr algn="just">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component matrix shared here was generated from the principal component analysis and reveals six components identified within the teacher perceived effectiveness questionnaire data.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altLang="en-US" sz="1200" dirty="0">
              <a:latin typeface="Calibri" panose="020F0502020204030204" pitchFamily="34" charset="0"/>
              <a:cs typeface="Arial" panose="020B0604020202020204" pitchFamily="34" charset="0"/>
            </a:endParaRPr>
          </a:p>
          <a:p>
            <a:pPr algn="just">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IT was found that all of the components can be described as important aspects of teacher-student relationships. In addition, it was evident that there were three key variables (V1, V6 and V30) that appeared in more than one component, suggesting they are of particular importance:</a:t>
            </a:r>
          </a:p>
          <a:p>
            <a:pPr algn="just">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These are:</a:t>
            </a:r>
          </a:p>
          <a:p>
            <a:pPr marL="342900" lvl="0" indent="-342900" algn="just">
              <a:lnSpc>
                <a:spcPct val="150000"/>
              </a:lnSpc>
              <a:buFont typeface="Calibri" panose="020F0502020204030204" pitchFamily="34" charset="0"/>
              <a:buChar char="-"/>
            </a:pPr>
            <a:r>
              <a:rPr lang="en-GB" sz="1800" i="1" dirty="0">
                <a:effectLst/>
                <a:latin typeface="Calibri" panose="020F0502020204030204" pitchFamily="34" charset="0"/>
                <a:ea typeface="Calibri" panose="020F0502020204030204" pitchFamily="34" charset="0"/>
                <a:cs typeface="Arial" panose="020B0604020202020204" pitchFamily="34" charset="0"/>
              </a:rPr>
              <a:t>students in this class are easy to like;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Calibri" panose="020F0502020204030204" pitchFamily="34" charset="0"/>
              <a:buChar char="-"/>
            </a:pPr>
            <a:r>
              <a:rPr lang="en-GB" sz="1800" i="1" dirty="0">
                <a:effectLst/>
                <a:latin typeface="Calibri" panose="020F0502020204030204" pitchFamily="34" charset="0"/>
                <a:ea typeface="Calibri" panose="020F0502020204030204" pitchFamily="34" charset="0"/>
                <a:cs typeface="Arial" panose="020B0604020202020204" pitchFamily="34" charset="0"/>
              </a:rPr>
              <a:t>I know the students in this class well;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Calibri" panose="020F0502020204030204" pitchFamily="34" charset="0"/>
              <a:buChar char="-"/>
            </a:pPr>
            <a:r>
              <a:rPr lang="en-GB" sz="1800" i="1" dirty="0">
                <a:effectLst/>
                <a:latin typeface="Calibri" panose="020F0502020204030204" pitchFamily="34" charset="0"/>
                <a:ea typeface="Calibri" panose="020F0502020204030204" pitchFamily="34" charset="0"/>
                <a:cs typeface="Arial" panose="020B0604020202020204" pitchFamily="34" charset="0"/>
              </a:rPr>
              <a:t>I try to give students of this class a lot of choices about classroom assignments.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altLang="en-US" sz="1200" dirty="0">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BBE7E1D-36B3-48E9-83D3-3E6F551F141A}" type="slidenum">
              <a:rPr lang="en-GB" smtClean="0"/>
              <a:t>25</a:t>
            </a:fld>
            <a:endParaRPr lang="en-GB"/>
          </a:p>
        </p:txBody>
      </p:sp>
    </p:spTree>
    <p:extLst>
      <p:ext uri="{BB962C8B-B14F-4D97-AF65-F5344CB8AC3E}">
        <p14:creationId xmlns:p14="http://schemas.microsoft.com/office/powerpoint/2010/main" val="3712504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the discussion of the results</a:t>
            </a:r>
          </a:p>
        </p:txBody>
      </p:sp>
      <p:sp>
        <p:nvSpPr>
          <p:cNvPr id="4" name="Slide Number Placeholder 3"/>
          <p:cNvSpPr>
            <a:spLocks noGrp="1"/>
          </p:cNvSpPr>
          <p:nvPr>
            <p:ph type="sldNum" sz="quarter" idx="5"/>
          </p:nvPr>
        </p:nvSpPr>
        <p:spPr/>
        <p:txBody>
          <a:bodyPr/>
          <a:lstStyle/>
          <a:p>
            <a:fld id="{4BBE7E1D-36B3-48E9-83D3-3E6F551F141A}" type="slidenum">
              <a:rPr lang="en-GB" smtClean="0"/>
              <a:t>26</a:t>
            </a:fld>
            <a:endParaRPr lang="en-GB"/>
          </a:p>
        </p:txBody>
      </p:sp>
    </p:spTree>
    <p:extLst>
      <p:ext uri="{BB962C8B-B14F-4D97-AF65-F5344CB8AC3E}">
        <p14:creationId xmlns:p14="http://schemas.microsoft.com/office/powerpoint/2010/main" val="622489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BL</a:t>
            </a:r>
          </a:p>
          <a:p>
            <a:pPr algn="just">
              <a:lnSpc>
                <a:spcPct val="120000"/>
              </a:lnSpc>
              <a:spcBef>
                <a:spcPts val="0"/>
              </a:spcBef>
            </a:pPr>
            <a:r>
              <a:rPr lang="en-GB" sz="1200" dirty="0">
                <a:effectLst/>
                <a:latin typeface="Calibri" panose="020F0502020204030204" pitchFamily="34" charset="0"/>
                <a:ea typeface="Calibri" panose="020F0502020204030204" pitchFamily="34" charset="0"/>
                <a:cs typeface="Arial" panose="020B0604020202020204" pitchFamily="34" charset="0"/>
              </a:rPr>
              <a:t>As stated earlier, there are statistically significant differences in perceptions of effectiveness and observed effectiveness between early career teachers and late career teachers. </a:t>
            </a:r>
          </a:p>
          <a:p>
            <a:pPr algn="just">
              <a:lnSpc>
                <a:spcPct val="120000"/>
              </a:lnSpc>
              <a:spcBef>
                <a:spcPts val="0"/>
              </a:spcBef>
            </a:pPr>
            <a:r>
              <a:rPr lang="en-GB" sz="1200" dirty="0">
                <a:latin typeface="Calibri" panose="020F0502020204030204" pitchFamily="34" charset="0"/>
                <a:ea typeface="Calibri" panose="020F0502020204030204" pitchFamily="34" charset="0"/>
                <a:cs typeface="Arial" panose="020B0604020202020204" pitchFamily="34" charset="0"/>
              </a:rPr>
              <a:t>F</a:t>
            </a:r>
            <a:r>
              <a:rPr lang="en-GB" sz="1200" dirty="0">
                <a:effectLst/>
                <a:latin typeface="Calibri" panose="020F0502020204030204" pitchFamily="34" charset="0"/>
                <a:ea typeface="Calibri" panose="020F0502020204030204" pitchFamily="34" charset="0"/>
                <a:cs typeface="Arial" panose="020B0604020202020204" pitchFamily="34" charset="0"/>
              </a:rPr>
              <a:t>indings indicate that teachers in the earliest career phase (years 0-3) had the highest perceptions of their own effectiveness (</a:t>
            </a:r>
            <a:r>
              <a:rPr lang="en-GB" sz="1200" i="1" dirty="0">
                <a:effectLst/>
                <a:latin typeface="Calibri" panose="020F0502020204030204" pitchFamily="34" charset="0"/>
                <a:ea typeface="Calibri" panose="020F0502020204030204" pitchFamily="34" charset="0"/>
                <a:cs typeface="Arial" panose="020B0604020202020204" pitchFamily="34" charset="0"/>
              </a:rPr>
              <a:t>M=</a:t>
            </a:r>
            <a:r>
              <a:rPr lang="en-GB" sz="1200" dirty="0">
                <a:effectLst/>
                <a:latin typeface="Calibri" panose="020F0502020204030204" pitchFamily="34" charset="0"/>
                <a:ea typeface="Calibri" panose="020F0502020204030204" pitchFamily="34" charset="0"/>
                <a:cs typeface="Arial" panose="020B0604020202020204" pitchFamily="34" charset="0"/>
              </a:rPr>
              <a:t>3.26), while those in the final career phase (years 31+) have among the lowest perceptions of their own effectiveness (</a:t>
            </a:r>
            <a:r>
              <a:rPr lang="en-GB" sz="1200" i="1" dirty="0">
                <a:effectLst/>
                <a:latin typeface="Calibri" panose="020F0502020204030204" pitchFamily="34" charset="0"/>
                <a:ea typeface="Calibri" panose="020F0502020204030204" pitchFamily="34" charset="0"/>
                <a:cs typeface="Arial" panose="020B0604020202020204" pitchFamily="34" charset="0"/>
              </a:rPr>
              <a:t>M=</a:t>
            </a:r>
            <a:r>
              <a:rPr lang="en-GB" sz="1200" dirty="0">
                <a:effectLst/>
                <a:latin typeface="Calibri" panose="020F0502020204030204" pitchFamily="34" charset="0"/>
                <a:ea typeface="Calibri" panose="020F0502020204030204" pitchFamily="34" charset="0"/>
                <a:cs typeface="Arial" panose="020B0604020202020204" pitchFamily="34" charset="0"/>
              </a:rPr>
              <a:t>3.19). </a:t>
            </a:r>
          </a:p>
          <a:p>
            <a:pPr algn="just">
              <a:lnSpc>
                <a:spcPct val="120000"/>
              </a:lnSpc>
              <a:spcBef>
                <a:spcPts val="0"/>
              </a:spcBef>
            </a:pPr>
            <a:r>
              <a:rPr lang="en-GB" sz="1200" dirty="0">
                <a:effectLst/>
                <a:latin typeface="Calibri" panose="020F0502020204030204" pitchFamily="34" charset="0"/>
                <a:ea typeface="Calibri" panose="020F0502020204030204" pitchFamily="34" charset="0"/>
                <a:cs typeface="Arial" panose="020B0604020202020204" pitchFamily="34" charset="0"/>
              </a:rPr>
              <a:t>This is consistent with previous studies, where an initial drop in confidence has been reported in teacher self-efficacy (George, Richardson and Watt, 2018) with </a:t>
            </a:r>
            <a:r>
              <a:rPr lang="en-GB" sz="1200" dirty="0" err="1">
                <a:effectLst/>
                <a:latin typeface="Calibri" panose="020F0502020204030204" pitchFamily="34" charset="0"/>
                <a:ea typeface="Calibri" panose="020F0502020204030204" pitchFamily="34" charset="0"/>
                <a:cs typeface="Arial" panose="020B0604020202020204" pitchFamily="34" charset="0"/>
              </a:rPr>
              <a:t>Veenman</a:t>
            </a:r>
            <a:r>
              <a:rPr lang="en-GB" sz="1200" dirty="0">
                <a:effectLst/>
                <a:latin typeface="Calibri" panose="020F0502020204030204" pitchFamily="34" charset="0"/>
                <a:ea typeface="Calibri" panose="020F0502020204030204" pitchFamily="34" charset="0"/>
                <a:cs typeface="Arial" panose="020B0604020202020204" pitchFamily="34" charset="0"/>
              </a:rPr>
              <a:t> (1984) describing it as the ‘reality shock’.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Arial" panose="020B0604020202020204" pitchFamily="34" charset="0"/>
              </a:rPr>
              <a:t>This phenomenon has also been attributed to other factors by Buchanan and colleagues such as </a:t>
            </a:r>
            <a:r>
              <a:rPr lang="en-GB" sz="1200" dirty="0">
                <a:effectLst/>
                <a:latin typeface="Calibri" panose="020F0502020204030204" pitchFamily="34" charset="0"/>
                <a:ea typeface="Calibri" panose="020F0502020204030204" pitchFamily="34" charset="0"/>
                <a:cs typeface="Arial" panose="020B0604020202020204" pitchFamily="34" charset="0"/>
              </a:rPr>
              <a:t>classroom management, student motivation and excessive workload for early career teachers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Henry et al. (2011) suggest that early career teachers who leave the profession are more likely to be less effective than those who stay in the profession. This gives a possible explanation for the finding in this study, where the mean observed effectiveness of teachers increased as they progressed through career phases. </a:t>
            </a:r>
          </a:p>
          <a:p>
            <a:pPr algn="just">
              <a:lnSpc>
                <a:spcPct val="120000"/>
              </a:lnSpc>
              <a:spcBef>
                <a:spcPts val="0"/>
              </a:spcBef>
            </a:pPr>
            <a:r>
              <a:rPr lang="en-GB" sz="1200" dirty="0">
                <a:effectLst/>
                <a:latin typeface="Calibri" panose="020F0502020204030204" pitchFamily="34" charset="0"/>
                <a:ea typeface="Calibri" panose="020F0502020204030204" pitchFamily="34" charset="0"/>
                <a:cs typeface="Arial" panose="020B0604020202020204" pitchFamily="34" charset="0"/>
              </a:rPr>
              <a:t>The decline in final phase career teachers’ perceptions of their effectiveness has been attributed to capacity and commitment, maintaining energy, and entering a phase of disengagement</a:t>
            </a:r>
            <a:r>
              <a:rPr lang="en-GB" sz="1200" dirty="0">
                <a:effectLst/>
                <a:latin typeface="Calibri" panose="020F0502020204030204" pitchFamily="34" charset="0"/>
                <a:ea typeface="Calibri" panose="020F0502020204030204" pitchFamily="34" charset="0"/>
                <a:cs typeface="Calibri" panose="020F0502020204030204" pitchFamily="34" charset="0"/>
              </a:rPr>
              <a:t> (Klassen and Chiu, 2010; </a:t>
            </a:r>
            <a:r>
              <a:rPr lang="en-GB" sz="1200" dirty="0" err="1">
                <a:effectLst/>
                <a:latin typeface="Calibri" panose="020F0502020204030204" pitchFamily="34" charset="0"/>
                <a:ea typeface="Calibri" panose="020F0502020204030204" pitchFamily="34" charset="0"/>
                <a:cs typeface="Calibri" panose="020F0502020204030204" pitchFamily="34" charset="0"/>
              </a:rPr>
              <a:t>Veldman</a:t>
            </a:r>
            <a:r>
              <a:rPr lang="en-GB" sz="1200" dirty="0">
                <a:effectLst/>
                <a:latin typeface="Calibri" panose="020F0502020204030204" pitchFamily="34" charset="0"/>
                <a:ea typeface="Calibri" panose="020F0502020204030204" pitchFamily="34" charset="0"/>
                <a:cs typeface="Calibri" panose="020F0502020204030204" pitchFamily="34" charset="0"/>
              </a:rPr>
              <a:t>, 2017).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b="0" dirty="0"/>
          </a:p>
        </p:txBody>
      </p:sp>
      <p:sp>
        <p:nvSpPr>
          <p:cNvPr id="4" name="Slide Number Placeholder 3"/>
          <p:cNvSpPr>
            <a:spLocks noGrp="1"/>
          </p:cNvSpPr>
          <p:nvPr>
            <p:ph type="sldNum" sz="quarter" idx="5"/>
          </p:nvPr>
        </p:nvSpPr>
        <p:spPr/>
        <p:txBody>
          <a:bodyPr/>
          <a:lstStyle/>
          <a:p>
            <a:fld id="{4BBE7E1D-36B3-48E9-83D3-3E6F551F141A}" type="slidenum">
              <a:rPr lang="en-GB" smtClean="0"/>
              <a:t>27</a:t>
            </a:fld>
            <a:endParaRPr lang="en-GB"/>
          </a:p>
        </p:txBody>
      </p:sp>
    </p:spTree>
    <p:extLst>
      <p:ext uri="{BB962C8B-B14F-4D97-AF65-F5344CB8AC3E}">
        <p14:creationId xmlns:p14="http://schemas.microsoft.com/office/powerpoint/2010/main" val="1106232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BL</a:t>
            </a:r>
          </a:p>
          <a:p>
            <a:r>
              <a:rPr lang="en-GB" dirty="0"/>
              <a:t>The second theme for discussion arises from the identification of six components derived from the Principal Component Analysis (PCA) - each component was found to be associated with effective student-teacher relationships. </a:t>
            </a:r>
          </a:p>
          <a:p>
            <a:r>
              <a:rPr lang="en-GB" dirty="0"/>
              <a:t>Furthermore, teachers completing the questionnaire (N=255) scored an average PE score of 3.22 (max=4.00), indicating high levels of perceived self-effectiveness which suggests that teachers’ perceptions of their own effective teaching are largely related to the quality of their relationships with students. </a:t>
            </a:r>
          </a:p>
          <a:p>
            <a:r>
              <a:rPr lang="en-GB" dirty="0"/>
              <a:t>This is consistent with previous findings where positive relationships with students have been shown to be associated with increased academic achievement (Payne, 2005, Cornelius-White, 2007). </a:t>
            </a:r>
          </a:p>
          <a:p>
            <a:r>
              <a:rPr lang="en-GB" dirty="0"/>
              <a:t>Specifically, the key components of teacher-student relationships which have arisen from this study can be grouped together to describe the development of supportive relationships. Supportive relationships, where prominence is given to a learner-centred approached to education, has been found to have positive implications for pupil attainment and a decrease in challenging student behaviour (Cornelius-White, 2007). </a:t>
            </a:r>
          </a:p>
          <a:p>
            <a:r>
              <a:rPr lang="en-GB" dirty="0"/>
              <a:t>Liking students was found to be one of three key components from the PCA, suggesting that teachers perceive they have better relationships with pupils who they find likeable. </a:t>
            </a:r>
          </a:p>
          <a:p>
            <a:r>
              <a:rPr lang="en-GB" dirty="0"/>
              <a:t>Previous research into this area has examined the intersection between teachers liking students and academic attainment, showing a positive association between the two (Hughes et al., 2009; </a:t>
            </a:r>
            <a:r>
              <a:rPr lang="en-GB" dirty="0" err="1"/>
              <a:t>Tetzner</a:t>
            </a:r>
            <a:r>
              <a:rPr lang="en-GB" dirty="0"/>
              <a:t> et al., 2017). This was also supported by </a:t>
            </a:r>
            <a:r>
              <a:rPr lang="en-GB" dirty="0" err="1"/>
              <a:t>Sette</a:t>
            </a:r>
            <a:r>
              <a:rPr lang="en-GB" dirty="0"/>
              <a:t>, Gasser and </a:t>
            </a:r>
            <a:r>
              <a:rPr lang="en-GB" dirty="0" err="1"/>
              <a:t>Grütter</a:t>
            </a:r>
            <a:r>
              <a:rPr lang="en-GB" dirty="0"/>
              <a:t> (2020) who identified that as teachers increasingly liked students, students were more likely to engage with their peers in academic work and subsequently achieve better. </a:t>
            </a:r>
          </a:p>
          <a:p>
            <a:r>
              <a:rPr lang="en-GB" dirty="0"/>
              <a:t>The other two key components arising from the PCA relate to teachers’ knowledge of students and the affordance of student choice. Giving students choice of their classroom assignments has been identified as an element of autonomy support (Maulana et al., 2016), where students are given choice about classwork, listened to by their teachers and encouraged to use their school learning in different contexts has been shown to be associated with increased student motivation (Deci and Ryan, 1985). </a:t>
            </a:r>
          </a:p>
          <a:p>
            <a:r>
              <a:rPr lang="en-GB" dirty="0"/>
              <a:t>Results from this study found that the affordance of choice to students is associated with teachers’ knowledge and liking of students which suggests that teachers who support students to be autonomous know their students well and like them. </a:t>
            </a:r>
          </a:p>
          <a:p>
            <a:endParaRPr lang="en-GB" b="0" dirty="0"/>
          </a:p>
        </p:txBody>
      </p:sp>
      <p:sp>
        <p:nvSpPr>
          <p:cNvPr id="4" name="Slide Number Placeholder 3"/>
          <p:cNvSpPr>
            <a:spLocks noGrp="1"/>
          </p:cNvSpPr>
          <p:nvPr>
            <p:ph type="sldNum" sz="quarter" idx="5"/>
          </p:nvPr>
        </p:nvSpPr>
        <p:spPr/>
        <p:txBody>
          <a:bodyPr/>
          <a:lstStyle/>
          <a:p>
            <a:fld id="{4BBE7E1D-36B3-48E9-83D3-3E6F551F141A}" type="slidenum">
              <a:rPr lang="en-GB" smtClean="0"/>
              <a:t>28</a:t>
            </a:fld>
            <a:endParaRPr lang="en-GB"/>
          </a:p>
        </p:txBody>
      </p:sp>
    </p:spTree>
    <p:extLst>
      <p:ext uri="{BB962C8B-B14F-4D97-AF65-F5344CB8AC3E}">
        <p14:creationId xmlns:p14="http://schemas.microsoft.com/office/powerpoint/2010/main" val="2085667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AK</a:t>
            </a:r>
          </a:p>
        </p:txBody>
      </p:sp>
      <p:sp>
        <p:nvSpPr>
          <p:cNvPr id="4" name="Slide Number Placeholder 3"/>
          <p:cNvSpPr>
            <a:spLocks noGrp="1"/>
          </p:cNvSpPr>
          <p:nvPr>
            <p:ph type="sldNum" sz="quarter" idx="5"/>
          </p:nvPr>
        </p:nvSpPr>
        <p:spPr/>
        <p:txBody>
          <a:bodyPr/>
          <a:lstStyle/>
          <a:p>
            <a:fld id="{4BBE7E1D-36B3-48E9-83D3-3E6F551F141A}" type="slidenum">
              <a:rPr lang="en-GB" smtClean="0"/>
              <a:t>29</a:t>
            </a:fld>
            <a:endParaRPr lang="en-GB"/>
          </a:p>
        </p:txBody>
      </p:sp>
    </p:spTree>
    <p:extLst>
      <p:ext uri="{BB962C8B-B14F-4D97-AF65-F5344CB8AC3E}">
        <p14:creationId xmlns:p14="http://schemas.microsoft.com/office/powerpoint/2010/main" val="189937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KHM</a:t>
            </a:r>
          </a:p>
          <a:p>
            <a:endParaRPr lang="en-GB" dirty="0"/>
          </a:p>
          <a:p>
            <a:r>
              <a:rPr lang="en-GB" dirty="0"/>
              <a:t>Hello everybody, I am going to introduce our chapter [title]</a:t>
            </a:r>
          </a:p>
          <a:p>
            <a:endParaRPr lang="en-GB" dirty="0"/>
          </a:p>
          <a:p>
            <a:r>
              <a:rPr lang="en-GB" dirty="0"/>
              <a:t>…for which explored observed measures of effectiveness alongside teachers’ self-reported perceptions of their classroom efficacy. Alison and Ben will talk you through the methods and procedures used in this study in just a while, but in short we found correlations between career phase and teacher self-efficacy and teacher-student relationships and teacher self-efficacy.</a:t>
            </a:r>
          </a:p>
          <a:p>
            <a:endParaRPr lang="en-GB" dirty="0"/>
          </a:p>
        </p:txBody>
      </p:sp>
      <p:sp>
        <p:nvSpPr>
          <p:cNvPr id="4" name="Slide Number Placeholder 3"/>
          <p:cNvSpPr>
            <a:spLocks noGrp="1"/>
          </p:cNvSpPr>
          <p:nvPr>
            <p:ph type="sldNum" sz="quarter" idx="5"/>
          </p:nvPr>
        </p:nvSpPr>
        <p:spPr/>
        <p:txBody>
          <a:bodyPr/>
          <a:lstStyle/>
          <a:p>
            <a:fld id="{4BBE7E1D-36B3-48E9-83D3-3E6F551F141A}" type="slidenum">
              <a:rPr lang="en-GB" smtClean="0"/>
              <a:t>3</a:t>
            </a:fld>
            <a:endParaRPr lang="en-GB"/>
          </a:p>
        </p:txBody>
      </p:sp>
    </p:spTree>
    <p:extLst>
      <p:ext uri="{BB962C8B-B14F-4D97-AF65-F5344CB8AC3E}">
        <p14:creationId xmlns:p14="http://schemas.microsoft.com/office/powerpoint/2010/main" val="3269795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Day et al., 2007; Huberman, 1993; </a:t>
            </a:r>
            <a:r>
              <a:rPr lang="en-GB" dirty="0" err="1"/>
              <a:t>Veldman</a:t>
            </a:r>
            <a:r>
              <a:rPr lang="en-GB" dirty="0"/>
              <a:t> et al. 2017; Looker and Kington, 2020</a:t>
            </a:r>
          </a:p>
        </p:txBody>
      </p:sp>
      <p:sp>
        <p:nvSpPr>
          <p:cNvPr id="4" name="Slide Number Placeholder 3"/>
          <p:cNvSpPr>
            <a:spLocks noGrp="1"/>
          </p:cNvSpPr>
          <p:nvPr>
            <p:ph type="sldNum" sz="quarter" idx="5"/>
          </p:nvPr>
        </p:nvSpPr>
        <p:spPr/>
        <p:txBody>
          <a:bodyPr/>
          <a:lstStyle/>
          <a:p>
            <a:fld id="{4BBE7E1D-36B3-48E9-83D3-3E6F551F141A}" type="slidenum">
              <a:rPr lang="en-GB" smtClean="0"/>
              <a:t>30</a:t>
            </a:fld>
            <a:endParaRPr lang="en-GB"/>
          </a:p>
        </p:txBody>
      </p:sp>
    </p:spTree>
    <p:extLst>
      <p:ext uri="{BB962C8B-B14F-4D97-AF65-F5344CB8AC3E}">
        <p14:creationId xmlns:p14="http://schemas.microsoft.com/office/powerpoint/2010/main" val="900274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BE7E1D-36B3-48E9-83D3-3E6F551F141A}" type="slidenum">
              <a:rPr lang="en-GB" smtClean="0"/>
              <a:t>31</a:t>
            </a:fld>
            <a:endParaRPr lang="en-GB"/>
          </a:p>
        </p:txBody>
      </p:sp>
    </p:spTree>
    <p:extLst>
      <p:ext uri="{BB962C8B-B14F-4D97-AF65-F5344CB8AC3E}">
        <p14:creationId xmlns:p14="http://schemas.microsoft.com/office/powerpoint/2010/main" val="3727921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BE7E1D-36B3-48E9-83D3-3E6F551F141A}" type="slidenum">
              <a:rPr lang="en-GB" smtClean="0"/>
              <a:t>32</a:t>
            </a:fld>
            <a:endParaRPr lang="en-GB"/>
          </a:p>
        </p:txBody>
      </p:sp>
    </p:spTree>
    <p:extLst>
      <p:ext uri="{BB962C8B-B14F-4D97-AF65-F5344CB8AC3E}">
        <p14:creationId xmlns:p14="http://schemas.microsoft.com/office/powerpoint/2010/main" val="192211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KHM</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Before we go into the literature, we thought it would be useful to give the context of the education system in the UK, and in particular here in England.</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latin typeface="Calibri" panose="020F0502020204030204" pitchFamily="34" charset="0"/>
                <a:ea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here are five stages of education in the UK: early years, primary, secondary, Further Education (FE) and Higher Education (HE).</a:t>
            </a:r>
            <a:endParaRPr lang="en-GB" sz="1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GB" sz="1200" dirty="0">
                <a:highlight>
                  <a:srgbClr val="FFFF00"/>
                </a:highlight>
                <a:latin typeface="Calibri" panose="020F0502020204030204" pitchFamily="34" charset="0"/>
                <a:cs typeface="Times New Roman" panose="02020603050405020304" pitchFamily="18" charset="0"/>
              </a:rPr>
              <a:t>In England, compulsory education was for all children between the ages of 5 and 16. T</a:t>
            </a:r>
            <a:r>
              <a:rPr lang="en-GB" sz="1200" dirty="0">
                <a:latin typeface="Calibri" panose="020F0502020204030204" pitchFamily="34" charset="0"/>
                <a:cs typeface="Times New Roman" panose="02020603050405020304" pitchFamily="18" charset="0"/>
              </a:rPr>
              <a:t>he new post-compulsory …..</a:t>
            </a:r>
          </a:p>
          <a:p>
            <a:endParaRPr lang="en-GB" sz="1200" dirty="0">
              <a:latin typeface="Calibri" panose="020F0502020204030204" pitchFamily="34" charset="0"/>
              <a:cs typeface="Times New Roman" panose="02020603050405020304" pitchFamily="18" charset="0"/>
            </a:endParaRPr>
          </a:p>
          <a:p>
            <a:r>
              <a:rPr lang="en-GB" sz="1200" dirty="0">
                <a:latin typeface="Calibri" panose="020F0502020204030204" pitchFamily="34" charset="0"/>
                <a:cs typeface="Times New Roman" panose="02020603050405020304" pitchFamily="18" charset="0"/>
              </a:rPr>
              <a:t>There is a statutory national curriculum framework for Key Stages 1 – 4 which local-authority-maintained schools must adhere to.</a:t>
            </a:r>
          </a:p>
          <a:p>
            <a:r>
              <a:rPr lang="en-GB" sz="1200" dirty="0">
                <a:latin typeface="Calibri" panose="020F0502020204030204" pitchFamily="34" charset="0"/>
                <a:cs typeface="Times New Roman" panose="02020603050405020304" pitchFamily="18" charset="0"/>
              </a:rPr>
              <a:t>In England the primary stage covers three age ranges: nursery &amp; reception (under 5), Key Stage 1 (5-7) and Key Stage 2 (8-11). Pupils are tested at the end of Key Stage 1 &amp; 2.</a:t>
            </a:r>
          </a:p>
          <a:p>
            <a:r>
              <a:rPr lang="en-GB" sz="1200" dirty="0">
                <a:latin typeface="Calibri" panose="020F0502020204030204" pitchFamily="34" charset="0"/>
                <a:cs typeface="Times New Roman" panose="02020603050405020304" pitchFamily="18" charset="0"/>
              </a:rPr>
              <a:t>The secondary stage covers two age ranges: Key Stage 3 (from 11 – 14) and Key Stage 4 (14 – 16). There are examinations at the end of Key Stage 4. These are most frequently General Certificates of Secondary Education (GCSE).</a:t>
            </a:r>
          </a:p>
          <a:p>
            <a:pPr marL="0" indent="0">
              <a:buNone/>
            </a:pPr>
            <a:r>
              <a:rPr lang="en-GB" sz="1200" dirty="0">
                <a:latin typeface="Calibri" panose="020F0502020204030204" pitchFamily="34" charset="0"/>
                <a:cs typeface="Times New Roman" panose="02020603050405020304" pitchFamily="18" charset="0"/>
              </a:rPr>
              <a:t>(Some children make the transition from primary to secondary via middle schools catering for various age ranges between 8 and 14.)</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State-funded primary and secondary schools may be selective or non-selective. Non-selective schools are further divided:</a:t>
            </a:r>
          </a:p>
          <a:p>
            <a:pPr marL="0" inden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Comprehensive or community schools (local-authority-maintained schools)</a:t>
            </a:r>
          </a:p>
          <a:p>
            <a:pPr marL="0" inden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Academy schools (publicly funded independent schools)</a:t>
            </a:r>
          </a:p>
          <a:p>
            <a:pPr marL="0" indent="0">
              <a:buNone/>
            </a:pPr>
            <a:r>
              <a:rPr lang="en-GB" sz="1200" dirty="0">
                <a:latin typeface="Calibri" panose="020F0502020204030204" pitchFamily="34" charset="0"/>
                <a:ea typeface="Calibri" panose="020F0502020204030204" pitchFamily="34" charset="0"/>
                <a:cs typeface="Times New Roman" panose="02020603050405020304" pitchFamily="18" charset="0"/>
              </a:rPr>
              <a:t>	Free schools (including most faith schools)</a:t>
            </a:r>
          </a:p>
          <a:p>
            <a:r>
              <a:rPr lang="en-GB" sz="1200" dirty="0">
                <a:latin typeface="Calibri" panose="020F0502020204030204" pitchFamily="34" charset="0"/>
                <a:cs typeface="Times New Roman" panose="02020603050405020304" pitchFamily="18" charset="0"/>
              </a:rPr>
              <a:t>While academies and free schools are given more freedom in terms of curriculum, all schools in England are subject to assessment and inspection by the Office for Standards in Education, Children’s Services and Skills (</a:t>
            </a:r>
            <a:r>
              <a:rPr lang="en-GB" sz="1200" dirty="0" err="1">
                <a:latin typeface="Calibri" panose="020F0502020204030204" pitchFamily="34" charset="0"/>
                <a:cs typeface="Times New Roman" panose="02020603050405020304" pitchFamily="18" charset="0"/>
              </a:rPr>
              <a:t>OfSTED</a:t>
            </a:r>
            <a:r>
              <a:rPr lang="en-GB" sz="1200" dirty="0">
                <a:latin typeface="Calibri" panose="020F0502020204030204" pitchFamily="34" charset="0"/>
                <a:cs typeface="Times New Roman" panose="02020603050405020304" pitchFamily="18" charset="0"/>
              </a:rPr>
              <a:t>).</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Academies benefit from greater freedoms to help innovate and raise standards. These include freedom from local authority control, the ability to set their own pay and conditions for staff, freedom around the delivery of the curriculum and the ability to change the lengths of terms and school days. The Academies Programme was first introduced in March 2000 with the objective of replacing poorly performing schools. Academies were established and driven by external sponsors, to achieve a transformation in education performance. The Academies Programme was expanded through legislation in the Academies Act 2010. This enables all maintained primary, secondary and special schools to apply to become an Academy. The early focus is on schools rated outstanding by Ofsted and the first of these new academies opened in September 2010. These schools do not have a sponsor but instead are expected to work with underperforming schools to help raise standards</a:t>
            </a:r>
            <a:endParaRPr lang="en-GB" dirty="0"/>
          </a:p>
        </p:txBody>
      </p:sp>
      <p:sp>
        <p:nvSpPr>
          <p:cNvPr id="4" name="Slide Number Placeholder 3"/>
          <p:cNvSpPr>
            <a:spLocks noGrp="1"/>
          </p:cNvSpPr>
          <p:nvPr>
            <p:ph type="sldNum" sz="quarter" idx="5"/>
          </p:nvPr>
        </p:nvSpPr>
        <p:spPr/>
        <p:txBody>
          <a:bodyPr/>
          <a:lstStyle/>
          <a:p>
            <a:fld id="{4BBE7E1D-36B3-48E9-83D3-3E6F551F141A}" type="slidenum">
              <a:rPr lang="en-GB" smtClean="0"/>
              <a:t>4</a:t>
            </a:fld>
            <a:endParaRPr lang="en-GB"/>
          </a:p>
        </p:txBody>
      </p:sp>
    </p:spTree>
    <p:extLst>
      <p:ext uri="{BB962C8B-B14F-4D97-AF65-F5344CB8AC3E}">
        <p14:creationId xmlns:p14="http://schemas.microsoft.com/office/powerpoint/2010/main" val="316241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KHM</a:t>
            </a:r>
          </a:p>
          <a:p>
            <a:endParaRPr lang="en-GB"/>
          </a:p>
          <a:p>
            <a:r>
              <a:rPr lang="en-GB"/>
              <a:t>After framing teacher effectiveness and teacher self-efficacy we conceptualised the link between the two.</a:t>
            </a:r>
          </a:p>
        </p:txBody>
      </p:sp>
      <p:sp>
        <p:nvSpPr>
          <p:cNvPr id="4" name="Slide Number Placeholder 3"/>
          <p:cNvSpPr>
            <a:spLocks noGrp="1"/>
          </p:cNvSpPr>
          <p:nvPr>
            <p:ph type="sldNum" sz="quarter" idx="5"/>
          </p:nvPr>
        </p:nvSpPr>
        <p:spPr/>
        <p:txBody>
          <a:bodyPr/>
          <a:lstStyle/>
          <a:p>
            <a:fld id="{4BBE7E1D-36B3-48E9-83D3-3E6F551F141A}" type="slidenum">
              <a:rPr lang="en-GB" smtClean="0"/>
              <a:t>5</a:t>
            </a:fld>
            <a:endParaRPr lang="en-GB"/>
          </a:p>
        </p:txBody>
      </p:sp>
    </p:spTree>
    <p:extLst>
      <p:ext uri="{BB962C8B-B14F-4D97-AF65-F5344CB8AC3E}">
        <p14:creationId xmlns:p14="http://schemas.microsoft.com/office/powerpoint/2010/main" val="96676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KHM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This study takes the conceptual stance that a teacher’s sense of self-efficacy is dependent on their effectiveness as a teacher and that career phase as their relationships with students mediate this.</a:t>
            </a:r>
          </a:p>
          <a:p>
            <a:endParaRPr lang="en-GB"/>
          </a:p>
        </p:txBody>
      </p:sp>
      <p:sp>
        <p:nvSpPr>
          <p:cNvPr id="4" name="Slide Number Placeholder 3"/>
          <p:cNvSpPr>
            <a:spLocks noGrp="1"/>
          </p:cNvSpPr>
          <p:nvPr>
            <p:ph type="sldNum" sz="quarter" idx="5"/>
          </p:nvPr>
        </p:nvSpPr>
        <p:spPr/>
        <p:txBody>
          <a:bodyPr/>
          <a:lstStyle/>
          <a:p>
            <a:fld id="{4BBE7E1D-36B3-48E9-83D3-3E6F551F141A}" type="slidenum">
              <a:rPr lang="en-GB" smtClean="0"/>
              <a:t>6</a:t>
            </a:fld>
            <a:endParaRPr lang="en-GB"/>
          </a:p>
        </p:txBody>
      </p:sp>
    </p:spTree>
    <p:extLst>
      <p:ext uri="{BB962C8B-B14F-4D97-AF65-F5344CB8AC3E}">
        <p14:creationId xmlns:p14="http://schemas.microsoft.com/office/powerpoint/2010/main" val="65653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ZOOM and move around in the video</a:t>
            </a:r>
          </a:p>
          <a:p>
            <a:pPr marL="0" marR="0" lvl="0" indent="0" algn="just" defTabSz="914400" rtl="0" eaLnBrk="1" fontAlgn="auto" latinLnBrk="0" hangingPunct="1">
              <a:lnSpc>
                <a:spcPct val="150000"/>
              </a:lnSpc>
              <a:spcBef>
                <a:spcPts val="0"/>
              </a:spcBef>
              <a:spcAft>
                <a:spcPts val="80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KHM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The majority of reviews of teacher self-efficacy literature have predominantly focused on conceptual and methodological issues pertaining to teachers’ beliefs in their own capability (e.g., Henson, 2010; Klassen et al., 2009; </a:t>
            </a:r>
            <a:r>
              <a:rPr lang="en-US" sz="1200" dirty="0" err="1">
                <a:effectLst/>
                <a:latin typeface="Calibri" panose="020F0502020204030204" pitchFamily="34" charset="0"/>
                <a:ea typeface="Calibri" panose="020F0502020204030204" pitchFamily="34" charset="0"/>
                <a:cs typeface="Arial" panose="020B0604020202020204" pitchFamily="34" charset="0"/>
              </a:rPr>
              <a:t>Labone</a:t>
            </a:r>
            <a:r>
              <a:rPr lang="en-US" sz="1200" dirty="0">
                <a:effectLst/>
                <a:latin typeface="Calibri" panose="020F0502020204030204" pitchFamily="34" charset="0"/>
                <a:ea typeface="Calibri" panose="020F0502020204030204" pitchFamily="34" charset="0"/>
                <a:cs typeface="Arial" panose="020B0604020202020204" pitchFamily="34" charset="0"/>
              </a:rPr>
              <a:t>, 2004; </a:t>
            </a:r>
            <a:r>
              <a:rPr lang="en-US" sz="1200" dirty="0" err="1">
                <a:effectLst/>
                <a:latin typeface="Calibri" panose="020F0502020204030204" pitchFamily="34" charset="0"/>
                <a:ea typeface="Calibri" panose="020F0502020204030204" pitchFamily="34" charset="0"/>
                <a:cs typeface="Arial" panose="020B0604020202020204" pitchFamily="34" charset="0"/>
              </a:rPr>
              <a:t>Tschannen</a:t>
            </a:r>
            <a:r>
              <a:rPr lang="en-US" sz="1200" dirty="0">
                <a:effectLst/>
                <a:latin typeface="Calibri" panose="020F0502020204030204" pitchFamily="34" charset="0"/>
                <a:ea typeface="Calibri" panose="020F0502020204030204" pitchFamily="34" charset="0"/>
                <a:cs typeface="Arial" panose="020B0604020202020204" pitchFamily="34" charset="0"/>
              </a:rPr>
              <a:t>-Moran, Woolfolk Hoy, and Hoy, 1998; Wyatt, 2014). </a:t>
            </a:r>
            <a:r>
              <a:rPr lang="en-GB" sz="1200" dirty="0">
                <a:effectLst/>
                <a:latin typeface="Calibri" panose="020F0502020204030204" pitchFamily="34" charset="0"/>
                <a:ea typeface="Calibri" panose="020F0502020204030204" pitchFamily="34" charset="0"/>
                <a:cs typeface="Arial" panose="020B0604020202020204" pitchFamily="34" charset="0"/>
              </a:rPr>
              <a:t>Within education, self-efficacy</a:t>
            </a:r>
            <a:r>
              <a:rPr lang="en-US" sz="1200" dirty="0">
                <a:effectLst/>
                <a:latin typeface="Calibri" panose="020F0502020204030204" pitchFamily="34" charset="0"/>
                <a:ea typeface="Calibri" panose="020F0502020204030204" pitchFamily="34" charset="0"/>
                <a:cs typeface="Arial" panose="020B0604020202020204" pitchFamily="34" charset="0"/>
              </a:rPr>
              <a:t> represents teachers’ sense of the degree they believe they can influence learning and behavior in their classrooms </a:t>
            </a:r>
            <a:r>
              <a:rPr lang="en-GB" sz="1200" dirty="0">
                <a:effectLst/>
                <a:latin typeface="Calibri" panose="020F0502020204030204" pitchFamily="34" charset="0"/>
                <a:ea typeface="Calibri" panose="020F0502020204030204" pitchFamily="34" charset="0"/>
                <a:cs typeface="Arial" panose="020B0604020202020204" pitchFamily="34" charset="0"/>
              </a:rPr>
              <a:t>(</a:t>
            </a:r>
            <a:r>
              <a:rPr lang="en-GB" sz="1200" dirty="0" err="1">
                <a:effectLst/>
                <a:latin typeface="Calibri" panose="020F0502020204030204" pitchFamily="34" charset="0"/>
                <a:ea typeface="Calibri" panose="020F0502020204030204" pitchFamily="34" charset="0"/>
                <a:cs typeface="Arial" panose="020B0604020202020204" pitchFamily="34" charset="0"/>
              </a:rPr>
              <a:t>Caprara</a:t>
            </a:r>
            <a:r>
              <a:rPr lang="en-GB" sz="1200" dirty="0">
                <a:effectLst/>
                <a:latin typeface="Calibri" panose="020F0502020204030204" pitchFamily="34" charset="0"/>
                <a:ea typeface="Calibri" panose="020F0502020204030204" pitchFamily="34" charset="0"/>
                <a:cs typeface="Arial" panose="020B0604020202020204" pitchFamily="34" charset="0"/>
              </a:rPr>
              <a:t> et al., 2006; Aloe et al., 2014). </a:t>
            </a:r>
            <a:r>
              <a:rPr lang="en-US" sz="1200" dirty="0">
                <a:effectLst/>
                <a:latin typeface="Calibri" panose="020F0502020204030204" pitchFamily="34" charset="0"/>
                <a:ea typeface="Calibri" panose="020F0502020204030204" pitchFamily="34" charset="0"/>
                <a:cs typeface="Arial" panose="020B0604020202020204" pitchFamily="34" charset="0"/>
              </a:rPr>
              <a:t>Positive teacher self-efficacy beliefs have been demonstrated to result in improved psychological well-being in terms of higher levels of job satisfaction and commitment and lower levels of stress and burnout (Aloe et al., 2014; Collie, Shapka, and Perry, 2012; Klassen and Chiu, 2010).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BBE7E1D-36B3-48E9-83D3-3E6F551F141A}" type="slidenum">
              <a:rPr lang="en-GB" smtClean="0"/>
              <a:t>7</a:t>
            </a:fld>
            <a:endParaRPr lang="en-GB"/>
          </a:p>
        </p:txBody>
      </p:sp>
    </p:spTree>
    <p:extLst>
      <p:ext uri="{BB962C8B-B14F-4D97-AF65-F5344CB8AC3E}">
        <p14:creationId xmlns:p14="http://schemas.microsoft.com/office/powerpoint/2010/main" val="389755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ZOOM and move around in the video</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KHM</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200" dirty="0">
                <a:effectLst/>
                <a:latin typeface="Calibri" panose="020F0502020204030204" pitchFamily="34" charset="0"/>
                <a:ea typeface="Calibri" panose="020F0502020204030204" pitchFamily="34" charset="0"/>
                <a:cs typeface="Arial" panose="020B0604020202020204" pitchFamily="34" charset="0"/>
              </a:rPr>
              <a:t>Bandura (1997) suggests that self-efficacy remains stable once established. However, </a:t>
            </a:r>
            <a:r>
              <a:rPr lang="en-US" sz="1200" dirty="0" err="1">
                <a:effectLst/>
                <a:latin typeface="Calibri" panose="020F0502020204030204" pitchFamily="34" charset="0"/>
                <a:ea typeface="Calibri" panose="020F0502020204030204" pitchFamily="34" charset="0"/>
                <a:cs typeface="Arial" panose="020B0604020202020204" pitchFamily="34" charset="0"/>
              </a:rPr>
              <a:t>Tschannen</a:t>
            </a:r>
            <a:r>
              <a:rPr lang="en-US" sz="1200" dirty="0">
                <a:effectLst/>
                <a:latin typeface="Calibri" panose="020F0502020204030204" pitchFamily="34" charset="0"/>
                <a:ea typeface="Calibri" panose="020F0502020204030204" pitchFamily="34" charset="0"/>
                <a:cs typeface="Arial" panose="020B0604020202020204" pitchFamily="34" charset="0"/>
              </a:rPr>
              <a:t>-Moran, Woolfolk Hoy and Hoy (1998) state there is little evidence to support claims that established efficacy remains stable or changes according to a predictable pattern. </a:t>
            </a:r>
          </a:p>
          <a:p>
            <a:pPr algn="just">
              <a:lnSpc>
                <a:spcPct val="150000"/>
              </a:lnSpc>
            </a:pPr>
            <a:r>
              <a:rPr lang="en-US" sz="1200" dirty="0">
                <a:effectLst/>
                <a:latin typeface="Calibri" panose="020F0502020204030204" pitchFamily="34" charset="0"/>
                <a:ea typeface="Calibri" panose="020F0502020204030204" pitchFamily="34" charset="0"/>
                <a:cs typeface="Arial" panose="020B0604020202020204" pitchFamily="34" charset="0"/>
              </a:rPr>
              <a:t>Whilst this view is supported by Ross et al. (1996), it seems to be accepted that teachers’ perceptions of self-efficacy decline throughout the course of their careers (e.g. </a:t>
            </a:r>
            <a:r>
              <a:rPr lang="en-US" sz="1200" dirty="0" err="1">
                <a:effectLst/>
                <a:latin typeface="Calibri" panose="020F0502020204030204" pitchFamily="34" charset="0"/>
                <a:ea typeface="Calibri" panose="020F0502020204030204" pitchFamily="34" charset="0"/>
                <a:cs typeface="Arial" panose="020B0604020202020204" pitchFamily="34" charset="0"/>
              </a:rPr>
              <a:t>Ghaith</a:t>
            </a:r>
            <a:r>
              <a:rPr lang="en-US" sz="1200" dirty="0">
                <a:effectLst/>
                <a:latin typeface="Calibri" panose="020F0502020204030204" pitchFamily="34" charset="0"/>
                <a:ea typeface="Calibri" panose="020F0502020204030204" pitchFamily="34" charset="0"/>
                <a:cs typeface="Arial" panose="020B0604020202020204" pitchFamily="34" charset="0"/>
              </a:rPr>
              <a:t> and </a:t>
            </a:r>
            <a:r>
              <a:rPr lang="en-US" sz="1200" dirty="0" err="1">
                <a:effectLst/>
                <a:latin typeface="Calibri" panose="020F0502020204030204" pitchFamily="34" charset="0"/>
                <a:ea typeface="Calibri" panose="020F0502020204030204" pitchFamily="34" charset="0"/>
                <a:cs typeface="Arial" panose="020B0604020202020204" pitchFamily="34" charset="0"/>
              </a:rPr>
              <a:t>Yaghi</a:t>
            </a:r>
            <a:r>
              <a:rPr lang="en-US" sz="1200" dirty="0">
                <a:effectLst/>
                <a:latin typeface="Calibri" panose="020F0502020204030204" pitchFamily="34" charset="0"/>
                <a:ea typeface="Calibri" panose="020F0502020204030204" pitchFamily="34" charset="0"/>
                <a:cs typeface="Arial" panose="020B0604020202020204" pitchFamily="34" charset="0"/>
              </a:rPr>
              <a:t>, 1997) &amp; Hoy and Spero, 2005). Interestingly, Hoy and Spero (2005) found an initial rise in self-efficacy preceded this decline. </a:t>
            </a:r>
          </a:p>
          <a:p>
            <a:pPr algn="just">
              <a:lnSpc>
                <a:spcPct val="150000"/>
              </a:lnSpc>
            </a:pPr>
            <a:r>
              <a:rPr lang="en-US" sz="1200" dirty="0">
                <a:effectLst/>
                <a:latin typeface="Calibri" panose="020F0502020204030204" pitchFamily="34" charset="0"/>
                <a:ea typeface="Calibri" panose="020F0502020204030204" pitchFamily="34" charset="0"/>
                <a:cs typeface="Arial" panose="020B0604020202020204" pitchFamily="34" charset="0"/>
              </a:rPr>
              <a:t>The relationship between self-efficacy and career phase is a complex phenomenon (Townsend and Kington, 2020) which is likely to be influenced by professional and personal events and challenges (Klassen et al., 2009).</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BBE7E1D-36B3-48E9-83D3-3E6F551F141A}" type="slidenum">
              <a:rPr lang="en-GB" smtClean="0"/>
              <a:t>8</a:t>
            </a:fld>
            <a:endParaRPr lang="en-GB"/>
          </a:p>
        </p:txBody>
      </p:sp>
    </p:spTree>
    <p:extLst>
      <p:ext uri="{BB962C8B-B14F-4D97-AF65-F5344CB8AC3E}">
        <p14:creationId xmlns:p14="http://schemas.microsoft.com/office/powerpoint/2010/main" val="3971265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ZOOM and move around in the video</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KHM</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a:latin typeface="Calibri" panose="020F0502020204030204" pitchFamily="34" charset="0"/>
                <a:ea typeface="Calibri" panose="020F0502020204030204" pitchFamily="34" charset="0"/>
                <a:cs typeface="Calibri" panose="020F0502020204030204" pitchFamily="34" charset="0"/>
              </a:rPr>
              <a:t>T</a:t>
            </a:r>
            <a:r>
              <a:rPr lang="en-GB" sz="1200">
                <a:effectLst/>
                <a:latin typeface="Calibri" panose="020F0502020204030204" pitchFamily="34" charset="0"/>
                <a:ea typeface="Calibri" panose="020F0502020204030204" pitchFamily="34" charset="0"/>
                <a:cs typeface="Calibri" panose="020F0502020204030204" pitchFamily="34" charset="0"/>
              </a:rPr>
              <a:t>he dyadic relationship between teachers’ perceived self-efficacy and student achievement has been documented by a number of researchers (e.g. Ross, 1998; </a:t>
            </a:r>
            <a:r>
              <a:rPr lang="en-GB" sz="1200">
                <a:effectLst/>
                <a:latin typeface="Calibri" panose="020F0502020204030204" pitchFamily="34" charset="0"/>
                <a:ea typeface="Calibri" panose="020F0502020204030204" pitchFamily="34" charset="0"/>
                <a:cs typeface="Arial" panose="020B0604020202020204" pitchFamily="34" charset="0"/>
              </a:rPr>
              <a:t>Klassen et al., 2009; Chang, 2015; Klassen and </a:t>
            </a:r>
            <a:r>
              <a:rPr lang="en-GB" sz="1200" err="1">
                <a:effectLst/>
                <a:latin typeface="Calibri" panose="020F0502020204030204" pitchFamily="34" charset="0"/>
                <a:ea typeface="Calibri" panose="020F0502020204030204" pitchFamily="34" charset="0"/>
                <a:cs typeface="Arial" panose="020B0604020202020204" pitchFamily="34" charset="0"/>
              </a:rPr>
              <a:t>Tze</a:t>
            </a:r>
            <a:r>
              <a:rPr lang="en-GB" sz="1200">
                <a:effectLst/>
                <a:latin typeface="Calibri" panose="020F0502020204030204" pitchFamily="34" charset="0"/>
                <a:ea typeface="Calibri" panose="020F0502020204030204" pitchFamily="34" charset="0"/>
                <a:cs typeface="Arial" panose="020B0604020202020204" pitchFamily="34" charset="0"/>
              </a:rPr>
              <a:t>, 2014). It is thought that this is, at least in part, due to teachers with high levels of self-efficacy also having high levels of resilience and the ability to form positive student-teacher relationships (</a:t>
            </a:r>
            <a:r>
              <a:rPr lang="en-GB" sz="1200" err="1">
                <a:effectLst/>
                <a:latin typeface="Calibri" panose="020F0502020204030204" pitchFamily="34" charset="0"/>
                <a:ea typeface="Calibri" panose="020F0502020204030204" pitchFamily="34" charset="0"/>
                <a:cs typeface="Arial" panose="020B0604020202020204" pitchFamily="34" charset="0"/>
              </a:rPr>
              <a:t>Mojavezi</a:t>
            </a:r>
            <a:r>
              <a:rPr lang="en-GB" sz="1200">
                <a:effectLst/>
                <a:latin typeface="Calibri" panose="020F0502020204030204" pitchFamily="34" charset="0"/>
                <a:ea typeface="Calibri" panose="020F0502020204030204" pitchFamily="34" charset="0"/>
                <a:cs typeface="Arial" panose="020B0604020202020204" pitchFamily="34" charset="0"/>
              </a:rPr>
              <a:t> and </a:t>
            </a:r>
            <a:r>
              <a:rPr lang="en-GB" sz="1200" err="1">
                <a:effectLst/>
                <a:latin typeface="Calibri" panose="020F0502020204030204" pitchFamily="34" charset="0"/>
                <a:ea typeface="Calibri" panose="020F0502020204030204" pitchFamily="34" charset="0"/>
                <a:cs typeface="Arial" panose="020B0604020202020204" pitchFamily="34" charset="0"/>
              </a:rPr>
              <a:t>Tamiz</a:t>
            </a:r>
            <a:r>
              <a:rPr lang="en-GB" sz="1200">
                <a:effectLst/>
                <a:latin typeface="Calibri" panose="020F0502020204030204" pitchFamily="34" charset="0"/>
                <a:ea typeface="Calibri" panose="020F0502020204030204" pitchFamily="34" charset="0"/>
                <a:cs typeface="Arial" panose="020B0604020202020204" pitchFamily="34" charset="0"/>
              </a:rPr>
              <a:t>, 2012).</a:t>
            </a:r>
          </a:p>
          <a:p>
            <a:pPr algn="just">
              <a:lnSpc>
                <a:spcPct val="150000"/>
              </a:lnSpc>
            </a:pPr>
            <a:r>
              <a:rPr lang="en-GB" sz="1200">
                <a:effectLst/>
                <a:latin typeface="Calibri" panose="020F0502020204030204" pitchFamily="34" charset="0"/>
                <a:ea typeface="Calibri" panose="020F0502020204030204" pitchFamily="34" charset="0"/>
                <a:cs typeface="Arial" panose="020B0604020202020204" pitchFamily="34" charset="0"/>
              </a:rPr>
              <a:t>Conversely, teachers who have low levels of self-efficacy have an increased risk of burnout, resulting in a higher rate of teacher attrition (Brouwers and </a:t>
            </a:r>
            <a:r>
              <a:rPr lang="en-GB" sz="1200" err="1">
                <a:effectLst/>
                <a:latin typeface="Calibri" panose="020F0502020204030204" pitchFamily="34" charset="0"/>
                <a:ea typeface="Calibri" panose="020F0502020204030204" pitchFamily="34" charset="0"/>
                <a:cs typeface="Arial" panose="020B0604020202020204" pitchFamily="34" charset="0"/>
              </a:rPr>
              <a:t>Tomic</a:t>
            </a:r>
            <a:r>
              <a:rPr lang="en-GB" sz="1200">
                <a:effectLst/>
                <a:latin typeface="Calibri" panose="020F0502020204030204" pitchFamily="34" charset="0"/>
                <a:ea typeface="Calibri" panose="020F0502020204030204" pitchFamily="34" charset="0"/>
                <a:cs typeface="Arial" panose="020B0604020202020204" pitchFamily="34" charset="0"/>
              </a:rPr>
              <a:t>, 2000).</a:t>
            </a:r>
          </a:p>
          <a:p>
            <a:pPr algn="just">
              <a:lnSpc>
                <a:spcPct val="150000"/>
              </a:lnSpc>
            </a:pPr>
            <a:r>
              <a:rPr lang="en-GB" sz="1200">
                <a:effectLst/>
                <a:latin typeface="Calibri" panose="020F0502020204030204" pitchFamily="34" charset="0"/>
                <a:ea typeface="Calibri" panose="020F0502020204030204" pitchFamily="34" charset="0"/>
                <a:cs typeface="Arial" panose="020B0604020202020204" pitchFamily="34" charset="0"/>
              </a:rPr>
              <a:t>Brouwers and </a:t>
            </a:r>
            <a:r>
              <a:rPr lang="en-GB" sz="1200" err="1">
                <a:effectLst/>
                <a:latin typeface="Calibri" panose="020F0502020204030204" pitchFamily="34" charset="0"/>
                <a:ea typeface="Calibri" panose="020F0502020204030204" pitchFamily="34" charset="0"/>
                <a:cs typeface="Arial" panose="020B0604020202020204" pitchFamily="34" charset="0"/>
              </a:rPr>
              <a:t>Tomic</a:t>
            </a:r>
            <a:r>
              <a:rPr lang="en-GB" sz="1200">
                <a:effectLst/>
                <a:latin typeface="Calibri" panose="020F0502020204030204" pitchFamily="34" charset="0"/>
                <a:ea typeface="Calibri" panose="020F0502020204030204" pitchFamily="34" charset="0"/>
                <a:cs typeface="Arial" panose="020B0604020202020204" pitchFamily="34" charset="0"/>
              </a:rPr>
              <a:t> (2000) also found that students of these teachers were less likely to achieve as well as students who were taught by teachers with higher levels of self-efficacy.</a:t>
            </a:r>
          </a:p>
          <a:p>
            <a:pPr algn="just">
              <a:lnSpc>
                <a:spcPct val="150000"/>
              </a:lnSpc>
            </a:pPr>
            <a:r>
              <a:rPr lang="en-GB" sz="1200">
                <a:effectLst/>
                <a:latin typeface="Calibri" panose="020F0502020204030204" pitchFamily="34" charset="0"/>
                <a:ea typeface="Calibri" panose="020F0502020204030204" pitchFamily="34" charset="0"/>
                <a:cs typeface="Arial" panose="020B0604020202020204" pitchFamily="34" charset="0"/>
              </a:rPr>
              <a:t>It has been suggested by Brue et al (2010) that this is due to those with lower levels of teacher self-efficacy believing that circumstances impacting student achievement are outside of their control. </a:t>
            </a:r>
          </a:p>
          <a:p>
            <a:endParaRPr lang="en-GB"/>
          </a:p>
        </p:txBody>
      </p:sp>
      <p:sp>
        <p:nvSpPr>
          <p:cNvPr id="4" name="Slide Number Placeholder 3"/>
          <p:cNvSpPr>
            <a:spLocks noGrp="1"/>
          </p:cNvSpPr>
          <p:nvPr>
            <p:ph type="sldNum" sz="quarter" idx="5"/>
          </p:nvPr>
        </p:nvSpPr>
        <p:spPr/>
        <p:txBody>
          <a:bodyPr/>
          <a:lstStyle/>
          <a:p>
            <a:fld id="{4BBE7E1D-36B3-48E9-83D3-3E6F551F141A}" type="slidenum">
              <a:rPr lang="en-GB" smtClean="0"/>
              <a:t>9</a:t>
            </a:fld>
            <a:endParaRPr lang="en-GB"/>
          </a:p>
        </p:txBody>
      </p:sp>
    </p:spTree>
    <p:extLst>
      <p:ext uri="{BB962C8B-B14F-4D97-AF65-F5344CB8AC3E}">
        <p14:creationId xmlns:p14="http://schemas.microsoft.com/office/powerpoint/2010/main" val="574011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CBABD8-D8E8-4F2F-90B4-CFBD4B0D03DF}"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212929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BABD8-D8E8-4F2F-90B4-CFBD4B0D03DF}"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403010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BABD8-D8E8-4F2F-90B4-CFBD4B0D03DF}"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08FBF-E980-495A-873C-E8C11C8B7349}"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43488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BABD8-D8E8-4F2F-90B4-CFBD4B0D03DF}"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234622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BABD8-D8E8-4F2F-90B4-CFBD4B0D03DF}"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08FBF-E980-495A-873C-E8C11C8B734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403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BABD8-D8E8-4F2F-90B4-CFBD4B0D03DF}"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2864262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BABD8-D8E8-4F2F-90B4-CFBD4B0D03DF}"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1757895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BABD8-D8E8-4F2F-90B4-CFBD4B0D03DF}"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376579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BABD8-D8E8-4F2F-90B4-CFBD4B0D03DF}"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410047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BABD8-D8E8-4F2F-90B4-CFBD4B0D03DF}"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370559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CBABD8-D8E8-4F2F-90B4-CFBD4B0D03DF}"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33364639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CBABD8-D8E8-4F2F-90B4-CFBD4B0D03DF}" type="datetimeFigureOut">
              <a:rPr lang="en-GB" smtClean="0"/>
              <a:t>12/07/2021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145516863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CBABD8-D8E8-4F2F-90B4-CFBD4B0D03DF}" type="datetimeFigureOut">
              <a:rPr lang="en-GB" smtClean="0"/>
              <a:t>12/07/2021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340837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BABD8-D8E8-4F2F-90B4-CFBD4B0D03DF}" type="datetimeFigureOut">
              <a:rPr lang="en-GB" smtClean="0"/>
              <a:t>12/07/2021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106941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CBABD8-D8E8-4F2F-90B4-CFBD4B0D03DF}"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39219395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BABD8-D8E8-4F2F-90B4-CFBD4B0D03DF}"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008FBF-E980-495A-873C-E8C11C8B7349}" type="slidenum">
              <a:rPr lang="en-GB" smtClean="0"/>
              <a:t>‹#›</a:t>
            </a:fld>
            <a:endParaRPr lang="en-GB"/>
          </a:p>
        </p:txBody>
      </p:sp>
    </p:spTree>
    <p:extLst>
      <p:ext uri="{BB962C8B-B14F-4D97-AF65-F5344CB8AC3E}">
        <p14:creationId xmlns:p14="http://schemas.microsoft.com/office/powerpoint/2010/main" val="30590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CBABD8-D8E8-4F2F-90B4-CFBD4B0D03DF}" type="datetimeFigureOut">
              <a:rPr lang="en-GB" smtClean="0"/>
              <a:t>12/07/2021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F008FBF-E980-495A-873C-E8C11C8B7349}" type="slidenum">
              <a:rPr lang="en-GB" smtClean="0"/>
              <a:t>‹#›</a:t>
            </a:fld>
            <a:endParaRPr lang="en-GB"/>
          </a:p>
        </p:txBody>
      </p:sp>
    </p:spTree>
    <p:extLst>
      <p:ext uri="{BB962C8B-B14F-4D97-AF65-F5344CB8AC3E}">
        <p14:creationId xmlns:p14="http://schemas.microsoft.com/office/powerpoint/2010/main" val="35139082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3.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4.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4.jpe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4.jpeg"/><Relationship Id="rId7" Type="http://schemas.openxmlformats.org/officeDocument/2006/relationships/diagramColors" Target="../diagrams/colors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4.jpeg"/><Relationship Id="rId7" Type="http://schemas.openxmlformats.org/officeDocument/2006/relationships/diagramColors" Target="../diagrams/colors1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B7B9-6C25-4FBD-9CA3-7D48EA55EB36}"/>
              </a:ext>
            </a:extLst>
          </p:cNvPr>
          <p:cNvSpPr>
            <a:spLocks noGrp="1"/>
          </p:cNvSpPr>
          <p:nvPr>
            <p:ph type="title"/>
          </p:nvPr>
        </p:nvSpPr>
        <p:spPr>
          <a:xfrm>
            <a:off x="1166650" y="1332952"/>
            <a:ext cx="3926898" cy="3921176"/>
          </a:xfrm>
        </p:spPr>
        <p:txBody>
          <a:bodyPr anchor="ctr">
            <a:normAutofit/>
          </a:bodyPr>
          <a:lstStyle/>
          <a:p>
            <a:r>
              <a:rPr lang="en-GB" sz="5400" b="1"/>
              <a:t>The ICALT project</a:t>
            </a:r>
            <a:br>
              <a:rPr lang="en-GB" sz="5400" b="1"/>
            </a:br>
            <a:r>
              <a:rPr lang="en-GB" sz="5400" b="1"/>
              <a:t> </a:t>
            </a:r>
            <a:br>
              <a:rPr lang="en-GB" sz="5400"/>
            </a:br>
            <a:r>
              <a:rPr lang="en-GB" b="1" i="1"/>
              <a:t>University of Worcester, UK</a:t>
            </a:r>
            <a:endParaRPr lang="en-GB" b="1" i="1">
              <a:cs typeface="Calibri Light"/>
            </a:endParaRPr>
          </a:p>
        </p:txBody>
      </p:sp>
      <p:sp>
        <p:nvSpPr>
          <p:cNvPr id="3" name="Content Placeholder 2">
            <a:extLst>
              <a:ext uri="{FF2B5EF4-FFF2-40B4-BE49-F238E27FC236}">
                <a16:creationId xmlns:a16="http://schemas.microsoft.com/office/drawing/2014/main" id="{DBE0D706-CB24-4809-8FCC-8538DD547B80}"/>
              </a:ext>
            </a:extLst>
          </p:cNvPr>
          <p:cNvSpPr>
            <a:spLocks noGrp="1"/>
          </p:cNvSpPr>
          <p:nvPr>
            <p:ph idx="1"/>
          </p:nvPr>
        </p:nvSpPr>
        <p:spPr>
          <a:xfrm>
            <a:off x="5452291" y="502927"/>
            <a:ext cx="4467564" cy="5581226"/>
          </a:xfrm>
        </p:spPr>
        <p:txBody>
          <a:bodyPr anchor="ctr">
            <a:normAutofit/>
          </a:bodyPr>
          <a:lstStyle/>
          <a:p>
            <a:pPr marL="0" indent="0">
              <a:buNone/>
            </a:pPr>
            <a:endParaRPr lang="en-GB" sz="2400" b="1" dirty="0"/>
          </a:p>
          <a:p>
            <a:pPr marL="0" indent="0">
              <a:buNone/>
            </a:pPr>
            <a:r>
              <a:rPr lang="en-GB" sz="2400" b="1" dirty="0"/>
              <a:t>Presented by: </a:t>
            </a:r>
            <a:endParaRPr lang="en-GB" sz="2400" dirty="0"/>
          </a:p>
          <a:p>
            <a:pPr marL="0" indent="0">
              <a:buNone/>
            </a:pPr>
            <a:r>
              <a:rPr lang="en-GB" sz="2400" b="1" dirty="0"/>
              <a:t>Ben Looker, Alison Kington &amp; Kimberley Hibbert-Mayne</a:t>
            </a:r>
            <a:endParaRPr lang="en-GB" sz="2400" b="1" dirty="0">
              <a:cs typeface="Calibri"/>
            </a:endParaRPr>
          </a:p>
          <a:p>
            <a:pPr marL="0" indent="0">
              <a:buNone/>
            </a:pPr>
            <a:endParaRPr lang="en-GB" sz="2800" dirty="0"/>
          </a:p>
          <a:p>
            <a:pPr marL="0" indent="0">
              <a:buNone/>
            </a:pPr>
            <a:endParaRPr lang="en-GB" sz="2800" i="1" u="sng" dirty="0"/>
          </a:p>
          <a:p>
            <a:pPr marL="0" indent="0">
              <a:buNone/>
            </a:pPr>
            <a:endParaRPr lang="en-GB" sz="2800" i="1" u="sng" dirty="0"/>
          </a:p>
          <a:p>
            <a:pPr marL="0" indent="0">
              <a:buNone/>
            </a:pPr>
            <a:r>
              <a:rPr lang="en-GB" sz="2800" i="1" u="sng" dirty="0"/>
              <a:t>Final project meeting</a:t>
            </a:r>
          </a:p>
          <a:p>
            <a:pPr marL="0" indent="0">
              <a:buNone/>
            </a:pPr>
            <a:r>
              <a:rPr lang="en-GB" sz="2800" i="1" u="sng" dirty="0"/>
              <a:t>July 27</a:t>
            </a:r>
            <a:r>
              <a:rPr lang="en-GB" sz="2800" i="1" u="sng" baseline="30000" dirty="0"/>
              <a:t>th</a:t>
            </a:r>
            <a:r>
              <a:rPr lang="en-GB" sz="2800" i="1" u="sng" dirty="0"/>
              <a:t> 2021</a:t>
            </a:r>
            <a:endParaRPr lang="en-GB" sz="2400" i="1" u="sng" dirty="0">
              <a:cs typeface="Calibri"/>
            </a:endParaRPr>
          </a:p>
        </p:txBody>
      </p:sp>
    </p:spTree>
    <p:extLst>
      <p:ext uri="{BB962C8B-B14F-4D97-AF65-F5344CB8AC3E}">
        <p14:creationId xmlns:p14="http://schemas.microsoft.com/office/powerpoint/2010/main" val="318231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98172-17DE-410A-9050-F6E37A7B6B9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Conceptual framework</a:t>
            </a:r>
          </a:p>
        </p:txBody>
      </p:sp>
      <p:pic>
        <p:nvPicPr>
          <p:cNvPr id="6" name="Content Placeholder 5">
            <a:extLst>
              <a:ext uri="{FF2B5EF4-FFF2-40B4-BE49-F238E27FC236}">
                <a16:creationId xmlns:a16="http://schemas.microsoft.com/office/drawing/2014/main" id="{69D13724-BFB9-49EB-908D-76A634246B69}"/>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199261" y="1213757"/>
            <a:ext cx="10039817" cy="4430486"/>
          </a:xfrm>
          <a:prstGeom prst="rect">
            <a:avLst/>
          </a:prstGeom>
        </p:spPr>
      </p:pic>
    </p:spTree>
    <p:extLst>
      <p:ext uri="{BB962C8B-B14F-4D97-AF65-F5344CB8AC3E}">
        <p14:creationId xmlns:p14="http://schemas.microsoft.com/office/powerpoint/2010/main" val="3562969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456996D-C873-4E8E-BEAE-DD97AC63C02F}"/>
              </a:ext>
            </a:extLst>
          </p:cNvPr>
          <p:cNvPicPr>
            <a:picLocks noChangeAspect="1"/>
          </p:cNvPicPr>
          <p:nvPr/>
        </p:nvPicPr>
        <p:blipFill rotWithShape="1">
          <a:blip r:embed="rId3">
            <a:duotone>
              <a:schemeClr val="accent1">
                <a:shade val="45000"/>
                <a:satMod val="135000"/>
              </a:schemeClr>
              <a:prstClr val="white"/>
            </a:duotone>
          </a:blip>
          <a:srcRect l="9091" b="23391"/>
          <a:stretch/>
        </p:blipFill>
        <p:spPr>
          <a:xfrm>
            <a:off x="20" y="10"/>
            <a:ext cx="12191980" cy="6857990"/>
          </a:xfrm>
          <a:prstGeom prst="rect">
            <a:avLst/>
          </a:prstGeom>
        </p:spPr>
      </p:pic>
      <p:sp>
        <p:nvSpPr>
          <p:cNvPr id="39" name="Isosceles Triangle 39">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Parallelogram 41">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3">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5">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BA5CBDD-BA54-49E0-B20F-6FA2A1D6D122}"/>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GB" b="1"/>
              <a:t>Research questions</a:t>
            </a:r>
            <a:endParaRPr lang="en-US" b="1" kern="1200">
              <a:latin typeface="+mj-lt"/>
              <a:ea typeface="+mj-ea"/>
              <a:cs typeface="+mj-cs"/>
            </a:endParaRPr>
          </a:p>
        </p:txBody>
      </p:sp>
      <p:sp>
        <p:nvSpPr>
          <p:cNvPr id="49"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1">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9">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B557A67-63EC-4A38-A077-1B1D86909F7F}"/>
              </a:ext>
            </a:extLst>
          </p:cNvPr>
          <p:cNvGraphicFramePr>
            <a:graphicFrameLocks noGrp="1"/>
          </p:cNvGraphicFramePr>
          <p:nvPr>
            <p:ph idx="1"/>
            <p:extLst>
              <p:ext uri="{D42A27DB-BD31-4B8C-83A1-F6EECF244321}">
                <p14:modId xmlns:p14="http://schemas.microsoft.com/office/powerpoint/2010/main" val="3147063172"/>
              </p:ext>
            </p:extLst>
          </p:nvPr>
        </p:nvGraphicFramePr>
        <p:xfrm>
          <a:off x="2786047" y="2159000"/>
          <a:ext cx="6487955" cy="388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421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2" name="Straight Connector 2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A74CE61-66C5-41F5-AB14-EBCE199A76BB}"/>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Methods</a:t>
            </a:r>
          </a:p>
        </p:txBody>
      </p:sp>
      <p:sp>
        <p:nvSpPr>
          <p:cNvPr id="30" name="Freeform: Shape 2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2683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close up of a leaf&#10;&#10;Description automatically generated with medium confidence">
            <a:extLst>
              <a:ext uri="{FF2B5EF4-FFF2-40B4-BE49-F238E27FC236}">
                <a16:creationId xmlns:a16="http://schemas.microsoft.com/office/drawing/2014/main" id="{2D330956-8C46-4558-9CE4-8D6DED0AFB5C}"/>
              </a:ext>
            </a:extLst>
          </p:cNvPr>
          <p:cNvPicPr>
            <a:picLocks noChangeAspect="1"/>
          </p:cNvPicPr>
          <p:nvPr/>
        </p:nvPicPr>
        <p:blipFill rotWithShape="1">
          <a:blip r:embed="rId3">
            <a:duotone>
              <a:schemeClr val="bg2">
                <a:shade val="45000"/>
                <a:satMod val="135000"/>
              </a:schemeClr>
              <a:prstClr val="white"/>
            </a:duotone>
            <a:alphaModFix amt="25000"/>
          </a:blip>
          <a:srcRect t="5020" b="10711"/>
          <a:stretch/>
        </p:blipFill>
        <p:spPr>
          <a:xfrm>
            <a:off x="20" y="10"/>
            <a:ext cx="12191980" cy="6857990"/>
          </a:xfrm>
          <a:prstGeom prst="rect">
            <a:avLst/>
          </a:prstGeom>
        </p:spPr>
      </p:pic>
      <p:grpSp>
        <p:nvGrpSpPr>
          <p:cNvPr id="41" name="Group 4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2" name="Straight Connector 4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D96DE68-48B2-410E-9AAA-0F08A04F352D}"/>
              </a:ext>
            </a:extLst>
          </p:cNvPr>
          <p:cNvSpPr>
            <a:spLocks noGrp="1"/>
          </p:cNvSpPr>
          <p:nvPr>
            <p:ph type="title"/>
          </p:nvPr>
        </p:nvSpPr>
        <p:spPr>
          <a:xfrm>
            <a:off x="677334" y="609600"/>
            <a:ext cx="8596668" cy="1320800"/>
          </a:xfrm>
        </p:spPr>
        <p:txBody>
          <a:bodyPr vert="horz" lIns="91440" tIns="45720" rIns="91440" bIns="45720" rtlCol="0">
            <a:normAutofit/>
          </a:bodyPr>
          <a:lstStyle/>
          <a:p>
            <a:r>
              <a:rPr lang="en-US" b="1" kern="1200">
                <a:latin typeface="+mj-lt"/>
                <a:ea typeface="+mj-ea"/>
                <a:cs typeface="+mj-cs"/>
              </a:rPr>
              <a:t>Methods &amp; procedures</a:t>
            </a:r>
          </a:p>
        </p:txBody>
      </p:sp>
      <p:graphicFrame>
        <p:nvGraphicFramePr>
          <p:cNvPr id="5" name="Content Placeholder 2">
            <a:extLst>
              <a:ext uri="{FF2B5EF4-FFF2-40B4-BE49-F238E27FC236}">
                <a16:creationId xmlns:a16="http://schemas.microsoft.com/office/drawing/2014/main" id="{B3C7BAB9-0635-4A0F-86BD-FC0FEB93864B}"/>
              </a:ext>
            </a:extLst>
          </p:cNvPr>
          <p:cNvGraphicFramePr>
            <a:graphicFrameLocks noGrp="1"/>
          </p:cNvGraphicFramePr>
          <p:nvPr>
            <p:ph idx="1"/>
            <p:extLst>
              <p:ext uri="{D42A27DB-BD31-4B8C-83A1-F6EECF244321}">
                <p14:modId xmlns:p14="http://schemas.microsoft.com/office/powerpoint/2010/main" val="296376723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0073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C357-E44D-4CC1-8D4B-B1FF974B9D94}"/>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a:t>Samples</a:t>
            </a:r>
          </a:p>
        </p:txBody>
      </p:sp>
      <p:sp>
        <p:nvSpPr>
          <p:cNvPr id="6" name="TextBox 5">
            <a:extLst>
              <a:ext uri="{FF2B5EF4-FFF2-40B4-BE49-F238E27FC236}">
                <a16:creationId xmlns:a16="http://schemas.microsoft.com/office/drawing/2014/main" id="{E01BBDD3-07DE-4AAE-A409-80745BD53883}"/>
              </a:ext>
            </a:extLst>
          </p:cNvPr>
          <p:cNvSpPr txBox="1"/>
          <p:nvPr/>
        </p:nvSpPr>
        <p:spPr>
          <a:xfrm>
            <a:off x="6416039" y="2160589"/>
            <a:ext cx="2927185"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sz="1500" dirty="0">
                <a:solidFill>
                  <a:schemeClr val="tx1">
                    <a:lumMod val="75000"/>
                    <a:lumOff val="25000"/>
                  </a:schemeClr>
                </a:solidFill>
              </a:rPr>
              <a:t>Data collected during the four-year longitudinal study</a:t>
            </a:r>
          </a:p>
          <a:p>
            <a:pPr>
              <a:spcBef>
                <a:spcPts val="1000"/>
              </a:spcBef>
              <a:buClr>
                <a:schemeClr val="accent1"/>
              </a:buClr>
              <a:buSzPct val="80000"/>
              <a:buFont typeface="Wingdings 3" charset="2"/>
              <a:buChar char=""/>
            </a:pPr>
            <a:r>
              <a:rPr lang="en-US" sz="1500" i="1" dirty="0">
                <a:solidFill>
                  <a:schemeClr val="tx1">
                    <a:lumMod val="75000"/>
                    <a:lumOff val="25000"/>
                  </a:schemeClr>
                </a:solidFill>
              </a:rPr>
              <a:t>*</a:t>
            </a:r>
            <a:r>
              <a:rPr lang="en-US" sz="1500" dirty="0">
                <a:solidFill>
                  <a:schemeClr val="tx1">
                    <a:lumMod val="75000"/>
                    <a:lumOff val="25000"/>
                  </a:schemeClr>
                </a:solidFill>
                <a:effectLst/>
              </a:rPr>
              <a:t>Although 256 observations were conducted, incomplete data resulted in one teacher being removed from the analysis.</a:t>
            </a:r>
            <a:endParaRPr lang="en-US" sz="1500" i="1" dirty="0">
              <a:solidFill>
                <a:schemeClr val="tx1">
                  <a:lumMod val="75000"/>
                  <a:lumOff val="25000"/>
                </a:schemeClr>
              </a:solidFill>
            </a:endParaRPr>
          </a:p>
        </p:txBody>
      </p:sp>
      <p:graphicFrame>
        <p:nvGraphicFramePr>
          <p:cNvPr id="4" name="Content Placeholder 3">
            <a:extLst>
              <a:ext uri="{FF2B5EF4-FFF2-40B4-BE49-F238E27FC236}">
                <a16:creationId xmlns:a16="http://schemas.microsoft.com/office/drawing/2014/main" id="{46640BC1-CD35-4ADC-B0C2-181EAD019921}"/>
              </a:ext>
            </a:extLst>
          </p:cNvPr>
          <p:cNvGraphicFramePr>
            <a:graphicFrameLocks noGrp="1"/>
          </p:cNvGraphicFramePr>
          <p:nvPr>
            <p:ph idx="1"/>
            <p:extLst>
              <p:ext uri="{D42A27DB-BD31-4B8C-83A1-F6EECF244321}">
                <p14:modId xmlns:p14="http://schemas.microsoft.com/office/powerpoint/2010/main" val="394756183"/>
              </p:ext>
            </p:extLst>
          </p:nvPr>
        </p:nvGraphicFramePr>
        <p:xfrm>
          <a:off x="528106" y="1930400"/>
          <a:ext cx="5699073" cy="3162024"/>
        </p:xfrm>
        <a:graphic>
          <a:graphicData uri="http://schemas.openxmlformats.org/drawingml/2006/table">
            <a:tbl>
              <a:tblPr firstRow="1" firstCol="1" bandRow="1">
                <a:solidFill>
                  <a:srgbClr val="F7F7F7"/>
                </a:solidFill>
              </a:tblPr>
              <a:tblGrid>
                <a:gridCol w="682425">
                  <a:extLst>
                    <a:ext uri="{9D8B030D-6E8A-4147-A177-3AD203B41FA5}">
                      <a16:colId xmlns:a16="http://schemas.microsoft.com/office/drawing/2014/main" val="2386857565"/>
                    </a:ext>
                  </a:extLst>
                </a:gridCol>
                <a:gridCol w="1578968">
                  <a:extLst>
                    <a:ext uri="{9D8B030D-6E8A-4147-A177-3AD203B41FA5}">
                      <a16:colId xmlns:a16="http://schemas.microsoft.com/office/drawing/2014/main" val="463073906"/>
                    </a:ext>
                  </a:extLst>
                </a:gridCol>
                <a:gridCol w="1632030">
                  <a:extLst>
                    <a:ext uri="{9D8B030D-6E8A-4147-A177-3AD203B41FA5}">
                      <a16:colId xmlns:a16="http://schemas.microsoft.com/office/drawing/2014/main" val="3536130931"/>
                    </a:ext>
                  </a:extLst>
                </a:gridCol>
                <a:gridCol w="1805650">
                  <a:extLst>
                    <a:ext uri="{9D8B030D-6E8A-4147-A177-3AD203B41FA5}">
                      <a16:colId xmlns:a16="http://schemas.microsoft.com/office/drawing/2014/main" val="3509850853"/>
                    </a:ext>
                  </a:extLst>
                </a:gridCol>
              </a:tblGrid>
              <a:tr h="714929">
                <a:tc>
                  <a:txBody>
                    <a:bodyPr/>
                    <a:lstStyle/>
                    <a:p>
                      <a:pPr algn="ctr" fontAlgn="t">
                        <a:lnSpc>
                          <a:spcPct val="107000"/>
                        </a:lnSpc>
                        <a:spcBef>
                          <a:spcPts val="0"/>
                        </a:spcBef>
                        <a:spcAft>
                          <a:spcPts val="0"/>
                        </a:spcAft>
                      </a:pPr>
                      <a:r>
                        <a:rPr lang="en-GB" sz="1400" b="1" i="0" u="none" strike="noStrike" cap="all" spc="60">
                          <a:solidFill>
                            <a:schemeClr val="tx1"/>
                          </a:solidFill>
                          <a:effectLst/>
                          <a:latin typeface="Calibri" panose="020F0502020204030204" pitchFamily="34" charset="0"/>
                          <a:ea typeface="Calibri" panose="020F0502020204030204" pitchFamily="34" charset="0"/>
                          <a:cs typeface="Arial" panose="020B0604020202020204" pitchFamily="34" charset="0"/>
                        </a:rPr>
                        <a:t>Year</a:t>
                      </a:r>
                      <a:endParaRPr lang="en-GB" sz="1400" b="1" i="0" u="none" strike="noStrike" cap="all" spc="60">
                        <a:solidFill>
                          <a:schemeClr val="tx1"/>
                        </a:solidFill>
                        <a:effectLst/>
                        <a:latin typeface="Arial" panose="020B0604020202020204" pitchFamily="34" charset="0"/>
                      </a:endParaRPr>
                    </a:p>
                  </a:txBody>
                  <a:tcPr marL="111070" marR="111070" marT="111070" marB="111070">
                    <a:lnL w="12700" cmpd="sng">
                      <a:noFill/>
                    </a:lnL>
                    <a:lnR w="12700" cmpd="sng">
                      <a:noFill/>
                    </a:lnR>
                    <a:lnT w="12700" cmpd="sng">
                      <a:noFill/>
                    </a:lnT>
                    <a:lnB w="38100" cmpd="sng">
                      <a:noFill/>
                    </a:lnB>
                    <a:noFill/>
                  </a:tcPr>
                </a:tc>
                <a:tc>
                  <a:txBody>
                    <a:bodyPr/>
                    <a:lstStyle/>
                    <a:p>
                      <a:pPr algn="ctr" fontAlgn="t">
                        <a:lnSpc>
                          <a:spcPct val="107000"/>
                        </a:lnSpc>
                        <a:spcBef>
                          <a:spcPts val="0"/>
                        </a:spcBef>
                        <a:spcAft>
                          <a:spcPts val="0"/>
                        </a:spcAft>
                      </a:pPr>
                      <a:r>
                        <a:rPr lang="en-GB" sz="1400" b="1" i="0" u="none" strike="noStrike" cap="all" spc="60">
                          <a:solidFill>
                            <a:schemeClr val="tx1"/>
                          </a:solidFill>
                          <a:effectLst/>
                          <a:latin typeface="Calibri" panose="020F0502020204030204" pitchFamily="34" charset="0"/>
                          <a:ea typeface="Calibri" panose="020F0502020204030204" pitchFamily="34" charset="0"/>
                          <a:cs typeface="Arial" panose="020B0604020202020204" pitchFamily="34" charset="0"/>
                        </a:rPr>
                        <a:t>No. of lesson observations</a:t>
                      </a:r>
                    </a:p>
                  </a:txBody>
                  <a:tcPr marL="111070" marR="111070" marT="111070" marB="111070">
                    <a:lnL w="12700" cmpd="sng">
                      <a:noFill/>
                    </a:lnL>
                    <a:lnR w="12700" cmpd="sng">
                      <a:noFill/>
                    </a:lnR>
                    <a:lnT w="12700" cmpd="sng">
                      <a:noFill/>
                    </a:lnT>
                    <a:lnB w="38100" cmpd="sng">
                      <a:noFill/>
                    </a:lnB>
                    <a:noFill/>
                  </a:tcPr>
                </a:tc>
                <a:tc>
                  <a:txBody>
                    <a:bodyPr/>
                    <a:lstStyle/>
                    <a:p>
                      <a:pPr algn="ctr" fontAlgn="t">
                        <a:lnSpc>
                          <a:spcPct val="107000"/>
                        </a:lnSpc>
                        <a:spcBef>
                          <a:spcPts val="0"/>
                        </a:spcBef>
                        <a:spcAft>
                          <a:spcPts val="0"/>
                        </a:spcAft>
                      </a:pPr>
                      <a:r>
                        <a:rPr lang="en-GB" sz="1400" b="1" i="0" u="none" strike="noStrike" cap="all" spc="60" dirty="0">
                          <a:solidFill>
                            <a:schemeClr val="tx1"/>
                          </a:solidFill>
                          <a:effectLst/>
                          <a:latin typeface="Calibri" panose="020F0502020204030204" pitchFamily="34" charset="0"/>
                          <a:ea typeface="Calibri" panose="020F0502020204030204" pitchFamily="34" charset="0"/>
                          <a:cs typeface="Arial" panose="020B0604020202020204" pitchFamily="34" charset="0"/>
                        </a:rPr>
                        <a:t>No. of teacher questionnaires returned</a:t>
                      </a:r>
                    </a:p>
                  </a:txBody>
                  <a:tcPr marL="111070" marR="111070" marT="111070" marB="111070">
                    <a:lnL w="12700" cmpd="sng">
                      <a:noFill/>
                    </a:lnL>
                    <a:lnR w="12700" cmpd="sng">
                      <a:noFill/>
                    </a:lnR>
                    <a:lnT w="12700" cmpd="sng">
                      <a:noFill/>
                    </a:lnT>
                    <a:lnB w="38100" cmpd="sng">
                      <a:noFill/>
                    </a:lnB>
                    <a:noFill/>
                  </a:tcPr>
                </a:tc>
                <a:tc>
                  <a:txBody>
                    <a:bodyPr/>
                    <a:lstStyle/>
                    <a:p>
                      <a:pPr algn="ctr" fontAlgn="t">
                        <a:lnSpc>
                          <a:spcPct val="107000"/>
                        </a:lnSpc>
                        <a:spcBef>
                          <a:spcPts val="0"/>
                        </a:spcBef>
                        <a:spcAft>
                          <a:spcPts val="0"/>
                        </a:spcAft>
                      </a:pPr>
                      <a:r>
                        <a:rPr lang="en-GB" sz="1400" b="1" i="0" u="none" strike="noStrike" cap="all" spc="60">
                          <a:solidFill>
                            <a:schemeClr val="tx1"/>
                          </a:solidFill>
                          <a:effectLst/>
                          <a:latin typeface="Calibri" panose="020F0502020204030204" pitchFamily="34" charset="0"/>
                          <a:ea typeface="Calibri" panose="020F0502020204030204" pitchFamily="34" charset="0"/>
                          <a:cs typeface="Arial" panose="020B0604020202020204" pitchFamily="34" charset="0"/>
                        </a:rPr>
                        <a:t>No. of pupil questionnaires returned</a:t>
                      </a:r>
                    </a:p>
                  </a:txBody>
                  <a:tcPr marL="111070" marR="111070" marT="111070" marB="111070">
                    <a:lnL w="12700" cmpd="sng">
                      <a:noFill/>
                    </a:lnL>
                    <a:lnR w="12700" cmpd="sng">
                      <a:noFill/>
                    </a:lnR>
                    <a:lnT w="12700" cmpd="sng">
                      <a:noFill/>
                    </a:lnT>
                    <a:lnB w="38100" cmpd="sng">
                      <a:noFill/>
                    </a:lnB>
                    <a:noFill/>
                  </a:tcPr>
                </a:tc>
                <a:extLst>
                  <a:ext uri="{0D108BD9-81ED-4DB2-BD59-A6C34878D82A}">
                    <a16:rowId xmlns:a16="http://schemas.microsoft.com/office/drawing/2014/main" val="978384355"/>
                  </a:ext>
                </a:extLst>
              </a:tr>
              <a:tr h="374636">
                <a:tc>
                  <a:txBody>
                    <a:bodyPr/>
                    <a:lstStyle/>
                    <a:p>
                      <a:pPr algn="ctr">
                        <a:lnSpc>
                          <a:spcPct val="150000"/>
                        </a:lnSpc>
                        <a:spcAft>
                          <a:spcPts val="0"/>
                        </a:spcAft>
                      </a:pPr>
                      <a:r>
                        <a:rPr lang="en-GB" sz="1400" b="1" cap="none" spc="0">
                          <a:solidFill>
                            <a:schemeClr val="tx1"/>
                          </a:solidFill>
                          <a:effectLst/>
                        </a:rPr>
                        <a:t>1</a:t>
                      </a:r>
                      <a:endParaRPr lang="en-GB" sz="14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lnSpc>
                          <a:spcPct val="150000"/>
                        </a:lnSpc>
                        <a:spcAft>
                          <a:spcPts val="0"/>
                        </a:spcAft>
                      </a:pPr>
                      <a:r>
                        <a:rPr lang="en-GB" sz="2400" cap="none" spc="0">
                          <a:solidFill>
                            <a:schemeClr val="tx1"/>
                          </a:solidFill>
                          <a:effectLst/>
                        </a:rPr>
                        <a:t>158</a:t>
                      </a:r>
                      <a:endParaRPr lang="en-GB" sz="2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lnSpc>
                          <a:spcPct val="150000"/>
                        </a:lnSpc>
                        <a:spcAft>
                          <a:spcPts val="0"/>
                        </a:spcAft>
                      </a:pPr>
                      <a:r>
                        <a:rPr lang="en-GB" sz="2400" cap="none" spc="0">
                          <a:solidFill>
                            <a:schemeClr val="tx1"/>
                          </a:solidFill>
                          <a:effectLst/>
                        </a:rPr>
                        <a:t>-</a:t>
                      </a:r>
                      <a:endParaRPr lang="en-GB" sz="2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ctr">
                        <a:lnSpc>
                          <a:spcPct val="150000"/>
                        </a:lnSpc>
                        <a:spcAft>
                          <a:spcPts val="0"/>
                        </a:spcAft>
                      </a:pPr>
                      <a:r>
                        <a:rPr lang="en-GB" sz="2400" cap="none" spc="0">
                          <a:solidFill>
                            <a:schemeClr val="tx1"/>
                          </a:solidFill>
                          <a:effectLst/>
                        </a:rPr>
                        <a:t>-</a:t>
                      </a:r>
                      <a:endParaRPr lang="en-GB" sz="2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407523550"/>
                  </a:ext>
                </a:extLst>
              </a:tr>
              <a:tr h="374636">
                <a:tc>
                  <a:txBody>
                    <a:bodyPr/>
                    <a:lstStyle/>
                    <a:p>
                      <a:pPr algn="ctr">
                        <a:lnSpc>
                          <a:spcPct val="150000"/>
                        </a:lnSpc>
                        <a:spcAft>
                          <a:spcPts val="0"/>
                        </a:spcAft>
                      </a:pPr>
                      <a:r>
                        <a:rPr lang="en-GB" sz="1400" b="1" cap="none" spc="0">
                          <a:solidFill>
                            <a:schemeClr val="tx1"/>
                          </a:solidFill>
                          <a:effectLst/>
                        </a:rPr>
                        <a:t>2</a:t>
                      </a:r>
                      <a:endParaRPr lang="en-GB" sz="14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50000"/>
                        </a:lnSpc>
                        <a:spcAft>
                          <a:spcPts val="0"/>
                        </a:spcAft>
                      </a:pPr>
                      <a:r>
                        <a:rPr lang="en-GB" sz="2400" cap="none" spc="0">
                          <a:solidFill>
                            <a:schemeClr val="tx1"/>
                          </a:solidFill>
                          <a:effectLst/>
                        </a:rPr>
                        <a:t>185</a:t>
                      </a:r>
                      <a:endParaRPr lang="en-GB" sz="2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50000"/>
                        </a:lnSpc>
                        <a:spcAft>
                          <a:spcPts val="0"/>
                        </a:spcAft>
                      </a:pPr>
                      <a:r>
                        <a:rPr lang="en-GB" sz="2400" cap="none" spc="0">
                          <a:solidFill>
                            <a:schemeClr val="tx1"/>
                          </a:solidFill>
                          <a:effectLst/>
                        </a:rPr>
                        <a:t>92</a:t>
                      </a:r>
                      <a:endParaRPr lang="en-GB" sz="2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50000"/>
                        </a:lnSpc>
                        <a:spcAft>
                          <a:spcPts val="0"/>
                        </a:spcAft>
                      </a:pPr>
                      <a:r>
                        <a:rPr lang="en-GB" sz="2400" cap="none" spc="0">
                          <a:solidFill>
                            <a:schemeClr val="tx1"/>
                          </a:solidFill>
                          <a:effectLst/>
                        </a:rPr>
                        <a:t>-</a:t>
                      </a:r>
                      <a:endParaRPr lang="en-GB" sz="2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3486809239"/>
                  </a:ext>
                </a:extLst>
              </a:tr>
              <a:tr h="374636">
                <a:tc>
                  <a:txBody>
                    <a:bodyPr/>
                    <a:lstStyle/>
                    <a:p>
                      <a:pPr algn="ctr">
                        <a:lnSpc>
                          <a:spcPct val="150000"/>
                        </a:lnSpc>
                        <a:spcAft>
                          <a:spcPts val="0"/>
                        </a:spcAft>
                      </a:pPr>
                      <a:r>
                        <a:rPr lang="en-GB" sz="1400" b="1" cap="none" spc="0">
                          <a:solidFill>
                            <a:schemeClr val="tx1"/>
                          </a:solidFill>
                          <a:effectLst/>
                        </a:rPr>
                        <a:t>3</a:t>
                      </a:r>
                      <a:endParaRPr lang="en-GB" sz="14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50000"/>
                        </a:lnSpc>
                        <a:spcAft>
                          <a:spcPts val="0"/>
                        </a:spcAft>
                      </a:pPr>
                      <a:r>
                        <a:rPr lang="en-GB" sz="2400" cap="none" spc="0">
                          <a:solidFill>
                            <a:schemeClr val="tx1"/>
                          </a:solidFill>
                          <a:effectLst/>
                        </a:rPr>
                        <a:t>224</a:t>
                      </a:r>
                      <a:endParaRPr lang="en-GB" sz="2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50000"/>
                        </a:lnSpc>
                        <a:spcAft>
                          <a:spcPts val="0"/>
                        </a:spcAft>
                      </a:pPr>
                      <a:r>
                        <a:rPr lang="en-GB" sz="2400" cap="none" spc="0">
                          <a:solidFill>
                            <a:schemeClr val="tx1"/>
                          </a:solidFill>
                          <a:effectLst/>
                        </a:rPr>
                        <a:t>-</a:t>
                      </a:r>
                      <a:endParaRPr lang="en-GB" sz="2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a:lnSpc>
                          <a:spcPct val="150000"/>
                        </a:lnSpc>
                        <a:spcAft>
                          <a:spcPts val="0"/>
                        </a:spcAft>
                      </a:pPr>
                      <a:r>
                        <a:rPr lang="en-GB" sz="2400" cap="none" spc="0">
                          <a:solidFill>
                            <a:schemeClr val="tx1"/>
                          </a:solidFill>
                          <a:effectLst/>
                        </a:rPr>
                        <a:t>-</a:t>
                      </a:r>
                      <a:endParaRPr lang="en-GB" sz="2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82870083"/>
                  </a:ext>
                </a:extLst>
              </a:tr>
              <a:tr h="374636">
                <a:tc>
                  <a:txBody>
                    <a:bodyPr/>
                    <a:lstStyle/>
                    <a:p>
                      <a:pPr algn="ctr">
                        <a:lnSpc>
                          <a:spcPct val="150000"/>
                        </a:lnSpc>
                        <a:spcAft>
                          <a:spcPts val="0"/>
                        </a:spcAft>
                      </a:pPr>
                      <a:r>
                        <a:rPr lang="en-GB" sz="1400" b="1" cap="none" spc="0">
                          <a:solidFill>
                            <a:schemeClr val="tx1"/>
                          </a:solidFill>
                          <a:effectLst/>
                        </a:rPr>
                        <a:t>4</a:t>
                      </a:r>
                      <a:endParaRPr lang="en-GB" sz="14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50000"/>
                        </a:lnSpc>
                        <a:spcAft>
                          <a:spcPts val="0"/>
                        </a:spcAft>
                      </a:pPr>
                      <a:r>
                        <a:rPr lang="en-GB" sz="2400" cap="none" spc="0">
                          <a:solidFill>
                            <a:schemeClr val="tx1"/>
                          </a:solidFill>
                          <a:effectLst/>
                        </a:rPr>
                        <a:t>256*</a:t>
                      </a:r>
                      <a:endParaRPr lang="en-GB" sz="2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50000"/>
                        </a:lnSpc>
                        <a:spcAft>
                          <a:spcPts val="0"/>
                        </a:spcAft>
                      </a:pPr>
                      <a:r>
                        <a:rPr lang="en-GB" sz="2400" cap="none" spc="0">
                          <a:solidFill>
                            <a:schemeClr val="tx1"/>
                          </a:solidFill>
                          <a:effectLst/>
                        </a:rPr>
                        <a:t>256*</a:t>
                      </a:r>
                      <a:endParaRPr lang="en-GB" sz="24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a:lnSpc>
                          <a:spcPct val="150000"/>
                        </a:lnSpc>
                        <a:spcAft>
                          <a:spcPts val="0"/>
                        </a:spcAft>
                      </a:pPr>
                      <a:r>
                        <a:rPr lang="en-GB" sz="2400" cap="none" spc="0" dirty="0">
                          <a:solidFill>
                            <a:schemeClr val="tx1"/>
                          </a:solidFill>
                          <a:effectLst/>
                        </a:rPr>
                        <a:t>4842</a:t>
                      </a:r>
                      <a:endParaRPr lang="en-GB" sz="24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74047">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5491543"/>
                  </a:ext>
                </a:extLst>
              </a:tr>
            </a:tbl>
          </a:graphicData>
        </a:graphic>
      </p:graphicFrame>
    </p:spTree>
    <p:extLst>
      <p:ext uri="{BB962C8B-B14F-4D97-AF65-F5344CB8AC3E}">
        <p14:creationId xmlns:p14="http://schemas.microsoft.com/office/powerpoint/2010/main" val="369475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descr="A close up of a leaf&#10;&#10;Description automatically generated with medium confidence">
            <a:extLst>
              <a:ext uri="{FF2B5EF4-FFF2-40B4-BE49-F238E27FC236}">
                <a16:creationId xmlns:a16="http://schemas.microsoft.com/office/drawing/2014/main" id="{2D330956-8C46-4558-9CE4-8D6DED0AFB5C}"/>
              </a:ext>
            </a:extLst>
          </p:cNvPr>
          <p:cNvPicPr>
            <a:picLocks noChangeAspect="1"/>
          </p:cNvPicPr>
          <p:nvPr/>
        </p:nvPicPr>
        <p:blipFill rotWithShape="1">
          <a:blip r:embed="rId3">
            <a:duotone>
              <a:schemeClr val="accent1">
                <a:shade val="45000"/>
                <a:satMod val="135000"/>
              </a:schemeClr>
              <a:prstClr val="white"/>
            </a:duotone>
          </a:blip>
          <a:srcRect l="9091" t="9174" b="14217"/>
          <a:stretch/>
        </p:blipFill>
        <p:spPr>
          <a:xfrm>
            <a:off x="20" y="10"/>
            <a:ext cx="12191980" cy="6857990"/>
          </a:xfrm>
          <a:prstGeom prst="rect">
            <a:avLst/>
          </a:prstGeom>
        </p:spPr>
      </p:pic>
      <p:sp>
        <p:nvSpPr>
          <p:cNvPr id="39" name="Isosceles Triangle 38">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Parallelogram 40">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44">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96DE68-48B2-410E-9AAA-0F08A04F352D}"/>
              </a:ext>
            </a:extLst>
          </p:cNvPr>
          <p:cNvSpPr>
            <a:spLocks noGrp="1"/>
          </p:cNvSpPr>
          <p:nvPr>
            <p:ph type="title"/>
          </p:nvPr>
        </p:nvSpPr>
        <p:spPr>
          <a:xfrm>
            <a:off x="2786047" y="609600"/>
            <a:ext cx="6487955" cy="1320800"/>
          </a:xfrm>
        </p:spPr>
        <p:txBody>
          <a:bodyPr vert="horz" lIns="91440" tIns="45720" rIns="91440" bIns="45720" rtlCol="0" anchor="t">
            <a:normAutofit/>
          </a:bodyPr>
          <a:lstStyle/>
          <a:p>
            <a:r>
              <a:rPr lang="en-GB" b="1"/>
              <a:t>Sample: Schools</a:t>
            </a:r>
            <a:endParaRPr lang="en-US" b="1" kern="1200">
              <a:latin typeface="+mj-lt"/>
              <a:ea typeface="+mj-ea"/>
              <a:cs typeface="+mj-cs"/>
            </a:endParaRPr>
          </a:p>
        </p:txBody>
      </p:sp>
      <p:sp>
        <p:nvSpPr>
          <p:cNvPr id="49"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3C7BAB9-0635-4A0F-86BD-FC0FEB93864B}"/>
              </a:ext>
            </a:extLst>
          </p:cNvPr>
          <p:cNvGraphicFramePr>
            <a:graphicFrameLocks noGrp="1"/>
          </p:cNvGraphicFramePr>
          <p:nvPr>
            <p:ph idx="1"/>
            <p:extLst>
              <p:ext uri="{D42A27DB-BD31-4B8C-83A1-F6EECF244321}">
                <p14:modId xmlns:p14="http://schemas.microsoft.com/office/powerpoint/2010/main" val="1568682974"/>
              </p:ext>
            </p:extLst>
          </p:nvPr>
        </p:nvGraphicFramePr>
        <p:xfrm>
          <a:off x="2786047" y="2159000"/>
          <a:ext cx="6487955" cy="388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817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6C357-E44D-4CC1-8D4B-B1FF974B9D94}"/>
              </a:ext>
            </a:extLst>
          </p:cNvPr>
          <p:cNvSpPr>
            <a:spLocks noGrp="1"/>
          </p:cNvSpPr>
          <p:nvPr>
            <p:ph type="title"/>
          </p:nvPr>
        </p:nvSpPr>
        <p:spPr>
          <a:xfrm>
            <a:off x="1286933" y="609600"/>
            <a:ext cx="10197494" cy="1099457"/>
          </a:xfrm>
        </p:spPr>
        <p:txBody>
          <a:bodyPr vert="horz" lIns="91440" tIns="45720" rIns="91440" bIns="45720" rtlCol="0">
            <a:normAutofit/>
          </a:bodyPr>
          <a:lstStyle/>
          <a:p>
            <a:r>
              <a:rPr lang="en-US" kern="1200">
                <a:latin typeface="+mj-lt"/>
                <a:ea typeface="+mj-ea"/>
                <a:cs typeface="+mj-cs"/>
              </a:rPr>
              <a:t>Sample: Teachers x career phase</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id="{46640BC1-CD35-4ADC-B0C2-181EAD019921}"/>
              </a:ext>
            </a:extLst>
          </p:cNvPr>
          <p:cNvGraphicFramePr>
            <a:graphicFrameLocks noGrp="1"/>
          </p:cNvGraphicFramePr>
          <p:nvPr>
            <p:ph idx="1"/>
            <p:extLst>
              <p:ext uri="{D42A27DB-BD31-4B8C-83A1-F6EECF244321}">
                <p14:modId xmlns:p14="http://schemas.microsoft.com/office/powerpoint/2010/main" val="3291174627"/>
              </p:ext>
            </p:extLst>
          </p:nvPr>
        </p:nvGraphicFramePr>
        <p:xfrm>
          <a:off x="1286933" y="2184079"/>
          <a:ext cx="9618134" cy="3622416"/>
        </p:xfrm>
        <a:graphic>
          <a:graphicData uri="http://schemas.openxmlformats.org/drawingml/2006/table">
            <a:tbl>
              <a:tblPr firstRow="1" firstCol="1" bandRow="1"/>
              <a:tblGrid>
                <a:gridCol w="2258922">
                  <a:extLst>
                    <a:ext uri="{9D8B030D-6E8A-4147-A177-3AD203B41FA5}">
                      <a16:colId xmlns:a16="http://schemas.microsoft.com/office/drawing/2014/main" val="2386857565"/>
                    </a:ext>
                  </a:extLst>
                </a:gridCol>
                <a:gridCol w="3877531">
                  <a:extLst>
                    <a:ext uri="{9D8B030D-6E8A-4147-A177-3AD203B41FA5}">
                      <a16:colId xmlns:a16="http://schemas.microsoft.com/office/drawing/2014/main" val="463073906"/>
                    </a:ext>
                  </a:extLst>
                </a:gridCol>
                <a:gridCol w="3481681">
                  <a:extLst>
                    <a:ext uri="{9D8B030D-6E8A-4147-A177-3AD203B41FA5}">
                      <a16:colId xmlns:a16="http://schemas.microsoft.com/office/drawing/2014/main" val="3536130931"/>
                    </a:ext>
                  </a:extLst>
                </a:gridCol>
              </a:tblGrid>
              <a:tr h="452802">
                <a:tc>
                  <a:txBody>
                    <a:bodyPr/>
                    <a:lstStyle/>
                    <a:p>
                      <a:pPr algn="ctr" fontAlgn="t">
                        <a:lnSpc>
                          <a:spcPct val="107000"/>
                        </a:lnSpc>
                        <a:spcBef>
                          <a:spcPts val="0"/>
                        </a:spcBef>
                        <a:spcAft>
                          <a:spcPts val="0"/>
                        </a:spcAft>
                      </a:pPr>
                      <a:r>
                        <a:rPr lang="en-GB" sz="2400" b="1" i="0" u="none" strike="noStrike">
                          <a:effectLst/>
                          <a:latin typeface="Calibri" panose="020F0502020204030204" pitchFamily="34" charset="0"/>
                          <a:ea typeface="Calibri" panose="020F0502020204030204" pitchFamily="34" charset="0"/>
                          <a:cs typeface="Arial" panose="020B0604020202020204" pitchFamily="34" charset="0"/>
                        </a:rPr>
                        <a:t>Career Phases</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1" i="0" u="none" strike="noStrike">
                          <a:effectLst/>
                          <a:latin typeface="Calibri" panose="020F0502020204030204" pitchFamily="34" charset="0"/>
                          <a:ea typeface="Calibri" panose="020F0502020204030204" pitchFamily="34" charset="0"/>
                          <a:cs typeface="Arial" panose="020B0604020202020204" pitchFamily="34" charset="0"/>
                        </a:rPr>
                        <a:t>Percentage of teachers (%)</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1" i="0" u="none" strike="noStrike">
                          <a:effectLst/>
                          <a:latin typeface="Calibri" panose="020F0502020204030204" pitchFamily="34" charset="0"/>
                          <a:ea typeface="Calibri" panose="020F0502020204030204" pitchFamily="34" charset="0"/>
                          <a:cs typeface="Arial" panose="020B0604020202020204" pitchFamily="34" charset="0"/>
                        </a:rPr>
                        <a:t>Number of teachers (N)</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384355"/>
                  </a:ext>
                </a:extLst>
              </a:tr>
              <a:tr h="452802">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0-3 years</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2.3</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6</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23550"/>
                  </a:ext>
                </a:extLst>
              </a:tr>
              <a:tr h="452802">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4-7 years</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16.5</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42</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809239"/>
                  </a:ext>
                </a:extLst>
              </a:tr>
              <a:tr h="452802">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8-15 years</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32.2</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82</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70083"/>
                  </a:ext>
                </a:extLst>
              </a:tr>
              <a:tr h="452802">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16-23 years</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23.1</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59</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1543"/>
                  </a:ext>
                </a:extLst>
              </a:tr>
              <a:tr h="452802">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24-30 years</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11.8</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30</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661826"/>
                  </a:ext>
                </a:extLst>
              </a:tr>
              <a:tr h="452802">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31+ years</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14.1</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Arial" panose="020B0604020202020204" pitchFamily="34" charset="0"/>
                        </a:rPr>
                        <a:t>36</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45477"/>
                  </a:ext>
                </a:extLst>
              </a:tr>
              <a:tr h="452802">
                <a:tc>
                  <a:txBody>
                    <a:bodyPr/>
                    <a:lstStyle/>
                    <a:p>
                      <a:pPr algn="ctr" fontAlgn="t">
                        <a:lnSpc>
                          <a:spcPct val="107000"/>
                        </a:lnSpc>
                        <a:spcBef>
                          <a:spcPts val="0"/>
                        </a:spcBef>
                        <a:spcAft>
                          <a:spcPts val="0"/>
                        </a:spcAft>
                      </a:pPr>
                      <a:r>
                        <a:rPr lang="en-GB" sz="2400" b="1" i="0" u="none" strike="noStrike">
                          <a:effectLst/>
                          <a:latin typeface="Calibri" panose="020F0502020204030204" pitchFamily="34" charset="0"/>
                          <a:ea typeface="Calibri" panose="020F0502020204030204" pitchFamily="34" charset="0"/>
                          <a:cs typeface="Arial" panose="020B0604020202020204" pitchFamily="34" charset="0"/>
                        </a:rPr>
                        <a:t>Total</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1" i="0" u="none" strike="noStrike">
                          <a:effectLst/>
                          <a:latin typeface="Calibri" panose="020F0502020204030204" pitchFamily="34" charset="0"/>
                          <a:ea typeface="Calibri" panose="020F0502020204030204" pitchFamily="34" charset="0"/>
                          <a:cs typeface="Arial" panose="020B0604020202020204" pitchFamily="34" charset="0"/>
                        </a:rPr>
                        <a:t>100</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2400" b="1" i="0" u="none" strike="noStrike">
                          <a:effectLst/>
                          <a:latin typeface="Calibri" panose="020F0502020204030204" pitchFamily="34" charset="0"/>
                          <a:ea typeface="Calibri" panose="020F0502020204030204" pitchFamily="34" charset="0"/>
                          <a:cs typeface="Arial" panose="020B0604020202020204" pitchFamily="34" charset="0"/>
                        </a:rPr>
                        <a:t>255</a:t>
                      </a:r>
                      <a:endParaRPr lang="en-GB" sz="4000" b="0" i="0" u="none" strike="noStrike">
                        <a:effectLst/>
                        <a:latin typeface="Arial" panose="020B0604020202020204" pitchFamily="34" charset="0"/>
                      </a:endParaRPr>
                    </a:p>
                  </a:txBody>
                  <a:tcPr marL="151703" marR="151703" marT="210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863130"/>
                  </a:ext>
                </a:extLst>
              </a:tr>
            </a:tbl>
          </a:graphicData>
        </a:graphic>
      </p:graphicFrame>
    </p:spTree>
    <p:extLst>
      <p:ext uri="{BB962C8B-B14F-4D97-AF65-F5344CB8AC3E}">
        <p14:creationId xmlns:p14="http://schemas.microsoft.com/office/powerpoint/2010/main" val="4142622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DC7F-2CD0-4DE6-B00A-9FE8A16F1D5C}"/>
              </a:ext>
            </a:extLst>
          </p:cNvPr>
          <p:cNvSpPr>
            <a:spLocks noGrp="1"/>
          </p:cNvSpPr>
          <p:nvPr>
            <p:ph type="title"/>
          </p:nvPr>
        </p:nvSpPr>
        <p:spPr>
          <a:xfrm>
            <a:off x="677334" y="609600"/>
            <a:ext cx="8596668" cy="1320800"/>
          </a:xfrm>
        </p:spPr>
        <p:txBody>
          <a:bodyPr>
            <a:normAutofit/>
          </a:bodyPr>
          <a:lstStyle/>
          <a:p>
            <a:r>
              <a:rPr lang="en-GB"/>
              <a:t>Sample: Teachers x gender</a:t>
            </a:r>
          </a:p>
        </p:txBody>
      </p:sp>
      <p:graphicFrame>
        <p:nvGraphicFramePr>
          <p:cNvPr id="4" name="Content Placeholder 3">
            <a:extLst>
              <a:ext uri="{FF2B5EF4-FFF2-40B4-BE49-F238E27FC236}">
                <a16:creationId xmlns:a16="http://schemas.microsoft.com/office/drawing/2014/main" id="{67862E97-FD68-41F5-9A04-8B888A4F7457}"/>
              </a:ext>
            </a:extLst>
          </p:cNvPr>
          <p:cNvGraphicFramePr>
            <a:graphicFrameLocks noGrp="1"/>
          </p:cNvGraphicFramePr>
          <p:nvPr>
            <p:ph idx="1"/>
            <p:extLst>
              <p:ext uri="{D42A27DB-BD31-4B8C-83A1-F6EECF244321}">
                <p14:modId xmlns:p14="http://schemas.microsoft.com/office/powerpoint/2010/main" val="1701002103"/>
              </p:ext>
            </p:extLst>
          </p:nvPr>
        </p:nvGraphicFramePr>
        <p:xfrm>
          <a:off x="697073" y="2724309"/>
          <a:ext cx="8557891" cy="2753995"/>
        </p:xfrm>
        <a:graphic>
          <a:graphicData uri="http://schemas.openxmlformats.org/drawingml/2006/table">
            <a:tbl>
              <a:tblPr firstRow="1" firstCol="1" bandRow="1"/>
              <a:tblGrid>
                <a:gridCol w="2261235">
                  <a:extLst>
                    <a:ext uri="{9D8B030D-6E8A-4147-A177-3AD203B41FA5}">
                      <a16:colId xmlns:a16="http://schemas.microsoft.com/office/drawing/2014/main" val="141583201"/>
                    </a:ext>
                  </a:extLst>
                </a:gridCol>
                <a:gridCol w="1191259">
                  <a:extLst>
                    <a:ext uri="{9D8B030D-6E8A-4147-A177-3AD203B41FA5}">
                      <a16:colId xmlns:a16="http://schemas.microsoft.com/office/drawing/2014/main" val="2545439065"/>
                    </a:ext>
                  </a:extLst>
                </a:gridCol>
                <a:gridCol w="872172">
                  <a:extLst>
                    <a:ext uri="{9D8B030D-6E8A-4147-A177-3AD203B41FA5}">
                      <a16:colId xmlns:a16="http://schemas.microsoft.com/office/drawing/2014/main" val="2365938623"/>
                    </a:ext>
                  </a:extLst>
                </a:gridCol>
                <a:gridCol w="1191259">
                  <a:extLst>
                    <a:ext uri="{9D8B030D-6E8A-4147-A177-3AD203B41FA5}">
                      <a16:colId xmlns:a16="http://schemas.microsoft.com/office/drawing/2014/main" val="782773229"/>
                    </a:ext>
                  </a:extLst>
                </a:gridCol>
                <a:gridCol w="872172">
                  <a:extLst>
                    <a:ext uri="{9D8B030D-6E8A-4147-A177-3AD203B41FA5}">
                      <a16:colId xmlns:a16="http://schemas.microsoft.com/office/drawing/2014/main" val="3836090337"/>
                    </a:ext>
                  </a:extLst>
                </a:gridCol>
                <a:gridCol w="1084897">
                  <a:extLst>
                    <a:ext uri="{9D8B030D-6E8A-4147-A177-3AD203B41FA5}">
                      <a16:colId xmlns:a16="http://schemas.microsoft.com/office/drawing/2014/main" val="58876894"/>
                    </a:ext>
                  </a:extLst>
                </a:gridCol>
                <a:gridCol w="1084897">
                  <a:extLst>
                    <a:ext uri="{9D8B030D-6E8A-4147-A177-3AD203B41FA5}">
                      <a16:colId xmlns:a16="http://schemas.microsoft.com/office/drawing/2014/main" val="895999628"/>
                    </a:ext>
                  </a:extLst>
                </a:gridCol>
              </a:tblGrid>
              <a:tr h="550799">
                <a:tc rowSpan="2">
                  <a:txBody>
                    <a:bodyPr/>
                    <a:lstStyle/>
                    <a:p>
                      <a:pP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 </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GB" sz="3300" b="1">
                          <a:effectLst/>
                          <a:latin typeface="Calibri" panose="020F0502020204030204" pitchFamily="34" charset="0"/>
                          <a:ea typeface="Calibri" panose="020F0502020204030204" pitchFamily="34" charset="0"/>
                          <a:cs typeface="Arial" panose="020B0604020202020204" pitchFamily="34" charset="0"/>
                        </a:rPr>
                        <a:t>Gender</a:t>
                      </a:r>
                      <a:endParaRPr lang="en-GB" sz="3300">
                        <a:effectLst/>
                        <a:latin typeface="Calibri" panose="020F0502020204030204" pitchFamily="34" charset="0"/>
                        <a:ea typeface="Calibri" panose="020F0502020204030204" pitchFamily="34" charset="0"/>
                        <a:cs typeface="Arial" panose="020B0604020202020204" pitchFamily="34" charset="0"/>
                      </a:endParaRP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07000"/>
                        </a:lnSpc>
                        <a:spcAft>
                          <a:spcPts val="0"/>
                        </a:spcAft>
                      </a:pPr>
                      <a:r>
                        <a:rPr lang="en-GB" sz="3300" b="1">
                          <a:effectLst/>
                          <a:latin typeface="Calibri" panose="020F0502020204030204" pitchFamily="34" charset="0"/>
                          <a:ea typeface="Calibri" panose="020F0502020204030204" pitchFamily="34" charset="0"/>
                          <a:cs typeface="Arial" panose="020B0604020202020204" pitchFamily="34" charset="0"/>
                        </a:rPr>
                        <a:t> </a:t>
                      </a:r>
                      <a:endParaRPr lang="en-GB" sz="3300">
                        <a:effectLst/>
                        <a:latin typeface="Calibri" panose="020F0502020204030204" pitchFamily="34" charset="0"/>
                        <a:ea typeface="Calibri" panose="020F0502020204030204" pitchFamily="34" charset="0"/>
                        <a:cs typeface="Arial" panose="020B0604020202020204" pitchFamily="34" charset="0"/>
                      </a:endParaRP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030245402"/>
                  </a:ext>
                </a:extLst>
              </a:tr>
              <a:tr h="550799">
                <a:tc vMerge="1">
                  <a:txBody>
                    <a:bodyPr/>
                    <a:lstStyle/>
                    <a:p>
                      <a:endParaRPr lang="en-GB"/>
                    </a:p>
                  </a:txBody>
                  <a:tcPr/>
                </a:tc>
                <a:tc gridSpan="2">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Female </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Male</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Total</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027459165"/>
                  </a:ext>
                </a:extLst>
              </a:tr>
              <a:tr h="550799">
                <a:tc>
                  <a:txBody>
                    <a:bodyPr/>
                    <a:lstStyle/>
                    <a:p>
                      <a:pPr>
                        <a:lnSpc>
                          <a:spcPct val="107000"/>
                        </a:lnSpc>
                        <a:spcAft>
                          <a:spcPts val="0"/>
                        </a:spcAft>
                      </a:pPr>
                      <a:r>
                        <a:rPr lang="en-GB" sz="3300" b="1">
                          <a:effectLst/>
                          <a:latin typeface="Calibri" panose="020F0502020204030204" pitchFamily="34" charset="0"/>
                          <a:ea typeface="Calibri" panose="020F0502020204030204" pitchFamily="34" charset="0"/>
                          <a:cs typeface="Arial" panose="020B0604020202020204" pitchFamily="34" charset="0"/>
                        </a:rPr>
                        <a:t> </a:t>
                      </a:r>
                      <a:endParaRPr lang="en-GB" sz="3300">
                        <a:effectLst/>
                        <a:latin typeface="Calibri" panose="020F0502020204030204" pitchFamily="34" charset="0"/>
                        <a:ea typeface="Calibri" panose="020F0502020204030204" pitchFamily="34" charset="0"/>
                        <a:cs typeface="Arial" panose="020B0604020202020204" pitchFamily="34" charset="0"/>
                      </a:endParaRP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N</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N</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N</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939479"/>
                  </a:ext>
                </a:extLst>
              </a:tr>
              <a:tr h="550799">
                <a:tc>
                  <a:txBody>
                    <a:bodyPr/>
                    <a:lstStyle/>
                    <a:p>
                      <a:pPr>
                        <a:lnSpc>
                          <a:spcPct val="107000"/>
                        </a:lnSpc>
                        <a:spcAft>
                          <a:spcPts val="0"/>
                        </a:spcAft>
                      </a:pPr>
                      <a:r>
                        <a:rPr lang="en-GB" sz="3300" b="1">
                          <a:effectLst/>
                          <a:latin typeface="Calibri" panose="020F0502020204030204" pitchFamily="34" charset="0"/>
                          <a:ea typeface="Calibri" panose="020F0502020204030204" pitchFamily="34" charset="0"/>
                          <a:cs typeface="Arial" panose="020B0604020202020204" pitchFamily="34" charset="0"/>
                        </a:rPr>
                        <a:t>Primary</a:t>
                      </a:r>
                      <a:endParaRPr lang="en-GB" sz="3300">
                        <a:effectLst/>
                        <a:latin typeface="Calibri" panose="020F0502020204030204" pitchFamily="34" charset="0"/>
                        <a:ea typeface="Calibri" panose="020F0502020204030204" pitchFamily="34" charset="0"/>
                        <a:cs typeface="Arial" panose="020B0604020202020204" pitchFamily="34" charset="0"/>
                      </a:endParaRP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75.7</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78</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24.3</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25</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100</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103</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927004"/>
                  </a:ext>
                </a:extLst>
              </a:tr>
              <a:tr h="550799">
                <a:tc>
                  <a:txBody>
                    <a:bodyPr/>
                    <a:lstStyle/>
                    <a:p>
                      <a:pPr>
                        <a:lnSpc>
                          <a:spcPct val="107000"/>
                        </a:lnSpc>
                        <a:spcAft>
                          <a:spcPts val="0"/>
                        </a:spcAft>
                      </a:pPr>
                      <a:r>
                        <a:rPr lang="en-GB" sz="3300" b="1">
                          <a:effectLst/>
                          <a:latin typeface="Calibri" panose="020F0502020204030204" pitchFamily="34" charset="0"/>
                          <a:ea typeface="Calibri" panose="020F0502020204030204" pitchFamily="34" charset="0"/>
                          <a:cs typeface="Arial" panose="020B0604020202020204" pitchFamily="34" charset="0"/>
                        </a:rPr>
                        <a:t>Secondary</a:t>
                      </a:r>
                      <a:endParaRPr lang="en-GB" sz="3300">
                        <a:effectLst/>
                        <a:latin typeface="Calibri" panose="020F0502020204030204" pitchFamily="34" charset="0"/>
                        <a:ea typeface="Calibri" panose="020F0502020204030204" pitchFamily="34" charset="0"/>
                        <a:cs typeface="Arial" panose="020B0604020202020204" pitchFamily="34" charset="0"/>
                      </a:endParaRP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57.9</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88</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42.1</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64</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100</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300">
                          <a:effectLst/>
                          <a:latin typeface="Calibri" panose="020F0502020204030204" pitchFamily="34" charset="0"/>
                          <a:ea typeface="Calibri" panose="020F0502020204030204" pitchFamily="34" charset="0"/>
                          <a:cs typeface="Arial" panose="020B0604020202020204" pitchFamily="34" charset="0"/>
                        </a:rPr>
                        <a:t>152</a:t>
                      </a:r>
                    </a:p>
                  </a:txBody>
                  <a:tcPr marL="141446" marR="1414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822284"/>
                  </a:ext>
                </a:extLst>
              </a:tr>
            </a:tbl>
          </a:graphicData>
        </a:graphic>
      </p:graphicFrame>
    </p:spTree>
    <p:extLst>
      <p:ext uri="{BB962C8B-B14F-4D97-AF65-F5344CB8AC3E}">
        <p14:creationId xmlns:p14="http://schemas.microsoft.com/office/powerpoint/2010/main" val="51344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Magnifying glass showing decling performance">
            <a:extLst>
              <a:ext uri="{FF2B5EF4-FFF2-40B4-BE49-F238E27FC236}">
                <a16:creationId xmlns:a16="http://schemas.microsoft.com/office/drawing/2014/main" id="{1C06FA70-70CE-4E95-BCE6-4A2E066C4763}"/>
              </a:ext>
            </a:extLst>
          </p:cNvPr>
          <p:cNvPicPr>
            <a:picLocks noChangeAspect="1"/>
          </p:cNvPicPr>
          <p:nvPr/>
        </p:nvPicPr>
        <p:blipFill rotWithShape="1">
          <a:blip r:embed="rId3">
            <a:duotone>
              <a:schemeClr val="accent1">
                <a:shade val="45000"/>
                <a:satMod val="135000"/>
              </a:schemeClr>
              <a:prstClr val="white"/>
            </a:duotone>
          </a:blip>
          <a:srcRect l="9091" t="8938" b="14453"/>
          <a:stretch/>
        </p:blipFill>
        <p:spPr>
          <a:xfrm>
            <a:off x="1" y="10"/>
            <a:ext cx="12191999" cy="6857990"/>
          </a:xfrm>
          <a:prstGeom prst="rect">
            <a:avLst/>
          </a:prstGeom>
        </p:spPr>
      </p:pic>
      <p:sp>
        <p:nvSpPr>
          <p:cNvPr id="8" name="Isosceles Triangle 21">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Parallelogram 23">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5">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87E2383-6298-4105-BE4F-40E179628E44}"/>
              </a:ext>
            </a:extLst>
          </p:cNvPr>
          <p:cNvSpPr>
            <a:spLocks noGrp="1"/>
          </p:cNvSpPr>
          <p:nvPr>
            <p:ph type="title"/>
          </p:nvPr>
        </p:nvSpPr>
        <p:spPr>
          <a:xfrm>
            <a:off x="4791450" y="1678665"/>
            <a:ext cx="4482553" cy="2369131"/>
          </a:xfrm>
        </p:spPr>
        <p:txBody>
          <a:bodyPr vert="horz" lIns="91440" tIns="45720" rIns="91440" bIns="45720" rtlCol="0" anchor="b">
            <a:normAutofit/>
          </a:bodyPr>
          <a:lstStyle/>
          <a:p>
            <a:pPr algn="r"/>
            <a:r>
              <a:rPr lang="en-US" sz="5400"/>
              <a:t>Results</a:t>
            </a:r>
          </a:p>
        </p:txBody>
      </p:sp>
      <p:sp>
        <p:nvSpPr>
          <p:cNvPr id="36"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783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216CBF9-6838-4C5E-AF46-6A3B0F56E549}"/>
              </a:ext>
            </a:extLst>
          </p:cNvPr>
          <p:cNvSpPr>
            <a:spLocks noGrp="1"/>
          </p:cNvSpPr>
          <p:nvPr>
            <p:ph type="title"/>
          </p:nvPr>
        </p:nvSpPr>
        <p:spPr>
          <a:xfrm>
            <a:off x="1640564" y="5073798"/>
            <a:ext cx="7673801" cy="1087656"/>
          </a:xfrm>
        </p:spPr>
        <p:txBody>
          <a:bodyPr vert="horz" lIns="91440" tIns="45720" rIns="91440" bIns="45720" rtlCol="0" anchor="b">
            <a:normAutofit/>
          </a:bodyPr>
          <a:lstStyle/>
          <a:p>
            <a:pPr>
              <a:lnSpc>
                <a:spcPct val="90000"/>
              </a:lnSpc>
            </a:pPr>
            <a:r>
              <a:rPr lang="en-US" sz="3400" b="1" kern="1200" dirty="0">
                <a:solidFill>
                  <a:schemeClr val="accent1"/>
                </a:solidFill>
                <a:latin typeface="+mj-lt"/>
                <a:ea typeface="+mj-ea"/>
                <a:cs typeface="+mj-cs"/>
              </a:rPr>
              <a:t>Teachers’ perceptions of effectiveness</a:t>
            </a:r>
          </a:p>
        </p:txBody>
      </p:sp>
      <p:graphicFrame>
        <p:nvGraphicFramePr>
          <p:cNvPr id="4" name="Chart 3">
            <a:extLst>
              <a:ext uri="{FF2B5EF4-FFF2-40B4-BE49-F238E27FC236}">
                <a16:creationId xmlns:a16="http://schemas.microsoft.com/office/drawing/2014/main" id="{EEBC6C47-9D4C-46A5-BCFA-F8CA500E1F95}"/>
              </a:ext>
            </a:extLst>
          </p:cNvPr>
          <p:cNvGraphicFramePr/>
          <p:nvPr>
            <p:extLst>
              <p:ext uri="{D42A27DB-BD31-4B8C-83A1-F6EECF244321}">
                <p14:modId xmlns:p14="http://schemas.microsoft.com/office/powerpoint/2010/main" val="4100599201"/>
              </p:ext>
            </p:extLst>
          </p:nvPr>
        </p:nvGraphicFramePr>
        <p:xfrm>
          <a:off x="1600200" y="609600"/>
          <a:ext cx="8462947" cy="412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247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80E6-27A8-4962-AE3D-06B7307FBD99}"/>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500" u="sng"/>
              <a:t>Updates</a:t>
            </a:r>
            <a:br>
              <a:rPr lang="en-US" sz="2500" u="sng"/>
            </a:br>
            <a:br>
              <a:rPr lang="en-US" sz="2500"/>
            </a:br>
            <a:r>
              <a:rPr lang="en-US" sz="2500"/>
              <a:t>University of Worcester</a:t>
            </a:r>
          </a:p>
        </p:txBody>
      </p:sp>
      <p:sp>
        <p:nvSpPr>
          <p:cNvPr id="4" name="TextBox 3">
            <a:extLst>
              <a:ext uri="{FF2B5EF4-FFF2-40B4-BE49-F238E27FC236}">
                <a16:creationId xmlns:a16="http://schemas.microsoft.com/office/drawing/2014/main" id="{CABB3E75-805C-46FC-B63C-BE1B8640EF0D}"/>
              </a:ext>
            </a:extLst>
          </p:cNvPr>
          <p:cNvSpPr txBox="1"/>
          <p:nvPr/>
        </p:nvSpPr>
        <p:spPr>
          <a:xfrm>
            <a:off x="5209563" y="2984500"/>
            <a:ext cx="4064439" cy="3056862"/>
          </a:xfrm>
          <a:prstGeom prst="rect">
            <a:avLst/>
          </a:prstGeom>
        </p:spPr>
        <p:txBody>
          <a:bodyPr vert="horz" lIns="91440" tIns="45720" rIns="91440" bIns="45720" rtlCol="0">
            <a:normAutofit/>
          </a:bodyPr>
          <a:lstStyle/>
          <a:p>
            <a:pPr marL="685800" lvl="0" indent="-228600">
              <a:spcBef>
                <a:spcPts val="1000"/>
              </a:spcBef>
              <a:buClr>
                <a:schemeClr val="accent1"/>
              </a:buClr>
              <a:buSzPct val="80000"/>
              <a:buFont typeface="Wingdings 3" charset="2"/>
              <a:buChar char=""/>
            </a:pPr>
            <a:r>
              <a:rPr lang="en-US" sz="2400" dirty="0">
                <a:solidFill>
                  <a:schemeClr val="tx1">
                    <a:lumMod val="75000"/>
                    <a:lumOff val="25000"/>
                  </a:schemeClr>
                </a:solidFill>
              </a:rPr>
              <a:t>The team</a:t>
            </a:r>
          </a:p>
          <a:p>
            <a:pPr marL="685800" lvl="0" indent="-228600">
              <a:spcBef>
                <a:spcPts val="1000"/>
              </a:spcBef>
              <a:buClr>
                <a:schemeClr val="accent1"/>
              </a:buClr>
              <a:buSzPct val="80000"/>
              <a:buFont typeface="Wingdings 3" charset="2"/>
              <a:buChar char=""/>
            </a:pPr>
            <a:r>
              <a:rPr lang="en-US" sz="2400" dirty="0">
                <a:solidFill>
                  <a:schemeClr val="tx1">
                    <a:lumMod val="75000"/>
                    <a:lumOff val="25000"/>
                  </a:schemeClr>
                </a:solidFill>
              </a:rPr>
              <a:t>The sample</a:t>
            </a:r>
          </a:p>
          <a:p>
            <a:pPr marL="685800" lvl="0" indent="-228600">
              <a:spcBef>
                <a:spcPts val="1000"/>
              </a:spcBef>
              <a:buClr>
                <a:schemeClr val="accent1"/>
              </a:buClr>
              <a:buSzPct val="80000"/>
              <a:buFont typeface="Wingdings 3" charset="2"/>
              <a:buChar char=""/>
            </a:pPr>
            <a:r>
              <a:rPr lang="en-US" sz="2400" dirty="0">
                <a:solidFill>
                  <a:schemeClr val="tx1">
                    <a:lumMod val="75000"/>
                    <a:lumOff val="25000"/>
                  </a:schemeClr>
                </a:solidFill>
              </a:rPr>
              <a:t>Events</a:t>
            </a:r>
          </a:p>
          <a:p>
            <a:pPr marL="685800" lvl="0" indent="-228600">
              <a:spcBef>
                <a:spcPts val="1000"/>
              </a:spcBef>
              <a:buClr>
                <a:schemeClr val="accent1"/>
              </a:buClr>
              <a:buSzPct val="80000"/>
              <a:buFont typeface="Wingdings 3" charset="2"/>
              <a:buChar char=""/>
            </a:pPr>
            <a:r>
              <a:rPr lang="en-US" sz="2400" dirty="0">
                <a:solidFill>
                  <a:schemeClr val="tx1">
                    <a:lumMod val="75000"/>
                    <a:lumOff val="25000"/>
                  </a:schemeClr>
                </a:solidFill>
              </a:rPr>
              <a:t>Dissemination</a:t>
            </a:r>
          </a:p>
        </p:txBody>
      </p:sp>
      <p:pic>
        <p:nvPicPr>
          <p:cNvPr id="6" name="Picture 5" descr="Writing an appointment on a paper agenda">
            <a:extLst>
              <a:ext uri="{FF2B5EF4-FFF2-40B4-BE49-F238E27FC236}">
                <a16:creationId xmlns:a16="http://schemas.microsoft.com/office/drawing/2014/main" id="{6501742D-60CB-41AF-8301-295A64026FAF}"/>
              </a:ext>
            </a:extLst>
          </p:cNvPr>
          <p:cNvPicPr>
            <a:picLocks noChangeAspect="1"/>
          </p:cNvPicPr>
          <p:nvPr/>
        </p:nvPicPr>
        <p:blipFill rotWithShape="1">
          <a:blip r:embed="rId3"/>
          <a:srcRect r="47489"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2" name="Isosceles Triangle 37">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49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8A72-C0D1-491F-B538-361316F03A97}"/>
              </a:ext>
            </a:extLst>
          </p:cNvPr>
          <p:cNvSpPr>
            <a:spLocks noGrp="1"/>
          </p:cNvSpPr>
          <p:nvPr>
            <p:ph type="title"/>
          </p:nvPr>
        </p:nvSpPr>
        <p:spPr/>
        <p:txBody>
          <a:bodyPr/>
          <a:lstStyle/>
          <a:p>
            <a:r>
              <a:rPr lang="en-GB" dirty="0"/>
              <a:t>Teacher Questionnaire</a:t>
            </a:r>
          </a:p>
        </p:txBody>
      </p:sp>
      <p:sp>
        <p:nvSpPr>
          <p:cNvPr id="3" name="Content Placeholder 2">
            <a:extLst>
              <a:ext uri="{FF2B5EF4-FFF2-40B4-BE49-F238E27FC236}">
                <a16:creationId xmlns:a16="http://schemas.microsoft.com/office/drawing/2014/main" id="{A232CD1B-3310-435F-B815-84857807945B}"/>
              </a:ext>
            </a:extLst>
          </p:cNvPr>
          <p:cNvSpPr>
            <a:spLocks noGrp="1"/>
          </p:cNvSpPr>
          <p:nvPr>
            <p:ph idx="1"/>
          </p:nvPr>
        </p:nvSpPr>
        <p:spPr/>
        <p:txBody>
          <a:bodyPr/>
          <a:lstStyle/>
          <a:p>
            <a:r>
              <a:rPr lang="en-GB" dirty="0"/>
              <a:t>41 items</a:t>
            </a:r>
          </a:p>
          <a:p>
            <a:r>
              <a:rPr lang="en-GB" dirty="0"/>
              <a:t>Indicator of self-efficacy (</a:t>
            </a:r>
            <a:r>
              <a:rPr lang="en-GB" dirty="0" err="1"/>
              <a:t>Tschannen</a:t>
            </a:r>
            <a:r>
              <a:rPr lang="en-GB" dirty="0"/>
              <a:t>-Moran, Woolfolk Hoy and Hoy, 1998)</a:t>
            </a:r>
          </a:p>
          <a:p>
            <a:r>
              <a:rPr lang="en-GB" dirty="0"/>
              <a:t>Career phase (Day et al., 2007)</a:t>
            </a:r>
          </a:p>
          <a:p>
            <a:endParaRPr lang="en-GB" dirty="0"/>
          </a:p>
          <a:p>
            <a:endParaRPr lang="en-GB" dirty="0"/>
          </a:p>
        </p:txBody>
      </p:sp>
      <p:graphicFrame>
        <p:nvGraphicFramePr>
          <p:cNvPr id="4" name="Chart 3">
            <a:extLst>
              <a:ext uri="{FF2B5EF4-FFF2-40B4-BE49-F238E27FC236}">
                <a16:creationId xmlns:a16="http://schemas.microsoft.com/office/drawing/2014/main" id="{284D8BEF-83BB-4B8B-B2A0-6FC8B68AF24F}"/>
              </a:ext>
            </a:extLst>
          </p:cNvPr>
          <p:cNvGraphicFramePr/>
          <p:nvPr>
            <p:extLst>
              <p:ext uri="{D42A27DB-BD31-4B8C-83A1-F6EECF244321}">
                <p14:modId xmlns:p14="http://schemas.microsoft.com/office/powerpoint/2010/main" val="2545939691"/>
              </p:ext>
            </p:extLst>
          </p:nvPr>
        </p:nvGraphicFramePr>
        <p:xfrm>
          <a:off x="1454150" y="3702050"/>
          <a:ext cx="5872147"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6706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216CBF9-6838-4C5E-AF46-6A3B0F56E549}"/>
              </a:ext>
            </a:extLst>
          </p:cNvPr>
          <p:cNvSpPr>
            <a:spLocks noGrp="1"/>
          </p:cNvSpPr>
          <p:nvPr>
            <p:ph type="title"/>
          </p:nvPr>
        </p:nvSpPr>
        <p:spPr>
          <a:xfrm>
            <a:off x="1640564" y="5073798"/>
            <a:ext cx="7673801" cy="1087656"/>
          </a:xfrm>
        </p:spPr>
        <p:txBody>
          <a:bodyPr vert="horz" lIns="91440" tIns="45720" rIns="91440" bIns="45720" rtlCol="0" anchor="b">
            <a:normAutofit/>
          </a:bodyPr>
          <a:lstStyle/>
          <a:p>
            <a:pPr>
              <a:lnSpc>
                <a:spcPct val="90000"/>
              </a:lnSpc>
            </a:pPr>
            <a:r>
              <a:rPr lang="en-US" sz="3400" b="1" kern="1200" dirty="0">
                <a:solidFill>
                  <a:schemeClr val="accent1"/>
                </a:solidFill>
                <a:latin typeface="+mj-lt"/>
                <a:ea typeface="+mj-ea"/>
                <a:cs typeface="+mj-cs"/>
              </a:rPr>
              <a:t>Teachers’ perceptions of effectiveness</a:t>
            </a:r>
          </a:p>
        </p:txBody>
      </p:sp>
      <p:graphicFrame>
        <p:nvGraphicFramePr>
          <p:cNvPr id="4" name="Chart 3">
            <a:extLst>
              <a:ext uri="{FF2B5EF4-FFF2-40B4-BE49-F238E27FC236}">
                <a16:creationId xmlns:a16="http://schemas.microsoft.com/office/drawing/2014/main" id="{EEBC6C47-9D4C-46A5-BCFA-F8CA500E1F95}"/>
              </a:ext>
            </a:extLst>
          </p:cNvPr>
          <p:cNvGraphicFramePr/>
          <p:nvPr>
            <p:extLst>
              <p:ext uri="{D42A27DB-BD31-4B8C-83A1-F6EECF244321}">
                <p14:modId xmlns:p14="http://schemas.microsoft.com/office/powerpoint/2010/main" val="827575753"/>
              </p:ext>
            </p:extLst>
          </p:nvPr>
        </p:nvGraphicFramePr>
        <p:xfrm>
          <a:off x="1600200" y="609600"/>
          <a:ext cx="8462947" cy="4464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870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B32EA3D-2707-4AF5-94E7-33135305A359}"/>
              </a:ext>
            </a:extLst>
          </p:cNvPr>
          <p:cNvSpPr>
            <a:spLocks noGrp="1"/>
          </p:cNvSpPr>
          <p:nvPr>
            <p:ph type="title"/>
          </p:nvPr>
        </p:nvSpPr>
        <p:spPr>
          <a:xfrm>
            <a:off x="1600199" y="4571999"/>
            <a:ext cx="7673801" cy="1087656"/>
          </a:xfrm>
        </p:spPr>
        <p:txBody>
          <a:bodyPr vert="horz" lIns="91440" tIns="45720" rIns="91440" bIns="45720" rtlCol="0" anchor="b">
            <a:normAutofit/>
          </a:bodyPr>
          <a:lstStyle/>
          <a:p>
            <a:pPr>
              <a:lnSpc>
                <a:spcPct val="90000"/>
              </a:lnSpc>
            </a:pPr>
            <a:r>
              <a:rPr lang="en-US" sz="3000" b="1" kern="1200" dirty="0">
                <a:solidFill>
                  <a:schemeClr val="accent1"/>
                </a:solidFill>
                <a:latin typeface="+mj-lt"/>
                <a:ea typeface="+mj-ea"/>
                <a:cs typeface="+mj-cs"/>
              </a:rPr>
              <a:t>Observers’ perceptions of effectiveness x Teachers’ perceptions of effectiveness</a:t>
            </a:r>
          </a:p>
        </p:txBody>
      </p:sp>
      <p:graphicFrame>
        <p:nvGraphicFramePr>
          <p:cNvPr id="4" name="Chart 3">
            <a:extLst>
              <a:ext uri="{FF2B5EF4-FFF2-40B4-BE49-F238E27FC236}">
                <a16:creationId xmlns:a16="http://schemas.microsoft.com/office/drawing/2014/main" id="{ECE8A2E0-6CA5-4CEC-B3C7-7945DE5D71CF}"/>
              </a:ext>
            </a:extLst>
          </p:cNvPr>
          <p:cNvGraphicFramePr/>
          <p:nvPr>
            <p:extLst>
              <p:ext uri="{D42A27DB-BD31-4B8C-83A1-F6EECF244321}">
                <p14:modId xmlns:p14="http://schemas.microsoft.com/office/powerpoint/2010/main" val="3319302124"/>
              </p:ext>
            </p:extLst>
          </p:nvPr>
        </p:nvGraphicFramePr>
        <p:xfrm>
          <a:off x="1600201" y="609600"/>
          <a:ext cx="7625162" cy="3642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5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8ED3E11-8089-4692-9F6B-45686B68D57D}"/>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400" b="1" kern="1200">
                <a:solidFill>
                  <a:schemeClr val="accent1"/>
                </a:solidFill>
                <a:latin typeface="+mj-lt"/>
                <a:ea typeface="+mj-ea"/>
                <a:cs typeface="+mj-cs"/>
              </a:rPr>
              <a:t>Perceived and observed effectiveness x career phase</a:t>
            </a:r>
            <a:endParaRPr lang="en-US" sz="3400" kern="1200">
              <a:solidFill>
                <a:schemeClr val="accent1"/>
              </a:solidFill>
              <a:latin typeface="+mj-lt"/>
              <a:ea typeface="+mj-ea"/>
              <a:cs typeface="+mj-cs"/>
            </a:endParaRPr>
          </a:p>
        </p:txBody>
      </p:sp>
      <p:graphicFrame>
        <p:nvGraphicFramePr>
          <p:cNvPr id="4" name="Table 3">
            <a:extLst>
              <a:ext uri="{FF2B5EF4-FFF2-40B4-BE49-F238E27FC236}">
                <a16:creationId xmlns:a16="http://schemas.microsoft.com/office/drawing/2014/main" id="{1C4C8699-C9E0-46A8-817C-12BD446620AD}"/>
              </a:ext>
            </a:extLst>
          </p:cNvPr>
          <p:cNvGraphicFramePr>
            <a:graphicFrameLocks noGrp="1"/>
          </p:cNvGraphicFramePr>
          <p:nvPr>
            <p:extLst>
              <p:ext uri="{D42A27DB-BD31-4B8C-83A1-F6EECF244321}">
                <p14:modId xmlns:p14="http://schemas.microsoft.com/office/powerpoint/2010/main" val="3592723992"/>
              </p:ext>
            </p:extLst>
          </p:nvPr>
        </p:nvGraphicFramePr>
        <p:xfrm>
          <a:off x="1454981" y="934222"/>
          <a:ext cx="7350009" cy="3299452"/>
        </p:xfrm>
        <a:graphic>
          <a:graphicData uri="http://schemas.openxmlformats.org/drawingml/2006/table">
            <a:tbl>
              <a:tblPr firstRow="1" firstCol="1" bandRow="1">
                <a:noFill/>
                <a:tableStyleId>{5C22544A-7EE6-4342-B048-85BDC9FD1C3A}</a:tableStyleId>
              </a:tblPr>
              <a:tblGrid>
                <a:gridCol w="1722295">
                  <a:extLst>
                    <a:ext uri="{9D8B030D-6E8A-4147-A177-3AD203B41FA5}">
                      <a16:colId xmlns:a16="http://schemas.microsoft.com/office/drawing/2014/main" val="2312500185"/>
                    </a:ext>
                  </a:extLst>
                </a:gridCol>
                <a:gridCol w="1593733">
                  <a:extLst>
                    <a:ext uri="{9D8B030D-6E8A-4147-A177-3AD203B41FA5}">
                      <a16:colId xmlns:a16="http://schemas.microsoft.com/office/drawing/2014/main" val="1245947383"/>
                    </a:ext>
                  </a:extLst>
                </a:gridCol>
                <a:gridCol w="1335435">
                  <a:extLst>
                    <a:ext uri="{9D8B030D-6E8A-4147-A177-3AD203B41FA5}">
                      <a16:colId xmlns:a16="http://schemas.microsoft.com/office/drawing/2014/main" val="4080926386"/>
                    </a:ext>
                  </a:extLst>
                </a:gridCol>
                <a:gridCol w="955676">
                  <a:extLst>
                    <a:ext uri="{9D8B030D-6E8A-4147-A177-3AD203B41FA5}">
                      <a16:colId xmlns:a16="http://schemas.microsoft.com/office/drawing/2014/main" val="1614786843"/>
                    </a:ext>
                  </a:extLst>
                </a:gridCol>
                <a:gridCol w="1742870">
                  <a:extLst>
                    <a:ext uri="{9D8B030D-6E8A-4147-A177-3AD203B41FA5}">
                      <a16:colId xmlns:a16="http://schemas.microsoft.com/office/drawing/2014/main" val="2823794343"/>
                    </a:ext>
                  </a:extLst>
                </a:gridCol>
              </a:tblGrid>
              <a:tr h="674404">
                <a:tc>
                  <a:txBody>
                    <a:bodyPr/>
                    <a:lstStyle/>
                    <a:p>
                      <a:pPr algn="r">
                        <a:lnSpc>
                          <a:spcPct val="107000"/>
                        </a:lnSpc>
                        <a:spcAft>
                          <a:spcPts val="800"/>
                        </a:spcAft>
                      </a:pPr>
                      <a:r>
                        <a:rPr lang="en-GB" sz="1500" b="1" cap="none" spc="0">
                          <a:solidFill>
                            <a:schemeClr val="tx1">
                              <a:lumMod val="75000"/>
                              <a:lumOff val="25000"/>
                            </a:schemeClr>
                          </a:solidFill>
                          <a:effectLst/>
                        </a:rPr>
                        <a:t>Career phase</a:t>
                      </a:r>
                      <a:endParaRPr lang="en-GB" sz="1500" b="1"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265678" marT="88559" marB="88559"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800"/>
                        </a:spcAft>
                      </a:pPr>
                      <a:r>
                        <a:rPr lang="en-GB" sz="1500" b="1" cap="none" spc="0">
                          <a:solidFill>
                            <a:schemeClr val="tx1">
                              <a:lumMod val="75000"/>
                              <a:lumOff val="25000"/>
                            </a:schemeClr>
                          </a:solidFill>
                          <a:effectLst/>
                        </a:rPr>
                        <a:t>Mean average</a:t>
                      </a:r>
                      <a:endParaRPr lang="en-GB" sz="1500" b="1"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800"/>
                        </a:spcAft>
                      </a:pPr>
                      <a:r>
                        <a:rPr lang="en-GB" sz="1500" b="1" cap="none" spc="0">
                          <a:solidFill>
                            <a:schemeClr val="tx1">
                              <a:lumMod val="75000"/>
                              <a:lumOff val="25000"/>
                            </a:schemeClr>
                          </a:solidFill>
                          <a:effectLst/>
                        </a:rPr>
                        <a:t>Degrees of freedom</a:t>
                      </a:r>
                      <a:endParaRPr lang="en-GB" sz="1500" b="1"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800"/>
                        </a:spcAft>
                      </a:pPr>
                      <a:r>
                        <a:rPr lang="en-GB" sz="1500" b="1" cap="none" spc="0">
                          <a:solidFill>
                            <a:schemeClr val="tx1">
                              <a:lumMod val="75000"/>
                              <a:lumOff val="25000"/>
                            </a:schemeClr>
                          </a:solidFill>
                          <a:effectLst/>
                        </a:rPr>
                        <a:t>t value</a:t>
                      </a:r>
                      <a:endParaRPr lang="en-GB" sz="1500" b="1"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800"/>
                        </a:spcAft>
                      </a:pPr>
                      <a:r>
                        <a:rPr lang="en-GB" sz="1500" b="1" cap="none" spc="0">
                          <a:solidFill>
                            <a:schemeClr val="tx1">
                              <a:lumMod val="75000"/>
                              <a:lumOff val="25000"/>
                            </a:schemeClr>
                          </a:solidFill>
                          <a:effectLst/>
                        </a:rPr>
                        <a:t>Significance (p)</a:t>
                      </a:r>
                      <a:endParaRPr lang="en-GB" sz="1500" b="1"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3491256635"/>
                  </a:ext>
                </a:extLst>
              </a:tr>
              <a:tr h="437508">
                <a:tc gridSpan="5">
                  <a:txBody>
                    <a:bodyPr/>
                    <a:lstStyle/>
                    <a:p>
                      <a:pPr algn="l">
                        <a:lnSpc>
                          <a:spcPct val="107000"/>
                        </a:lnSpc>
                        <a:spcAft>
                          <a:spcPts val="800"/>
                        </a:spcAft>
                      </a:pPr>
                      <a:r>
                        <a:rPr lang="en-GB" sz="1500" b="1" cap="none" spc="0" dirty="0">
                          <a:solidFill>
                            <a:schemeClr val="tx1">
                              <a:lumMod val="75000"/>
                              <a:lumOff val="25000"/>
                            </a:schemeClr>
                          </a:solidFill>
                          <a:effectLst/>
                        </a:rPr>
                        <a:t>Perceived Effectiveness Score:</a:t>
                      </a:r>
                      <a:endParaRPr lang="en-GB" sz="1500" b="1" cap="none" spc="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265678" marT="88559" marB="8855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59353041"/>
                  </a:ext>
                </a:extLst>
              </a:tr>
              <a:tr h="437508">
                <a:tc>
                  <a:txBody>
                    <a:bodyPr/>
                    <a:lstStyle/>
                    <a:p>
                      <a:pPr algn="r">
                        <a:lnSpc>
                          <a:spcPct val="107000"/>
                        </a:lnSpc>
                        <a:spcAft>
                          <a:spcPts val="800"/>
                        </a:spcAft>
                      </a:pPr>
                      <a:r>
                        <a:rPr lang="en-GB" sz="1500" b="1" cap="none" spc="0">
                          <a:solidFill>
                            <a:schemeClr val="tx1">
                              <a:lumMod val="75000"/>
                              <a:lumOff val="25000"/>
                            </a:schemeClr>
                          </a:solidFill>
                          <a:effectLst/>
                        </a:rPr>
                        <a:t>0-3 years</a:t>
                      </a:r>
                      <a:endParaRPr lang="en-GB" sz="1500" b="1"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265678" marT="88559" marB="88559">
                    <a:lnL w="9525" cap="flat" cmpd="sng" algn="ctr">
                      <a:solidFill>
                        <a:srgbClr val="D8DEDC"/>
                      </a:solidFill>
                      <a:prstDash val="solid"/>
                    </a:lnL>
                    <a:lnR w="9525" cap="flat" cmpd="sng" algn="ctr">
                      <a:solidFill>
                        <a:srgbClr val="D8DCDC"/>
                      </a:solidFill>
                      <a:prstDash val="solid"/>
                    </a:lnR>
                    <a:lnT w="12700" cmpd="sng">
                      <a:noFill/>
                      <a:prstDash val="solid"/>
                    </a:lnT>
                    <a:lnB w="9525" cap="flat" cmpd="sng" algn="ctr">
                      <a:solidFill>
                        <a:srgbClr val="D8DCDC"/>
                      </a:solidFill>
                      <a:prstDash val="solid"/>
                    </a:lnB>
                    <a:noFill/>
                  </a:tcPr>
                </a:tc>
                <a:tc>
                  <a:txBody>
                    <a:bodyPr/>
                    <a:lstStyle/>
                    <a:p>
                      <a:pPr>
                        <a:lnSpc>
                          <a:spcPct val="107000"/>
                        </a:lnSpc>
                        <a:spcAft>
                          <a:spcPts val="800"/>
                        </a:spcAft>
                      </a:pPr>
                      <a:r>
                        <a:rPr lang="en-GB" sz="1500" cap="none" spc="0">
                          <a:solidFill>
                            <a:schemeClr val="tx1">
                              <a:lumMod val="75000"/>
                              <a:lumOff val="25000"/>
                            </a:schemeClr>
                          </a:solidFill>
                          <a:effectLst/>
                        </a:rPr>
                        <a:t>3.26</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nSpc>
                          <a:spcPct val="107000"/>
                        </a:lnSpc>
                        <a:spcAft>
                          <a:spcPts val="800"/>
                        </a:spcAft>
                      </a:pPr>
                      <a:r>
                        <a:rPr lang="en-GB" sz="1500" cap="none" spc="0" dirty="0">
                          <a:solidFill>
                            <a:schemeClr val="tx1">
                              <a:lumMod val="75000"/>
                              <a:lumOff val="25000"/>
                            </a:schemeClr>
                          </a:solidFill>
                          <a:effectLst/>
                        </a:rPr>
                        <a:t>5</a:t>
                      </a:r>
                      <a:endParaRPr lang="en-GB" sz="1500" cap="none" spc="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nSpc>
                          <a:spcPct val="107000"/>
                        </a:lnSpc>
                        <a:spcAft>
                          <a:spcPts val="800"/>
                        </a:spcAft>
                      </a:pPr>
                      <a:r>
                        <a:rPr lang="en-GB" sz="1500" cap="none" spc="0">
                          <a:solidFill>
                            <a:schemeClr val="tx1">
                              <a:lumMod val="75000"/>
                              <a:lumOff val="25000"/>
                            </a:schemeClr>
                          </a:solidFill>
                          <a:effectLst/>
                        </a:rPr>
                        <a:t>51.58</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rowSpan="2">
                  <a:txBody>
                    <a:bodyPr/>
                    <a:lstStyle/>
                    <a:p>
                      <a:pPr algn="ctr">
                        <a:lnSpc>
                          <a:spcPct val="107000"/>
                        </a:lnSpc>
                        <a:spcAft>
                          <a:spcPts val="800"/>
                        </a:spcAft>
                      </a:pPr>
                      <a:r>
                        <a:rPr lang="en-GB" sz="1500" cap="none" spc="0">
                          <a:solidFill>
                            <a:schemeClr val="tx1">
                              <a:lumMod val="75000"/>
                              <a:lumOff val="25000"/>
                            </a:schemeClr>
                          </a:solidFill>
                          <a:effectLst/>
                        </a:rPr>
                        <a:t>&gt;0.001</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nchor="ctr">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579726751"/>
                  </a:ext>
                </a:extLst>
              </a:tr>
              <a:tr h="437508">
                <a:tc>
                  <a:txBody>
                    <a:bodyPr/>
                    <a:lstStyle/>
                    <a:p>
                      <a:pPr algn="r">
                        <a:lnSpc>
                          <a:spcPct val="107000"/>
                        </a:lnSpc>
                        <a:spcAft>
                          <a:spcPts val="800"/>
                        </a:spcAft>
                      </a:pPr>
                      <a:r>
                        <a:rPr lang="en-GB" sz="1500" b="1" cap="none" spc="0">
                          <a:solidFill>
                            <a:schemeClr val="tx1">
                              <a:lumMod val="75000"/>
                              <a:lumOff val="25000"/>
                            </a:schemeClr>
                          </a:solidFill>
                          <a:effectLst/>
                        </a:rPr>
                        <a:t>31+ years</a:t>
                      </a:r>
                      <a:endParaRPr lang="en-GB" sz="1500" b="1"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265678" marT="88559" marB="8855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pPr>
                        <a:lnSpc>
                          <a:spcPct val="107000"/>
                        </a:lnSpc>
                        <a:spcAft>
                          <a:spcPts val="800"/>
                        </a:spcAft>
                      </a:pPr>
                      <a:r>
                        <a:rPr lang="en-GB" sz="1500" cap="none" spc="0">
                          <a:solidFill>
                            <a:schemeClr val="tx1">
                              <a:lumMod val="75000"/>
                              <a:lumOff val="25000"/>
                            </a:schemeClr>
                          </a:solidFill>
                          <a:effectLst/>
                        </a:rPr>
                        <a:t>3.19</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nSpc>
                          <a:spcPct val="107000"/>
                        </a:lnSpc>
                        <a:spcAft>
                          <a:spcPts val="800"/>
                        </a:spcAft>
                      </a:pPr>
                      <a:r>
                        <a:rPr lang="en-GB" sz="1500" cap="none" spc="0">
                          <a:solidFill>
                            <a:schemeClr val="tx1">
                              <a:lumMod val="75000"/>
                              <a:lumOff val="25000"/>
                            </a:schemeClr>
                          </a:solidFill>
                          <a:effectLst/>
                        </a:rPr>
                        <a:t>35</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nSpc>
                          <a:spcPct val="107000"/>
                        </a:lnSpc>
                        <a:spcAft>
                          <a:spcPts val="800"/>
                        </a:spcAft>
                      </a:pPr>
                      <a:r>
                        <a:rPr lang="en-GB" sz="1500" cap="none" spc="0">
                          <a:solidFill>
                            <a:schemeClr val="tx1">
                              <a:lumMod val="75000"/>
                              <a:lumOff val="25000"/>
                            </a:schemeClr>
                          </a:solidFill>
                          <a:effectLst/>
                        </a:rPr>
                        <a:t>132.15</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vMerge="1">
                  <a:txBody>
                    <a:bodyPr/>
                    <a:lstStyle/>
                    <a:p>
                      <a:endParaRPr lang="en-GB"/>
                    </a:p>
                  </a:txBody>
                  <a:tcPr/>
                </a:tc>
                <a:extLst>
                  <a:ext uri="{0D108BD9-81ED-4DB2-BD59-A6C34878D82A}">
                    <a16:rowId xmlns:a16="http://schemas.microsoft.com/office/drawing/2014/main" val="1003063239"/>
                  </a:ext>
                </a:extLst>
              </a:tr>
              <a:tr h="437508">
                <a:tc gridSpan="5">
                  <a:txBody>
                    <a:bodyPr/>
                    <a:lstStyle/>
                    <a:p>
                      <a:pPr algn="l">
                        <a:lnSpc>
                          <a:spcPct val="107000"/>
                        </a:lnSpc>
                        <a:spcAft>
                          <a:spcPts val="800"/>
                        </a:spcAft>
                      </a:pPr>
                      <a:r>
                        <a:rPr lang="en-GB" sz="1500" b="1" cap="none" spc="0" dirty="0">
                          <a:solidFill>
                            <a:schemeClr val="tx1">
                              <a:lumMod val="75000"/>
                              <a:lumOff val="25000"/>
                            </a:schemeClr>
                          </a:solidFill>
                          <a:effectLst/>
                        </a:rPr>
                        <a:t>Observed Effectiveness Score: </a:t>
                      </a:r>
                      <a:endParaRPr lang="en-GB" sz="1500" b="1" cap="none" spc="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265678" marT="88559" marB="88559">
                    <a:lnL w="9525" cap="flat" cmpd="sng" algn="ctr">
                      <a:solidFill>
                        <a:srgbClr val="D8DEDC"/>
                      </a:solidFill>
                      <a:prstDash val="solid"/>
                    </a:lnL>
                    <a:lnR w="9525" cap="flat" cmpd="sng" algn="ctr">
                      <a:solidFill>
                        <a:srgbClr val="D8DCDC"/>
                      </a:solidFill>
                      <a:prstDash val="solid"/>
                    </a:lnR>
                    <a:lnT w="12700" cmpd="sng">
                      <a:noFill/>
                      <a:prstDash val="solid"/>
                    </a:lnT>
                    <a:lnB w="9525" cap="flat" cmpd="sng" algn="ctr">
                      <a:solidFill>
                        <a:srgbClr val="D8DCDC"/>
                      </a:solidFill>
                      <a:prstDash val="soli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1328852"/>
                  </a:ext>
                </a:extLst>
              </a:tr>
              <a:tr h="437508">
                <a:tc>
                  <a:txBody>
                    <a:bodyPr/>
                    <a:lstStyle/>
                    <a:p>
                      <a:pPr algn="r">
                        <a:lnSpc>
                          <a:spcPct val="107000"/>
                        </a:lnSpc>
                        <a:spcAft>
                          <a:spcPts val="800"/>
                        </a:spcAft>
                      </a:pPr>
                      <a:r>
                        <a:rPr lang="en-GB" sz="1500" b="1" cap="none" spc="0">
                          <a:solidFill>
                            <a:schemeClr val="tx1">
                              <a:lumMod val="75000"/>
                              <a:lumOff val="25000"/>
                            </a:schemeClr>
                          </a:solidFill>
                          <a:effectLst/>
                        </a:rPr>
                        <a:t>0-3 years</a:t>
                      </a:r>
                      <a:endParaRPr lang="en-GB" sz="1500" b="1"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265678" marT="88559" marB="8855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pPr>
                        <a:lnSpc>
                          <a:spcPct val="107000"/>
                        </a:lnSpc>
                        <a:spcAft>
                          <a:spcPts val="800"/>
                        </a:spcAft>
                      </a:pPr>
                      <a:r>
                        <a:rPr lang="en-GB" sz="1500" cap="none" spc="0">
                          <a:solidFill>
                            <a:schemeClr val="tx1">
                              <a:lumMod val="75000"/>
                              <a:lumOff val="25000"/>
                            </a:schemeClr>
                          </a:solidFill>
                          <a:effectLst/>
                        </a:rPr>
                        <a:t>3.14</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nSpc>
                          <a:spcPct val="107000"/>
                        </a:lnSpc>
                        <a:spcAft>
                          <a:spcPts val="800"/>
                        </a:spcAft>
                      </a:pPr>
                      <a:r>
                        <a:rPr lang="en-GB" sz="1500" cap="none" spc="0">
                          <a:solidFill>
                            <a:schemeClr val="tx1">
                              <a:lumMod val="75000"/>
                              <a:lumOff val="25000"/>
                            </a:schemeClr>
                          </a:solidFill>
                          <a:effectLst/>
                        </a:rPr>
                        <a:t>5</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nSpc>
                          <a:spcPct val="107000"/>
                        </a:lnSpc>
                        <a:spcAft>
                          <a:spcPts val="800"/>
                        </a:spcAft>
                      </a:pPr>
                      <a:r>
                        <a:rPr lang="en-GB" sz="1500" cap="none" spc="0">
                          <a:solidFill>
                            <a:schemeClr val="tx1">
                              <a:lumMod val="75000"/>
                              <a:lumOff val="25000"/>
                            </a:schemeClr>
                          </a:solidFill>
                          <a:effectLst/>
                        </a:rPr>
                        <a:t>50.91</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rowSpan="2">
                  <a:txBody>
                    <a:bodyPr/>
                    <a:lstStyle/>
                    <a:p>
                      <a:pPr algn="ctr">
                        <a:lnSpc>
                          <a:spcPct val="107000"/>
                        </a:lnSpc>
                        <a:spcAft>
                          <a:spcPts val="800"/>
                        </a:spcAft>
                      </a:pPr>
                      <a:r>
                        <a:rPr lang="en-GB" sz="1500" cap="none" spc="0">
                          <a:solidFill>
                            <a:schemeClr val="tx1">
                              <a:lumMod val="75000"/>
                              <a:lumOff val="25000"/>
                            </a:schemeClr>
                          </a:solidFill>
                          <a:effectLst/>
                        </a:rPr>
                        <a:t>&gt;0.001</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nchor="ctr">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3564314008"/>
                  </a:ext>
                </a:extLst>
              </a:tr>
              <a:tr h="437508">
                <a:tc>
                  <a:txBody>
                    <a:bodyPr/>
                    <a:lstStyle/>
                    <a:p>
                      <a:pPr algn="r">
                        <a:lnSpc>
                          <a:spcPct val="107000"/>
                        </a:lnSpc>
                        <a:spcAft>
                          <a:spcPts val="800"/>
                        </a:spcAft>
                      </a:pPr>
                      <a:r>
                        <a:rPr lang="en-GB" sz="1500" b="1" cap="none" spc="0">
                          <a:solidFill>
                            <a:schemeClr val="tx1">
                              <a:lumMod val="75000"/>
                              <a:lumOff val="25000"/>
                            </a:schemeClr>
                          </a:solidFill>
                          <a:effectLst/>
                        </a:rPr>
                        <a:t>31+ years</a:t>
                      </a:r>
                      <a:endParaRPr lang="en-GB" sz="1500" b="1"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265678" marT="88559" marB="88559">
                    <a:lnL w="9525" cap="flat" cmpd="sng" algn="ctr">
                      <a:solidFill>
                        <a:srgbClr val="D8DEDC"/>
                      </a:solidFill>
                      <a:prstDash val="solid"/>
                    </a:lnL>
                    <a:lnR w="9525" cap="flat" cmpd="sng" algn="ctr">
                      <a:solidFill>
                        <a:srgbClr val="D8DCDC"/>
                      </a:solidFill>
                      <a:prstDash val="solid"/>
                    </a:lnR>
                    <a:lnT w="12700" cmpd="sng">
                      <a:noFill/>
                      <a:prstDash val="solid"/>
                    </a:lnT>
                    <a:lnB w="9525" cap="flat" cmpd="sng" algn="ctr">
                      <a:solidFill>
                        <a:srgbClr val="D8DEDC"/>
                      </a:solidFill>
                      <a:prstDash val="solid"/>
                    </a:lnB>
                    <a:noFill/>
                  </a:tcPr>
                </a:tc>
                <a:tc>
                  <a:txBody>
                    <a:bodyPr/>
                    <a:lstStyle/>
                    <a:p>
                      <a:pPr>
                        <a:lnSpc>
                          <a:spcPct val="107000"/>
                        </a:lnSpc>
                        <a:spcAft>
                          <a:spcPts val="800"/>
                        </a:spcAft>
                      </a:pPr>
                      <a:r>
                        <a:rPr lang="en-GB" sz="1500" cap="none" spc="0">
                          <a:solidFill>
                            <a:schemeClr val="tx1">
                              <a:lumMod val="75000"/>
                              <a:lumOff val="25000"/>
                            </a:schemeClr>
                          </a:solidFill>
                          <a:effectLst/>
                        </a:rPr>
                        <a:t>3.26</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a:lnSpc>
                          <a:spcPct val="107000"/>
                        </a:lnSpc>
                        <a:spcAft>
                          <a:spcPts val="800"/>
                        </a:spcAft>
                      </a:pPr>
                      <a:r>
                        <a:rPr lang="en-GB" sz="1500" cap="none" spc="0">
                          <a:solidFill>
                            <a:schemeClr val="tx1">
                              <a:lumMod val="75000"/>
                              <a:lumOff val="25000"/>
                            </a:schemeClr>
                          </a:solidFill>
                          <a:effectLst/>
                        </a:rPr>
                        <a:t>35</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tc>
                  <a:txBody>
                    <a:bodyPr/>
                    <a:lstStyle/>
                    <a:p>
                      <a:pPr>
                        <a:lnSpc>
                          <a:spcPct val="107000"/>
                        </a:lnSpc>
                        <a:spcAft>
                          <a:spcPts val="800"/>
                        </a:spcAft>
                      </a:pPr>
                      <a:r>
                        <a:rPr lang="en-GB" sz="1500" cap="none" spc="0">
                          <a:solidFill>
                            <a:schemeClr val="tx1">
                              <a:lumMod val="75000"/>
                              <a:lumOff val="25000"/>
                            </a:schemeClr>
                          </a:solidFill>
                          <a:effectLst/>
                        </a:rPr>
                        <a:t>108.60</a:t>
                      </a:r>
                      <a:endParaRPr lang="en-GB" sz="1500" cap="none" spc="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77119" marR="86379" marT="88559" marB="88559">
                    <a:lnL w="9525" cap="flat" cmpd="sng" algn="ctr">
                      <a:solidFill>
                        <a:srgbClr val="D8DE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EDC"/>
                      </a:solidFill>
                      <a:prstDash val="solid"/>
                    </a:lnB>
                    <a:noFill/>
                  </a:tcPr>
                </a:tc>
                <a:tc vMerge="1">
                  <a:txBody>
                    <a:bodyPr/>
                    <a:lstStyle/>
                    <a:p>
                      <a:endParaRPr lang="en-GB"/>
                    </a:p>
                  </a:txBody>
                  <a:tcPr/>
                </a:tc>
                <a:extLst>
                  <a:ext uri="{0D108BD9-81ED-4DB2-BD59-A6C34878D82A}">
                    <a16:rowId xmlns:a16="http://schemas.microsoft.com/office/drawing/2014/main" val="2052634476"/>
                  </a:ext>
                </a:extLst>
              </a:tr>
            </a:tbl>
          </a:graphicData>
        </a:graphic>
      </p:graphicFrame>
    </p:spTree>
    <p:extLst>
      <p:ext uri="{BB962C8B-B14F-4D97-AF65-F5344CB8AC3E}">
        <p14:creationId xmlns:p14="http://schemas.microsoft.com/office/powerpoint/2010/main" val="160081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5DDFB0-C9CE-4487-884F-92DD878DED90}"/>
              </a:ext>
            </a:extLst>
          </p:cNvPr>
          <p:cNvSpPr>
            <a:spLocks noGrp="1"/>
          </p:cNvSpPr>
          <p:nvPr>
            <p:ph type="title"/>
          </p:nvPr>
        </p:nvSpPr>
        <p:spPr>
          <a:xfrm>
            <a:off x="652481" y="1382486"/>
            <a:ext cx="3547581" cy="4093028"/>
          </a:xfrm>
        </p:spPr>
        <p:txBody>
          <a:bodyPr anchor="ctr">
            <a:normAutofit/>
          </a:bodyPr>
          <a:lstStyle/>
          <a:p>
            <a:r>
              <a:rPr lang="en-GB" sz="4400"/>
              <a:t>Factor Analysis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B7C2F85-F204-4B74-9310-14EEA33E1D1A}"/>
              </a:ext>
            </a:extLst>
          </p:cNvPr>
          <p:cNvGraphicFramePr>
            <a:graphicFrameLocks noGrp="1"/>
          </p:cNvGraphicFramePr>
          <p:nvPr>
            <p:ph idx="1"/>
            <p:extLst>
              <p:ext uri="{D42A27DB-BD31-4B8C-83A1-F6EECF244321}">
                <p14:modId xmlns:p14="http://schemas.microsoft.com/office/powerpoint/2010/main" val="235322483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87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6C357-E44D-4CC1-8D4B-B1FF974B9D94}"/>
              </a:ext>
            </a:extLst>
          </p:cNvPr>
          <p:cNvSpPr>
            <a:spLocks noGrp="1"/>
          </p:cNvSpPr>
          <p:nvPr>
            <p:ph type="title"/>
          </p:nvPr>
        </p:nvSpPr>
        <p:spPr>
          <a:xfrm>
            <a:off x="1286933" y="204487"/>
            <a:ext cx="10197494" cy="1099457"/>
          </a:xfrm>
        </p:spPr>
        <p:txBody>
          <a:bodyPr vert="horz" lIns="91440" tIns="45720" rIns="91440" bIns="45720" rtlCol="0">
            <a:normAutofit/>
          </a:bodyPr>
          <a:lstStyle/>
          <a:p>
            <a:pPr algn="ctr"/>
            <a:r>
              <a:rPr lang="en-US" dirty="0"/>
              <a:t>Factor Analysis</a:t>
            </a:r>
            <a:endParaRPr lang="en-US" kern="1200" dirty="0">
              <a:latin typeface="+mj-lt"/>
              <a:ea typeface="+mj-ea"/>
              <a:cs typeface="+mj-cs"/>
            </a:endParaRP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Table 9">
            <a:extLst>
              <a:ext uri="{FF2B5EF4-FFF2-40B4-BE49-F238E27FC236}">
                <a16:creationId xmlns:a16="http://schemas.microsoft.com/office/drawing/2014/main" id="{21D5112E-166C-4C03-9EDA-E473077F38EE}"/>
              </a:ext>
            </a:extLst>
          </p:cNvPr>
          <p:cNvGraphicFramePr>
            <a:graphicFrameLocks noGrp="1"/>
          </p:cNvGraphicFramePr>
          <p:nvPr>
            <p:extLst>
              <p:ext uri="{D42A27DB-BD31-4B8C-83A1-F6EECF244321}">
                <p14:modId xmlns:p14="http://schemas.microsoft.com/office/powerpoint/2010/main" val="1617881606"/>
              </p:ext>
            </p:extLst>
          </p:nvPr>
        </p:nvGraphicFramePr>
        <p:xfrm>
          <a:off x="1286933" y="1188869"/>
          <a:ext cx="9119295" cy="5608683"/>
        </p:xfrm>
        <a:graphic>
          <a:graphicData uri="http://schemas.openxmlformats.org/drawingml/2006/table">
            <a:tbl>
              <a:tblPr firstRow="1" firstCol="1" bandRow="1">
                <a:noFill/>
                <a:tableStyleId>{8799B23B-EC83-4686-B30A-512413B5E67A}</a:tableStyleId>
              </a:tblPr>
              <a:tblGrid>
                <a:gridCol w="1881020">
                  <a:extLst>
                    <a:ext uri="{9D8B030D-6E8A-4147-A177-3AD203B41FA5}">
                      <a16:colId xmlns:a16="http://schemas.microsoft.com/office/drawing/2014/main" val="1120891796"/>
                    </a:ext>
                  </a:extLst>
                </a:gridCol>
                <a:gridCol w="1571127">
                  <a:extLst>
                    <a:ext uri="{9D8B030D-6E8A-4147-A177-3AD203B41FA5}">
                      <a16:colId xmlns:a16="http://schemas.microsoft.com/office/drawing/2014/main" val="1020582138"/>
                    </a:ext>
                  </a:extLst>
                </a:gridCol>
                <a:gridCol w="5667148">
                  <a:extLst>
                    <a:ext uri="{9D8B030D-6E8A-4147-A177-3AD203B41FA5}">
                      <a16:colId xmlns:a16="http://schemas.microsoft.com/office/drawing/2014/main" val="3017336001"/>
                    </a:ext>
                  </a:extLst>
                </a:gridCol>
              </a:tblGrid>
              <a:tr h="188342">
                <a:tc>
                  <a:txBody>
                    <a:bodyPr/>
                    <a:lstStyle/>
                    <a:p>
                      <a:pPr algn="ctr">
                        <a:lnSpc>
                          <a:spcPct val="107000"/>
                        </a:lnSpc>
                        <a:spcAft>
                          <a:spcPts val="800"/>
                        </a:spcAft>
                      </a:pPr>
                      <a:r>
                        <a:rPr lang="en-GB" sz="1400" b="0" cap="none" spc="60" dirty="0">
                          <a:solidFill>
                            <a:schemeClr val="bg1"/>
                          </a:solidFill>
                          <a:effectLst/>
                        </a:rPr>
                        <a:t>Component</a:t>
                      </a:r>
                      <a:endParaRPr lang="en-GB" sz="1400" b="0" cap="none" spc="6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nchor="ctr">
                    <a:lnL w="12700" cmpd="sng">
                      <a:noFill/>
                    </a:lnL>
                    <a:lnR w="12700" cmpd="sng">
                      <a:noFill/>
                    </a:lnR>
                    <a:lnT w="19050" cap="flat" cmpd="sng" algn="ctr">
                      <a:noFill/>
                      <a:prstDash val="solid"/>
                    </a:lnT>
                    <a:lnB w="38100" cmpd="sng">
                      <a:noFill/>
                    </a:lnB>
                    <a:solidFill>
                      <a:schemeClr val="accent1"/>
                    </a:solidFill>
                  </a:tcPr>
                </a:tc>
                <a:tc>
                  <a:txBody>
                    <a:bodyPr/>
                    <a:lstStyle/>
                    <a:p>
                      <a:pPr algn="ctr">
                        <a:lnSpc>
                          <a:spcPct val="107000"/>
                        </a:lnSpc>
                        <a:spcAft>
                          <a:spcPts val="800"/>
                        </a:spcAft>
                      </a:pPr>
                      <a:r>
                        <a:rPr lang="en-GB" sz="1400" b="0" cap="none" spc="60">
                          <a:solidFill>
                            <a:schemeClr val="bg1"/>
                          </a:solidFill>
                          <a:effectLst/>
                        </a:rPr>
                        <a:t>Variable</a:t>
                      </a:r>
                      <a:endParaRPr lang="en-GB" sz="1400" b="0" cap="none" spc="6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nchor="ctr">
                    <a:lnL w="12700" cmpd="sng">
                      <a:noFill/>
                    </a:lnL>
                    <a:lnR w="12700" cmpd="sng">
                      <a:noFill/>
                    </a:lnR>
                    <a:lnT w="19050" cap="flat" cmpd="sng" algn="ctr">
                      <a:noFill/>
                      <a:prstDash val="solid"/>
                    </a:lnT>
                    <a:lnB w="38100" cmpd="sng">
                      <a:noFill/>
                    </a:lnB>
                    <a:solidFill>
                      <a:schemeClr val="accent1"/>
                    </a:solidFill>
                  </a:tcPr>
                </a:tc>
                <a:tc>
                  <a:txBody>
                    <a:bodyPr/>
                    <a:lstStyle/>
                    <a:p>
                      <a:pPr algn="ctr">
                        <a:lnSpc>
                          <a:spcPct val="107000"/>
                        </a:lnSpc>
                        <a:spcAft>
                          <a:spcPts val="800"/>
                        </a:spcAft>
                      </a:pPr>
                      <a:r>
                        <a:rPr lang="en-GB" sz="1400" b="0" cap="none" spc="60">
                          <a:solidFill>
                            <a:schemeClr val="bg1"/>
                          </a:solidFill>
                          <a:effectLst/>
                        </a:rPr>
                        <a:t>Questionnaire Item</a:t>
                      </a:r>
                      <a:endParaRPr lang="en-GB" sz="1400" b="0" cap="none" spc="6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3189549245"/>
                  </a:ext>
                </a:extLst>
              </a:tr>
              <a:tr h="172840">
                <a:tc rowSpan="3">
                  <a:txBody>
                    <a:bodyPr/>
                    <a:lstStyle/>
                    <a:p>
                      <a:pPr>
                        <a:lnSpc>
                          <a:spcPct val="107000"/>
                        </a:lnSpc>
                        <a:spcAft>
                          <a:spcPts val="800"/>
                        </a:spcAft>
                      </a:pPr>
                      <a:r>
                        <a:rPr lang="en-GB" sz="1200" b="1" cap="none" spc="0" dirty="0">
                          <a:solidFill>
                            <a:schemeClr val="tx1"/>
                          </a:solidFill>
                          <a:effectLst/>
                        </a:rPr>
                        <a:t>1: Investment in relationships</a:t>
                      </a:r>
                      <a:endParaRPr lang="en-GB" sz="12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38100" cmpd="sng">
                      <a:noFill/>
                    </a:lnT>
                    <a:lnB w="12700" cap="flat" cmpd="sng" algn="ctr">
                      <a:noFill/>
                      <a:prstDash val="solid"/>
                    </a:lnB>
                    <a:noFill/>
                  </a:tcPr>
                </a:tc>
                <a:tc>
                  <a:txBody>
                    <a:bodyPr/>
                    <a:lstStyle/>
                    <a:p>
                      <a:pPr algn="ctr">
                        <a:lnSpc>
                          <a:spcPct val="107000"/>
                        </a:lnSpc>
                        <a:spcAft>
                          <a:spcPts val="800"/>
                        </a:spcAft>
                      </a:pPr>
                      <a:r>
                        <a:rPr lang="en-US" sz="1200" cap="none" spc="0">
                          <a:solidFill>
                            <a:schemeClr val="tx1"/>
                          </a:solidFill>
                          <a:effectLst/>
                        </a:rPr>
                        <a:t>V9</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38100" cmpd="sng">
                      <a:noFill/>
                    </a:lnT>
                    <a:lnB w="12700" cap="flat" cmpd="sng" algn="ctr">
                      <a:noFill/>
                      <a:prstDash val="solid"/>
                    </a:lnB>
                    <a:noFill/>
                  </a:tcPr>
                </a:tc>
                <a:tc>
                  <a:txBody>
                    <a:bodyPr/>
                    <a:lstStyle/>
                    <a:p>
                      <a:pPr algn="just">
                        <a:lnSpc>
                          <a:spcPct val="107000"/>
                        </a:lnSpc>
                        <a:spcAft>
                          <a:spcPts val="800"/>
                        </a:spcAft>
                      </a:pPr>
                      <a:r>
                        <a:rPr lang="en-US" sz="1200" cap="none" spc="0">
                          <a:solidFill>
                            <a:schemeClr val="tx1"/>
                          </a:solidFill>
                          <a:effectLst/>
                        </a:rPr>
                        <a:t>I spend time with the students of this class.</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059169557"/>
                  </a:ext>
                </a:extLst>
              </a:tr>
              <a:tr h="172840">
                <a:tc vMerge="1">
                  <a:txBody>
                    <a:bodyPr/>
                    <a:lstStyle/>
                    <a:p>
                      <a:endParaRPr lang="en-GB"/>
                    </a:p>
                  </a:txBody>
                  <a:tcPr/>
                </a:tc>
                <a:tc>
                  <a:txBody>
                    <a:bodyPr/>
                    <a:lstStyle/>
                    <a:p>
                      <a:pPr algn="ctr">
                        <a:lnSpc>
                          <a:spcPct val="107000"/>
                        </a:lnSpc>
                        <a:spcAft>
                          <a:spcPts val="800"/>
                        </a:spcAft>
                      </a:pPr>
                      <a:r>
                        <a:rPr lang="en-US" sz="1200" cap="none" spc="0">
                          <a:solidFill>
                            <a:schemeClr val="tx1"/>
                          </a:solidFill>
                          <a:effectLst/>
                        </a:rPr>
                        <a:t>V11</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US" sz="1200" cap="none" spc="0">
                          <a:solidFill>
                            <a:schemeClr val="tx1"/>
                          </a:solidFill>
                          <a:effectLst/>
                        </a:rPr>
                        <a:t>When the students of this class do not do as well as they can, I can make time to help them find ways to do better.</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80189839"/>
                  </a:ext>
                </a:extLst>
              </a:tr>
              <a:tr h="172840">
                <a:tc vMerge="1">
                  <a:txBody>
                    <a:bodyPr/>
                    <a:lstStyle/>
                    <a:p>
                      <a:endParaRPr lang="en-GB"/>
                    </a:p>
                  </a:txBody>
                  <a:tcPr/>
                </a:tc>
                <a:tc>
                  <a:txBody>
                    <a:bodyPr/>
                    <a:lstStyle/>
                    <a:p>
                      <a:pPr algn="ctr">
                        <a:lnSpc>
                          <a:spcPct val="107000"/>
                        </a:lnSpc>
                        <a:spcAft>
                          <a:spcPts val="800"/>
                        </a:spcAft>
                      </a:pPr>
                      <a:r>
                        <a:rPr lang="en-GB" sz="1200" cap="none" spc="0">
                          <a:solidFill>
                            <a:schemeClr val="tx1"/>
                          </a:solidFill>
                          <a:effectLst/>
                        </a:rPr>
                        <a:t>V30</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a:lnSpc>
                          <a:spcPct val="107000"/>
                        </a:lnSpc>
                        <a:spcAft>
                          <a:spcPts val="800"/>
                        </a:spcAft>
                      </a:pPr>
                      <a:r>
                        <a:rPr lang="en-GB" sz="1200" cap="none" spc="0">
                          <a:solidFill>
                            <a:schemeClr val="tx1"/>
                          </a:solidFill>
                          <a:effectLst/>
                        </a:rPr>
                        <a:t>I try to give the students of this class a lot of choices about classroom assignments.</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132059579"/>
                  </a:ext>
                </a:extLst>
              </a:tr>
              <a:tr h="172840">
                <a:tc rowSpan="4">
                  <a:txBody>
                    <a:bodyPr/>
                    <a:lstStyle/>
                    <a:p>
                      <a:pPr>
                        <a:lnSpc>
                          <a:spcPct val="107000"/>
                        </a:lnSpc>
                        <a:spcAft>
                          <a:spcPts val="800"/>
                        </a:spcAft>
                      </a:pPr>
                      <a:r>
                        <a:rPr lang="en-GB" sz="1200" b="1" cap="none" spc="0">
                          <a:solidFill>
                            <a:schemeClr val="tx1"/>
                          </a:solidFill>
                          <a:effectLst/>
                        </a:rPr>
                        <a:t>2: Expectations in relationships</a:t>
                      </a:r>
                      <a:endParaRPr lang="en-GB" sz="12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n-US" sz="1200" cap="none" spc="0">
                          <a:solidFill>
                            <a:schemeClr val="tx1"/>
                          </a:solidFill>
                          <a:effectLst/>
                        </a:rPr>
                        <a:t>V1</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US" sz="1200" cap="none" spc="0">
                          <a:solidFill>
                            <a:schemeClr val="tx1"/>
                          </a:solidFill>
                          <a:effectLst/>
                        </a:rPr>
                        <a:t>The students of this class are easy to like.</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1350015"/>
                  </a:ext>
                </a:extLst>
              </a:tr>
              <a:tr h="172840">
                <a:tc vMerge="1">
                  <a:txBody>
                    <a:bodyPr/>
                    <a:lstStyle/>
                    <a:p>
                      <a:endParaRPr lang="en-GB"/>
                    </a:p>
                  </a:txBody>
                  <a:tcPr/>
                </a:tc>
                <a:tc>
                  <a:txBody>
                    <a:bodyPr/>
                    <a:lstStyle/>
                    <a:p>
                      <a:pPr algn="ctr">
                        <a:lnSpc>
                          <a:spcPct val="107000"/>
                        </a:lnSpc>
                        <a:spcAft>
                          <a:spcPts val="800"/>
                        </a:spcAft>
                      </a:pPr>
                      <a:r>
                        <a:rPr lang="en-US" sz="1200" cap="none" spc="0" dirty="0">
                          <a:solidFill>
                            <a:schemeClr val="tx1"/>
                          </a:solidFill>
                          <a:effectLst/>
                        </a:rPr>
                        <a:t>V3</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a:lnSpc>
                          <a:spcPct val="107000"/>
                        </a:lnSpc>
                        <a:spcAft>
                          <a:spcPts val="800"/>
                        </a:spcAft>
                      </a:pPr>
                      <a:r>
                        <a:rPr lang="en-US" sz="1200" cap="none" spc="0">
                          <a:solidFill>
                            <a:schemeClr val="tx1"/>
                          </a:solidFill>
                          <a:effectLst/>
                        </a:rPr>
                        <a:t>I know a lot about what goes on for the students of this class.</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125496063"/>
                  </a:ext>
                </a:extLst>
              </a:tr>
              <a:tr h="172840">
                <a:tc vMerge="1">
                  <a:txBody>
                    <a:bodyPr/>
                    <a:lstStyle/>
                    <a:p>
                      <a:endParaRPr lang="en-GB"/>
                    </a:p>
                  </a:txBody>
                  <a:tcPr/>
                </a:tc>
                <a:tc>
                  <a:txBody>
                    <a:bodyPr/>
                    <a:lstStyle/>
                    <a:p>
                      <a:pPr algn="ctr">
                        <a:lnSpc>
                          <a:spcPct val="107000"/>
                        </a:lnSpc>
                        <a:spcAft>
                          <a:spcPts val="800"/>
                        </a:spcAft>
                      </a:pPr>
                      <a:r>
                        <a:rPr lang="en-GB" sz="1200" cap="none" spc="0" dirty="0">
                          <a:solidFill>
                            <a:schemeClr val="tx1"/>
                          </a:solidFill>
                          <a:effectLst/>
                        </a:rPr>
                        <a:t>V36</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GB" sz="1200" cap="none" spc="0">
                          <a:solidFill>
                            <a:schemeClr val="tx1"/>
                          </a:solidFill>
                          <a:effectLst/>
                        </a:rPr>
                        <a:t>I let the students of this class make a lot of their own decisions regarding schoolwork.</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292142299"/>
                  </a:ext>
                </a:extLst>
              </a:tr>
              <a:tr h="172840">
                <a:tc vMerge="1">
                  <a:txBody>
                    <a:bodyPr/>
                    <a:lstStyle/>
                    <a:p>
                      <a:endParaRPr lang="en-GB"/>
                    </a:p>
                  </a:txBody>
                  <a:tcPr/>
                </a:tc>
                <a:tc>
                  <a:txBody>
                    <a:bodyPr/>
                    <a:lstStyle/>
                    <a:p>
                      <a:pPr algn="ctr">
                        <a:lnSpc>
                          <a:spcPct val="107000"/>
                        </a:lnSpc>
                        <a:spcAft>
                          <a:spcPts val="800"/>
                        </a:spcAft>
                      </a:pPr>
                      <a:r>
                        <a:rPr lang="en-GB" sz="1200" cap="none" spc="0" dirty="0">
                          <a:solidFill>
                            <a:schemeClr val="tx1"/>
                          </a:solidFill>
                          <a:effectLst/>
                        </a:rPr>
                        <a:t>V39</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a:lnSpc>
                          <a:spcPct val="107000"/>
                        </a:lnSpc>
                        <a:spcAft>
                          <a:spcPts val="800"/>
                        </a:spcAft>
                      </a:pPr>
                      <a:r>
                        <a:rPr lang="en-GB" sz="1200" cap="none" spc="0">
                          <a:solidFill>
                            <a:schemeClr val="tx1"/>
                          </a:solidFill>
                          <a:effectLst/>
                        </a:rPr>
                        <a:t>I explain to the students of this class why we learn certain things in school.</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883867945"/>
                  </a:ext>
                </a:extLst>
              </a:tr>
              <a:tr h="172840">
                <a:tc rowSpan="3">
                  <a:txBody>
                    <a:bodyPr/>
                    <a:lstStyle/>
                    <a:p>
                      <a:pPr>
                        <a:lnSpc>
                          <a:spcPct val="107000"/>
                        </a:lnSpc>
                        <a:spcAft>
                          <a:spcPts val="800"/>
                        </a:spcAft>
                      </a:pPr>
                      <a:r>
                        <a:rPr lang="en-GB" sz="1200" b="1" cap="none" spc="0">
                          <a:solidFill>
                            <a:schemeClr val="tx1"/>
                          </a:solidFill>
                          <a:effectLst/>
                        </a:rPr>
                        <a:t>3: Clarity and rules within relationships </a:t>
                      </a:r>
                      <a:endParaRPr lang="en-GB" sz="12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n-US" sz="1200" cap="none" spc="0">
                          <a:solidFill>
                            <a:schemeClr val="tx1"/>
                          </a:solidFill>
                          <a:effectLst/>
                        </a:rPr>
                        <a:t>V2</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US" sz="1200" cap="none" spc="0" dirty="0">
                          <a:solidFill>
                            <a:schemeClr val="tx1"/>
                          </a:solidFill>
                          <a:effectLst/>
                        </a:rPr>
                        <a:t>I enjoy the time I spend with the students of this class.</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55169956"/>
                  </a:ext>
                </a:extLst>
              </a:tr>
              <a:tr h="172840">
                <a:tc vMerge="1">
                  <a:txBody>
                    <a:bodyPr/>
                    <a:lstStyle/>
                    <a:p>
                      <a:endParaRPr lang="en-GB"/>
                    </a:p>
                  </a:txBody>
                  <a:tcPr/>
                </a:tc>
                <a:tc>
                  <a:txBody>
                    <a:bodyPr/>
                    <a:lstStyle/>
                    <a:p>
                      <a:pPr algn="ctr">
                        <a:lnSpc>
                          <a:spcPct val="107000"/>
                        </a:lnSpc>
                        <a:spcAft>
                          <a:spcPts val="800"/>
                        </a:spcAft>
                      </a:pPr>
                      <a:r>
                        <a:rPr lang="en-US" sz="1200" cap="none" spc="0">
                          <a:solidFill>
                            <a:schemeClr val="tx1"/>
                          </a:solidFill>
                          <a:effectLst/>
                        </a:rPr>
                        <a:t>V20</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a:lnSpc>
                          <a:spcPct val="107000"/>
                        </a:lnSpc>
                        <a:spcAft>
                          <a:spcPts val="800"/>
                        </a:spcAft>
                      </a:pPr>
                      <a:r>
                        <a:rPr lang="en-US" sz="1200" cap="none" spc="0" dirty="0">
                          <a:solidFill>
                            <a:schemeClr val="tx1"/>
                          </a:solidFill>
                          <a:effectLst/>
                        </a:rPr>
                        <a:t>I try to be clear with the students of this class about what I expect of them in class.</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825494798"/>
                  </a:ext>
                </a:extLst>
              </a:tr>
              <a:tr h="172840">
                <a:tc vMerge="1">
                  <a:txBody>
                    <a:bodyPr/>
                    <a:lstStyle/>
                    <a:p>
                      <a:endParaRPr lang="en-GB"/>
                    </a:p>
                  </a:txBody>
                  <a:tcPr/>
                </a:tc>
                <a:tc>
                  <a:txBody>
                    <a:bodyPr/>
                    <a:lstStyle/>
                    <a:p>
                      <a:pPr algn="ctr">
                        <a:lnSpc>
                          <a:spcPct val="107000"/>
                        </a:lnSpc>
                        <a:spcAft>
                          <a:spcPts val="800"/>
                        </a:spcAft>
                      </a:pPr>
                      <a:r>
                        <a:rPr lang="en-US" sz="1200" cap="none" spc="0">
                          <a:solidFill>
                            <a:schemeClr val="tx1"/>
                          </a:solidFill>
                          <a:effectLst/>
                        </a:rPr>
                        <a:t>V21</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US" sz="1200" cap="none" spc="0" dirty="0">
                          <a:solidFill>
                            <a:schemeClr val="tx1"/>
                          </a:solidFill>
                          <a:effectLst/>
                        </a:rPr>
                        <a:t>I change the rules about schoolwork for the students of this class.</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62849557"/>
                  </a:ext>
                </a:extLst>
              </a:tr>
              <a:tr h="172840">
                <a:tc rowSpan="2">
                  <a:txBody>
                    <a:bodyPr/>
                    <a:lstStyle/>
                    <a:p>
                      <a:pPr>
                        <a:lnSpc>
                          <a:spcPct val="107000"/>
                        </a:lnSpc>
                        <a:spcAft>
                          <a:spcPts val="800"/>
                        </a:spcAft>
                      </a:pPr>
                      <a:r>
                        <a:rPr lang="en-GB" sz="1200" b="1" cap="none" spc="0">
                          <a:solidFill>
                            <a:schemeClr val="tx1"/>
                          </a:solidFill>
                          <a:effectLst/>
                        </a:rPr>
                        <a:t>4: Relationship dialogue</a:t>
                      </a:r>
                      <a:endParaRPr lang="en-GB" sz="12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7000"/>
                        </a:lnSpc>
                        <a:spcAft>
                          <a:spcPts val="800"/>
                        </a:spcAft>
                      </a:pPr>
                      <a:r>
                        <a:rPr lang="en-US" sz="1200" cap="none" spc="0">
                          <a:solidFill>
                            <a:schemeClr val="tx1"/>
                          </a:solidFill>
                          <a:effectLst/>
                        </a:rPr>
                        <a:t>V6</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a:lnSpc>
                          <a:spcPct val="107000"/>
                        </a:lnSpc>
                        <a:spcAft>
                          <a:spcPts val="800"/>
                        </a:spcAft>
                      </a:pPr>
                      <a:r>
                        <a:rPr lang="en-US" sz="1200" cap="none" spc="0">
                          <a:solidFill>
                            <a:schemeClr val="tx1"/>
                          </a:solidFill>
                          <a:effectLst/>
                        </a:rPr>
                        <a:t>I know the students of this class well.</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699325800"/>
                  </a:ext>
                </a:extLst>
              </a:tr>
              <a:tr h="172840">
                <a:tc vMerge="1">
                  <a:txBody>
                    <a:bodyPr/>
                    <a:lstStyle/>
                    <a:p>
                      <a:endParaRPr lang="en-GB"/>
                    </a:p>
                  </a:txBody>
                  <a:tcPr/>
                </a:tc>
                <a:tc>
                  <a:txBody>
                    <a:bodyPr/>
                    <a:lstStyle/>
                    <a:p>
                      <a:pPr algn="ctr">
                        <a:lnSpc>
                          <a:spcPct val="107000"/>
                        </a:lnSpc>
                        <a:spcAft>
                          <a:spcPts val="800"/>
                        </a:spcAft>
                      </a:pPr>
                      <a:r>
                        <a:rPr lang="en-US" sz="1200" cap="none" spc="0">
                          <a:solidFill>
                            <a:schemeClr val="tx1"/>
                          </a:solidFill>
                          <a:effectLst/>
                        </a:rPr>
                        <a:t>V19</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US" sz="1200" cap="none" spc="0" dirty="0">
                          <a:solidFill>
                            <a:schemeClr val="tx1"/>
                          </a:solidFill>
                          <a:effectLst/>
                        </a:rPr>
                        <a:t>I talk with the students of this class about my expectations for them.</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902566725"/>
                  </a:ext>
                </a:extLst>
              </a:tr>
              <a:tr h="172840">
                <a:tc rowSpan="3">
                  <a:txBody>
                    <a:bodyPr/>
                    <a:lstStyle/>
                    <a:p>
                      <a:pPr>
                        <a:lnSpc>
                          <a:spcPct val="107000"/>
                        </a:lnSpc>
                        <a:spcAft>
                          <a:spcPts val="800"/>
                        </a:spcAft>
                      </a:pPr>
                      <a:r>
                        <a:rPr lang="en-GB" sz="1200" b="1" cap="none" spc="0">
                          <a:solidFill>
                            <a:schemeClr val="tx1"/>
                          </a:solidFill>
                          <a:effectLst/>
                        </a:rPr>
                        <a:t>5: Consistency of relationships</a:t>
                      </a:r>
                      <a:endParaRPr lang="en-GB" sz="1200" b="1"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lnSpc>
                          <a:spcPct val="107000"/>
                        </a:lnSpc>
                        <a:spcAft>
                          <a:spcPts val="800"/>
                        </a:spcAft>
                      </a:pPr>
                      <a:r>
                        <a:rPr lang="en-US" sz="1200" cap="none" spc="0">
                          <a:solidFill>
                            <a:schemeClr val="tx1"/>
                          </a:solidFill>
                          <a:effectLst/>
                        </a:rPr>
                        <a:t>V12</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a:lnSpc>
                          <a:spcPct val="107000"/>
                        </a:lnSpc>
                        <a:spcAft>
                          <a:spcPts val="800"/>
                        </a:spcAft>
                      </a:pPr>
                      <a:r>
                        <a:rPr lang="en-US" sz="1200" cap="none" spc="0" dirty="0">
                          <a:solidFill>
                            <a:schemeClr val="tx1"/>
                          </a:solidFill>
                          <a:effectLst/>
                        </a:rPr>
                        <a:t>The students of this class can count on me to be there for them.</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302457339"/>
                  </a:ext>
                </a:extLst>
              </a:tr>
              <a:tr h="172840">
                <a:tc vMerge="1">
                  <a:txBody>
                    <a:bodyPr/>
                    <a:lstStyle/>
                    <a:p>
                      <a:endParaRPr lang="en-GB"/>
                    </a:p>
                  </a:txBody>
                  <a:tcPr/>
                </a:tc>
                <a:tc>
                  <a:txBody>
                    <a:bodyPr/>
                    <a:lstStyle/>
                    <a:p>
                      <a:pPr algn="ctr">
                        <a:lnSpc>
                          <a:spcPct val="107000"/>
                        </a:lnSpc>
                        <a:spcAft>
                          <a:spcPts val="800"/>
                        </a:spcAft>
                      </a:pPr>
                      <a:r>
                        <a:rPr lang="en-US" sz="1200" cap="none" spc="0">
                          <a:solidFill>
                            <a:schemeClr val="tx1"/>
                          </a:solidFill>
                          <a:effectLst/>
                        </a:rPr>
                        <a:t>V15</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US" sz="1200" cap="none" spc="0" dirty="0">
                          <a:solidFill>
                            <a:schemeClr val="tx1"/>
                          </a:solidFill>
                          <a:effectLst/>
                        </a:rPr>
                        <a:t>When I discipline the students of this class, I always explain why.</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89936107"/>
                  </a:ext>
                </a:extLst>
              </a:tr>
              <a:tr h="172840">
                <a:tc vMerge="1">
                  <a:txBody>
                    <a:bodyPr/>
                    <a:lstStyle/>
                    <a:p>
                      <a:endParaRPr lang="en-GB"/>
                    </a:p>
                  </a:txBody>
                  <a:tcPr/>
                </a:tc>
                <a:tc>
                  <a:txBody>
                    <a:bodyPr/>
                    <a:lstStyle/>
                    <a:p>
                      <a:pPr algn="ctr">
                        <a:lnSpc>
                          <a:spcPct val="107000"/>
                        </a:lnSpc>
                        <a:spcAft>
                          <a:spcPts val="800"/>
                        </a:spcAft>
                      </a:pPr>
                      <a:r>
                        <a:rPr lang="en-GB" sz="1200" cap="none" spc="0">
                          <a:solidFill>
                            <a:schemeClr val="tx1"/>
                          </a:solidFill>
                          <a:effectLst/>
                        </a:rPr>
                        <a:t>V30</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a:lnSpc>
                          <a:spcPct val="107000"/>
                        </a:lnSpc>
                        <a:spcAft>
                          <a:spcPts val="800"/>
                        </a:spcAft>
                      </a:pPr>
                      <a:r>
                        <a:rPr lang="en-GB" sz="1200" cap="none" spc="0" dirty="0">
                          <a:solidFill>
                            <a:schemeClr val="tx1"/>
                          </a:solidFill>
                          <a:effectLst/>
                        </a:rPr>
                        <a:t>I try to give the students of this class a lot of choices about classroom assignments.</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55991836"/>
                  </a:ext>
                </a:extLst>
              </a:tr>
              <a:tr h="172840">
                <a:tc rowSpan="3">
                  <a:txBody>
                    <a:bodyPr/>
                    <a:lstStyle/>
                    <a:p>
                      <a:pPr>
                        <a:lnSpc>
                          <a:spcPct val="107000"/>
                        </a:lnSpc>
                        <a:spcAft>
                          <a:spcPts val="800"/>
                        </a:spcAft>
                      </a:pPr>
                      <a:r>
                        <a:rPr lang="en-GB" sz="1200" b="1" cap="none" spc="0" dirty="0">
                          <a:solidFill>
                            <a:schemeClr val="tx1"/>
                          </a:solidFill>
                          <a:effectLst/>
                        </a:rPr>
                        <a:t>6: Supportive relationships</a:t>
                      </a:r>
                      <a:endParaRPr lang="en-GB" sz="1200" b="1"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lnSpc>
                          <a:spcPct val="107000"/>
                        </a:lnSpc>
                        <a:spcAft>
                          <a:spcPts val="800"/>
                        </a:spcAft>
                      </a:pPr>
                      <a:r>
                        <a:rPr lang="en-US" sz="1200" cap="none" spc="0">
                          <a:solidFill>
                            <a:schemeClr val="tx1"/>
                          </a:solidFill>
                          <a:effectLst/>
                        </a:rPr>
                        <a:t>V1</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US" sz="1200" cap="none" spc="0" dirty="0">
                          <a:solidFill>
                            <a:schemeClr val="tx1"/>
                          </a:solidFill>
                          <a:effectLst/>
                        </a:rPr>
                        <a:t>The students of this class are easy to like.</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15987725"/>
                  </a:ext>
                </a:extLst>
              </a:tr>
              <a:tr h="172840">
                <a:tc vMerge="1">
                  <a:txBody>
                    <a:bodyPr/>
                    <a:lstStyle/>
                    <a:p>
                      <a:endParaRPr lang="en-GB"/>
                    </a:p>
                  </a:txBody>
                  <a:tcPr/>
                </a:tc>
                <a:tc>
                  <a:txBody>
                    <a:bodyPr/>
                    <a:lstStyle/>
                    <a:p>
                      <a:pPr algn="ctr">
                        <a:lnSpc>
                          <a:spcPct val="107000"/>
                        </a:lnSpc>
                        <a:spcAft>
                          <a:spcPts val="800"/>
                        </a:spcAft>
                      </a:pPr>
                      <a:r>
                        <a:rPr lang="en-US" sz="1200" cap="none" spc="0">
                          <a:solidFill>
                            <a:schemeClr val="tx1"/>
                          </a:solidFill>
                          <a:effectLst/>
                        </a:rPr>
                        <a:t>V6</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just">
                        <a:lnSpc>
                          <a:spcPct val="107000"/>
                        </a:lnSpc>
                        <a:spcAft>
                          <a:spcPts val="800"/>
                        </a:spcAft>
                      </a:pPr>
                      <a:r>
                        <a:rPr lang="en-US" sz="1200" cap="none" spc="0" dirty="0">
                          <a:solidFill>
                            <a:schemeClr val="tx1"/>
                          </a:solidFill>
                          <a:effectLst/>
                        </a:rPr>
                        <a:t>I know the students of this class well.</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229353312"/>
                  </a:ext>
                </a:extLst>
              </a:tr>
              <a:tr h="172840">
                <a:tc vMerge="1">
                  <a:txBody>
                    <a:bodyPr/>
                    <a:lstStyle/>
                    <a:p>
                      <a:endParaRPr lang="en-GB"/>
                    </a:p>
                  </a:txBody>
                  <a:tcPr/>
                </a:tc>
                <a:tc>
                  <a:txBody>
                    <a:bodyPr/>
                    <a:lstStyle/>
                    <a:p>
                      <a:pPr algn="ctr">
                        <a:lnSpc>
                          <a:spcPct val="107000"/>
                        </a:lnSpc>
                        <a:spcAft>
                          <a:spcPts val="800"/>
                        </a:spcAft>
                      </a:pPr>
                      <a:r>
                        <a:rPr lang="en-GB" sz="1200" cap="none" spc="0">
                          <a:solidFill>
                            <a:schemeClr val="tx1"/>
                          </a:solidFill>
                          <a:effectLst/>
                        </a:rPr>
                        <a:t>V30</a:t>
                      </a:r>
                      <a:endParaRPr lang="en-GB" sz="1200" cap="none" spc="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just">
                        <a:lnSpc>
                          <a:spcPct val="107000"/>
                        </a:lnSpc>
                        <a:spcAft>
                          <a:spcPts val="800"/>
                        </a:spcAft>
                      </a:pPr>
                      <a:r>
                        <a:rPr lang="en-GB" sz="1200" cap="none" spc="0" dirty="0">
                          <a:solidFill>
                            <a:schemeClr val="tx1"/>
                          </a:solidFill>
                          <a:effectLst/>
                        </a:rPr>
                        <a:t>I try to give the students of this class a lot of choices about classroom assignments.</a:t>
                      </a:r>
                      <a:endParaRPr lang="en-GB" sz="1200" cap="none" spc="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2304" marR="32304" marT="45836"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237436169"/>
                  </a:ext>
                </a:extLst>
              </a:tr>
            </a:tbl>
          </a:graphicData>
        </a:graphic>
      </p:graphicFrame>
    </p:spTree>
    <p:extLst>
      <p:ext uri="{BB962C8B-B14F-4D97-AF65-F5344CB8AC3E}">
        <p14:creationId xmlns:p14="http://schemas.microsoft.com/office/powerpoint/2010/main" val="3724020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Web of wires connecting pins">
            <a:extLst>
              <a:ext uri="{FF2B5EF4-FFF2-40B4-BE49-F238E27FC236}">
                <a16:creationId xmlns:a16="http://schemas.microsoft.com/office/drawing/2014/main" id="{4E52EC2E-42FC-4224-9FE5-30279E608015}"/>
              </a:ext>
            </a:extLst>
          </p:cNvPr>
          <p:cNvPicPr>
            <a:picLocks noChangeAspect="1"/>
          </p:cNvPicPr>
          <p:nvPr/>
        </p:nvPicPr>
        <p:blipFill rotWithShape="1">
          <a:blip r:embed="rId3">
            <a:duotone>
              <a:schemeClr val="accent1">
                <a:shade val="45000"/>
                <a:satMod val="135000"/>
              </a:schemeClr>
              <a:prstClr val="white"/>
            </a:duotone>
          </a:blip>
          <a:srcRect l="9091" t="10232" b="13159"/>
          <a:stretch/>
        </p:blipFill>
        <p:spPr>
          <a:xfrm>
            <a:off x="1" y="10"/>
            <a:ext cx="12191999" cy="6857990"/>
          </a:xfrm>
          <a:prstGeom prst="rect">
            <a:avLst/>
          </a:prstGeom>
        </p:spPr>
      </p:pic>
      <p:sp>
        <p:nvSpPr>
          <p:cNvPr id="25" name="Isosceles Triangle 21">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Parallelogram 23">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9646235-F65B-4F1B-BC61-3D2FED689D93}"/>
              </a:ext>
            </a:extLst>
          </p:cNvPr>
          <p:cNvSpPr>
            <a:spLocks noGrp="1"/>
          </p:cNvSpPr>
          <p:nvPr>
            <p:ph type="title"/>
          </p:nvPr>
        </p:nvSpPr>
        <p:spPr>
          <a:xfrm>
            <a:off x="4791450" y="1678665"/>
            <a:ext cx="4482553" cy="2369131"/>
          </a:xfrm>
        </p:spPr>
        <p:txBody>
          <a:bodyPr vert="horz" lIns="91440" tIns="45720" rIns="91440" bIns="45720" rtlCol="0" anchor="b">
            <a:normAutofit/>
          </a:bodyPr>
          <a:lstStyle/>
          <a:p>
            <a:pPr algn="r"/>
            <a:r>
              <a:rPr lang="en-US" sz="5400"/>
              <a:t>Discussion</a:t>
            </a:r>
          </a:p>
        </p:txBody>
      </p:sp>
      <p:sp>
        <p:nvSpPr>
          <p:cNvPr id="36"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768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4C1108-E472-43BC-B7C4-DF0C5BC120B3}"/>
              </a:ext>
            </a:extLst>
          </p:cNvPr>
          <p:cNvPicPr>
            <a:picLocks noChangeAspect="1"/>
          </p:cNvPicPr>
          <p:nvPr/>
        </p:nvPicPr>
        <p:blipFill rotWithShape="1">
          <a:blip r:embed="rId3">
            <a:duotone>
              <a:schemeClr val="accent1">
                <a:shade val="45000"/>
                <a:satMod val="135000"/>
              </a:schemeClr>
              <a:prstClr val="white"/>
            </a:duotone>
          </a:blip>
          <a:srcRect l="9091" t="7433" b="15958"/>
          <a:stretch/>
        </p:blipFill>
        <p:spPr>
          <a:xfrm>
            <a:off x="20" y="10"/>
            <a:ext cx="12191981" cy="6857990"/>
          </a:xfrm>
          <a:prstGeom prst="rect">
            <a:avLst/>
          </a:prstGeom>
        </p:spPr>
      </p:pic>
      <p:sp>
        <p:nvSpPr>
          <p:cNvPr id="44" name="Isosceles Triangle 11">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Parallelogram 13">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15">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17">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839F50C-BB2B-47F4-AB4B-37D2F0440573}"/>
              </a:ext>
            </a:extLst>
          </p:cNvPr>
          <p:cNvSpPr>
            <a:spLocks noGrp="1"/>
          </p:cNvSpPr>
          <p:nvPr>
            <p:ph type="title"/>
          </p:nvPr>
        </p:nvSpPr>
        <p:spPr>
          <a:xfrm>
            <a:off x="2786047" y="609600"/>
            <a:ext cx="6487955" cy="1320800"/>
          </a:xfrm>
        </p:spPr>
        <p:txBody>
          <a:bodyPr anchor="t">
            <a:normAutofit/>
          </a:bodyPr>
          <a:lstStyle/>
          <a:p>
            <a:r>
              <a:rPr lang="en-GB" b="1"/>
              <a:t>Discussion: Career phase and self-efficacy</a:t>
            </a:r>
          </a:p>
        </p:txBody>
      </p:sp>
      <p:sp>
        <p:nvSpPr>
          <p:cNvPr id="49"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23">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31">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0127D3E-99DB-4FE2-B97A-21140DFA7362}"/>
              </a:ext>
            </a:extLst>
          </p:cNvPr>
          <p:cNvGraphicFramePr>
            <a:graphicFrameLocks noGrp="1"/>
          </p:cNvGraphicFramePr>
          <p:nvPr>
            <p:ph idx="1"/>
            <p:extLst>
              <p:ext uri="{D42A27DB-BD31-4B8C-83A1-F6EECF244321}">
                <p14:modId xmlns:p14="http://schemas.microsoft.com/office/powerpoint/2010/main" val="2825514741"/>
              </p:ext>
            </p:extLst>
          </p:nvPr>
        </p:nvGraphicFramePr>
        <p:xfrm>
          <a:off x="2786047" y="2159000"/>
          <a:ext cx="6487955" cy="388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37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4C1108-E472-43BC-B7C4-DF0C5BC120B3}"/>
              </a:ext>
            </a:extLst>
          </p:cNvPr>
          <p:cNvPicPr>
            <a:picLocks noChangeAspect="1"/>
          </p:cNvPicPr>
          <p:nvPr/>
        </p:nvPicPr>
        <p:blipFill rotWithShape="1">
          <a:blip r:embed="rId3">
            <a:duotone>
              <a:schemeClr val="accent1">
                <a:shade val="45000"/>
                <a:satMod val="135000"/>
              </a:schemeClr>
              <a:prstClr val="white"/>
            </a:duotone>
          </a:blip>
          <a:srcRect l="9091" t="7433" b="15958"/>
          <a:stretch/>
        </p:blipFill>
        <p:spPr>
          <a:xfrm>
            <a:off x="20" y="10"/>
            <a:ext cx="12191981" cy="6857990"/>
          </a:xfrm>
          <a:prstGeom prst="rect">
            <a:avLst/>
          </a:prstGeom>
        </p:spPr>
      </p:pic>
      <p:sp>
        <p:nvSpPr>
          <p:cNvPr id="12" name="Isosceles Triangle 11">
            <a:extLst>
              <a:ext uri="{FF2B5EF4-FFF2-40B4-BE49-F238E27FC236}">
                <a16:creationId xmlns:a16="http://schemas.microsoft.com/office/drawing/2014/main" id="{BBFBD429-C7AA-4D85-BEBF-26ECE2DBA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Parallelogram 13">
            <a:extLst>
              <a:ext uri="{FF2B5EF4-FFF2-40B4-BE49-F238E27FC236}">
                <a16:creationId xmlns:a16="http://schemas.microsoft.com/office/drawing/2014/main" id="{7A9CEEF0-7547-4FA2-93BD-0B8C799DD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AA02E860-D290-48CF-9C38-BC8EB8854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BF60179-3A15-468E-86D0-1C2FFD504B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87ED294B-4D40-44B4-86E7-F23C04688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839F50C-BB2B-47F4-AB4B-37D2F0440573}"/>
              </a:ext>
            </a:extLst>
          </p:cNvPr>
          <p:cNvSpPr>
            <a:spLocks noGrp="1"/>
          </p:cNvSpPr>
          <p:nvPr>
            <p:ph type="title"/>
          </p:nvPr>
        </p:nvSpPr>
        <p:spPr>
          <a:xfrm>
            <a:off x="2786047" y="609600"/>
            <a:ext cx="6487955" cy="1320800"/>
          </a:xfrm>
        </p:spPr>
        <p:txBody>
          <a:bodyPr anchor="t">
            <a:normAutofit/>
          </a:bodyPr>
          <a:lstStyle/>
          <a:p>
            <a:r>
              <a:rPr lang="en-GB" sz="3300" b="1"/>
              <a:t>Discussion: Perceived effectiveness and relationships</a:t>
            </a:r>
          </a:p>
        </p:txBody>
      </p:sp>
      <p:sp>
        <p:nvSpPr>
          <p:cNvPr id="22" name="Rectangle 25">
            <a:extLst>
              <a:ext uri="{FF2B5EF4-FFF2-40B4-BE49-F238E27FC236}">
                <a16:creationId xmlns:a16="http://schemas.microsoft.com/office/drawing/2014/main" id="{55D78701-1D8D-45A3-9B44-A94C3346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B8C595DB-254F-4E8B-9C0D-648B3FF1B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2E000235-D5DF-4D2F-AECA-3814821B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D7CE0E87-2C2C-4907-BBE3-D24D86C4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FF0BC47-4F6D-4430-8C11-E1566CBF6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5B73C5C4-3778-4E76-9467-8B46C9F91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0127D3E-99DB-4FE2-B97A-21140DFA7362}"/>
              </a:ext>
            </a:extLst>
          </p:cNvPr>
          <p:cNvGraphicFramePr>
            <a:graphicFrameLocks noGrp="1"/>
          </p:cNvGraphicFramePr>
          <p:nvPr>
            <p:ph idx="1"/>
            <p:extLst>
              <p:ext uri="{D42A27DB-BD31-4B8C-83A1-F6EECF244321}">
                <p14:modId xmlns:p14="http://schemas.microsoft.com/office/powerpoint/2010/main" val="3060479552"/>
              </p:ext>
            </p:extLst>
          </p:nvPr>
        </p:nvGraphicFramePr>
        <p:xfrm>
          <a:off x="2786047" y="2159000"/>
          <a:ext cx="6487955" cy="388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2767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Blood in a test tube">
            <a:extLst>
              <a:ext uri="{FF2B5EF4-FFF2-40B4-BE49-F238E27FC236}">
                <a16:creationId xmlns:a16="http://schemas.microsoft.com/office/drawing/2014/main" id="{9290C46F-3F6E-411A-B625-4AE2AD67FDE3}"/>
              </a:ext>
            </a:extLst>
          </p:cNvPr>
          <p:cNvPicPr>
            <a:picLocks noChangeAspect="1"/>
          </p:cNvPicPr>
          <p:nvPr/>
        </p:nvPicPr>
        <p:blipFill rotWithShape="1">
          <a:blip r:embed="rId3">
            <a:duotone>
              <a:schemeClr val="accent1">
                <a:shade val="45000"/>
                <a:satMod val="135000"/>
              </a:schemeClr>
              <a:prstClr val="white"/>
            </a:duotone>
          </a:blip>
          <a:srcRect l="9091" t="7481" b="15911"/>
          <a:stretch/>
        </p:blipFill>
        <p:spPr>
          <a:xfrm>
            <a:off x="1" y="10"/>
            <a:ext cx="12191999" cy="6857990"/>
          </a:xfrm>
          <a:prstGeom prst="rect">
            <a:avLst/>
          </a:prstGeom>
        </p:spPr>
      </p:pic>
      <p:sp>
        <p:nvSpPr>
          <p:cNvPr id="22" name="Isosceles Triangle 21">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Parallelogram 23">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838B8B2-E155-4E6C-BFFA-3C66A5ECBD02}"/>
              </a:ext>
            </a:extLst>
          </p:cNvPr>
          <p:cNvSpPr>
            <a:spLocks noGrp="1"/>
          </p:cNvSpPr>
          <p:nvPr>
            <p:ph type="title"/>
          </p:nvPr>
        </p:nvSpPr>
        <p:spPr>
          <a:xfrm>
            <a:off x="4791450" y="1678665"/>
            <a:ext cx="4482553" cy="2369131"/>
          </a:xfrm>
        </p:spPr>
        <p:txBody>
          <a:bodyPr vert="horz" lIns="91440" tIns="45720" rIns="91440" bIns="45720" rtlCol="0" anchor="b">
            <a:normAutofit/>
          </a:bodyPr>
          <a:lstStyle/>
          <a:p>
            <a:pPr algn="r"/>
            <a:r>
              <a:rPr lang="en-US" sz="5400"/>
              <a:t>Conclusion</a:t>
            </a:r>
          </a:p>
        </p:txBody>
      </p:sp>
      <p:sp>
        <p:nvSpPr>
          <p:cNvPr id="36"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419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paper ships being led by a yellow ship">
            <a:extLst>
              <a:ext uri="{FF2B5EF4-FFF2-40B4-BE49-F238E27FC236}">
                <a16:creationId xmlns:a16="http://schemas.microsoft.com/office/drawing/2014/main" id="{1C571DE6-086F-4074-B37B-25DA54B98C1E}"/>
              </a:ext>
            </a:extLst>
          </p:cNvPr>
          <p:cNvPicPr>
            <a:picLocks noChangeAspect="1"/>
          </p:cNvPicPr>
          <p:nvPr/>
        </p:nvPicPr>
        <p:blipFill rotWithShape="1">
          <a:blip r:embed="rId3">
            <a:duotone>
              <a:prstClr val="black"/>
              <a:prstClr val="white"/>
            </a:duotone>
          </a:blip>
          <a:srcRect l="31233" r="-2"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67A51AF-26FC-4C5C-AB6D-1D90DBDAA182}"/>
              </a:ext>
            </a:extLst>
          </p:cNvPr>
          <p:cNvSpPr>
            <a:spLocks noGrp="1"/>
          </p:cNvSpPr>
          <p:nvPr>
            <p:ph type="ctrTitle"/>
          </p:nvPr>
        </p:nvSpPr>
        <p:spPr>
          <a:xfrm>
            <a:off x="668866" y="1678666"/>
            <a:ext cx="5773498" cy="3641479"/>
          </a:xfrm>
        </p:spPr>
        <p:txBody>
          <a:bodyPr>
            <a:normAutofit/>
          </a:bodyPr>
          <a:lstStyle/>
          <a:p>
            <a:pPr algn="l">
              <a:lnSpc>
                <a:spcPct val="90000"/>
              </a:lnSpc>
            </a:pPr>
            <a:br>
              <a:rPr lang="en-GB" sz="3200" dirty="0"/>
            </a:br>
            <a:br>
              <a:rPr lang="en-GB" sz="3200" dirty="0"/>
            </a:br>
            <a:r>
              <a:rPr lang="en-GB" sz="3200" b="1" dirty="0"/>
              <a:t>The Illusion of Perspective: </a:t>
            </a:r>
            <a:br>
              <a:rPr lang="en-GB" sz="3200" b="1" dirty="0"/>
            </a:br>
            <a:br>
              <a:rPr lang="en-GB" sz="3200" b="1" dirty="0"/>
            </a:br>
            <a:r>
              <a:rPr lang="en-GB" sz="3200" b="1" dirty="0"/>
              <a:t>Examining the dynamic between teacher effectiveness and self-efficacy</a:t>
            </a:r>
          </a:p>
        </p:txBody>
      </p:sp>
      <p:sp>
        <p:nvSpPr>
          <p:cNvPr id="3" name="Subtitle 2">
            <a:extLst>
              <a:ext uri="{FF2B5EF4-FFF2-40B4-BE49-F238E27FC236}">
                <a16:creationId xmlns:a16="http://schemas.microsoft.com/office/drawing/2014/main" id="{A3560142-D30F-45D0-8E4B-F07FAAE8313A}"/>
              </a:ext>
            </a:extLst>
          </p:cNvPr>
          <p:cNvSpPr>
            <a:spLocks noGrp="1"/>
          </p:cNvSpPr>
          <p:nvPr>
            <p:ph type="subTitle" idx="1"/>
          </p:nvPr>
        </p:nvSpPr>
        <p:spPr>
          <a:xfrm>
            <a:off x="677335" y="4050831"/>
            <a:ext cx="5113217" cy="1096901"/>
          </a:xfrm>
        </p:spPr>
        <p:txBody>
          <a:bodyPr>
            <a:normAutofit/>
          </a:bodyPr>
          <a:lstStyle/>
          <a:p>
            <a:endParaRPr lang="en-GB" sz="1600"/>
          </a:p>
          <a:p>
            <a:endParaRPr lang="en-GB" sz="1600"/>
          </a:p>
          <a:p>
            <a:endParaRPr lang="en-GB" sz="1600"/>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7144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4">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0C8D7-5B22-46BA-BEFD-94EA8BDFB26A}"/>
              </a:ext>
            </a:extLst>
          </p:cNvPr>
          <p:cNvSpPr>
            <a:spLocks noGrp="1"/>
          </p:cNvSpPr>
          <p:nvPr>
            <p:ph type="title"/>
          </p:nvPr>
        </p:nvSpPr>
        <p:spPr>
          <a:xfrm>
            <a:off x="1286933" y="609600"/>
            <a:ext cx="10197494" cy="1099457"/>
          </a:xfrm>
        </p:spPr>
        <p:txBody>
          <a:bodyPr>
            <a:normAutofit/>
          </a:bodyPr>
          <a:lstStyle/>
          <a:p>
            <a:r>
              <a:rPr lang="en-GB"/>
              <a:t>Conclusion</a:t>
            </a:r>
            <a:endParaRPr lang="en-GB" dirty="0"/>
          </a:p>
        </p:txBody>
      </p:sp>
      <p:sp>
        <p:nvSpPr>
          <p:cNvPr id="31"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2">
            <a:extLst>
              <a:ext uri="{FF2B5EF4-FFF2-40B4-BE49-F238E27FC236}">
                <a16:creationId xmlns:a16="http://schemas.microsoft.com/office/drawing/2014/main" id="{39303618-30AE-4C0E-99C0-398FFBBFBDDD}"/>
              </a:ext>
            </a:extLst>
          </p:cNvPr>
          <p:cNvGraphicFramePr>
            <a:graphicFrameLocks noGrp="1"/>
          </p:cNvGraphicFramePr>
          <p:nvPr>
            <p:ph idx="1"/>
            <p:extLst>
              <p:ext uri="{D42A27DB-BD31-4B8C-83A1-F6EECF244321}">
                <p14:modId xmlns:p14="http://schemas.microsoft.com/office/powerpoint/2010/main" val="321149331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94DD18E-8474-4B1D-85B6-EDE5C7EF50FB}"/>
              </a:ext>
            </a:extLst>
          </p:cNvPr>
          <p:cNvSpPr txBox="1"/>
          <p:nvPr/>
        </p:nvSpPr>
        <p:spPr>
          <a:xfrm>
            <a:off x="2857501" y="6281511"/>
            <a:ext cx="10600266" cy="369332"/>
          </a:xfrm>
          <a:prstGeom prst="rect">
            <a:avLst/>
          </a:prstGeom>
          <a:noFill/>
        </p:spPr>
        <p:txBody>
          <a:bodyPr wrap="square">
            <a:spAutoFit/>
          </a:bodyPr>
          <a:lstStyle/>
          <a:p>
            <a:r>
              <a:rPr lang="en-GB" dirty="0"/>
              <a:t>Day et al., 2007; Huberman, 1993; </a:t>
            </a:r>
            <a:r>
              <a:rPr lang="en-GB" dirty="0" err="1"/>
              <a:t>Veldman</a:t>
            </a:r>
            <a:r>
              <a:rPr lang="en-GB" dirty="0"/>
              <a:t> et al. 2017; Looker and Kington, 2020</a:t>
            </a:r>
          </a:p>
        </p:txBody>
      </p:sp>
    </p:spTree>
    <p:extLst>
      <p:ext uri="{BB962C8B-B14F-4D97-AF65-F5344CB8AC3E}">
        <p14:creationId xmlns:p14="http://schemas.microsoft.com/office/powerpoint/2010/main" val="290044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4D8A-B9EA-4790-BED4-612105B3157B}"/>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9A931C66-6B67-4F29-8FDE-BD720FB5EADA}"/>
              </a:ext>
            </a:extLst>
          </p:cNvPr>
          <p:cNvSpPr>
            <a:spLocks noGrp="1"/>
          </p:cNvSpPr>
          <p:nvPr>
            <p:ph idx="1"/>
          </p:nvPr>
        </p:nvSpPr>
        <p:spPr>
          <a:xfrm>
            <a:off x="677334" y="1498600"/>
            <a:ext cx="9469966" cy="5270499"/>
          </a:xfrm>
        </p:spPr>
        <p:txBody>
          <a:bodyPr>
            <a:normAutofit fontScale="92500" lnSpcReduction="20000"/>
          </a:bodyPr>
          <a:lstStyle/>
          <a:p>
            <a:pPr marL="0" indent="0">
              <a:buNone/>
            </a:pPr>
            <a:r>
              <a:rPr lang="en-GB" sz="1400" dirty="0"/>
              <a:t>Aloe, A., Amo, L., and Shanahan, M. (2014). Classroom management self-efficacy and burnout: A multivariate meta-analysis, Educational Psychology Review, 26, 101-126.</a:t>
            </a:r>
          </a:p>
          <a:p>
            <a:pPr marL="0" indent="0">
              <a:buNone/>
            </a:pPr>
            <a:r>
              <a:rPr lang="en-GB" sz="1400" dirty="0"/>
              <a:t>Bandura, A. (1986). Social Foundations of Thought and Action: A Social Cognitive Theory. Englewood Cliffs, NJ: Prentice-Hall.</a:t>
            </a:r>
          </a:p>
          <a:p>
            <a:pPr marL="0" indent="0">
              <a:buNone/>
            </a:pPr>
            <a:r>
              <a:rPr lang="en-GB" sz="1400" dirty="0"/>
              <a:t>Brouwers, A., and </a:t>
            </a:r>
            <a:r>
              <a:rPr lang="en-GB" sz="1400" dirty="0" err="1"/>
              <a:t>Tomic</a:t>
            </a:r>
            <a:r>
              <a:rPr lang="en-GB" sz="1400" dirty="0"/>
              <a:t>, W. (2000). A longitudinal study of teacher burnout and perceived self-efficacy in classroom management. Teaching and Teacher Education, 16(2), 239–253. </a:t>
            </a:r>
          </a:p>
          <a:p>
            <a:pPr marL="0" indent="0">
              <a:buNone/>
            </a:pPr>
            <a:r>
              <a:rPr lang="en-GB" sz="1400" dirty="0"/>
              <a:t>Bruce, C., </a:t>
            </a:r>
            <a:r>
              <a:rPr lang="en-GB" sz="1400" dirty="0" err="1"/>
              <a:t>Esmonde</a:t>
            </a:r>
            <a:r>
              <a:rPr lang="en-GB" sz="1400" dirty="0"/>
              <a:t>, I., Ross, J., Dookie, L. and Beatty, R. (2010). The effects of sustained classroom-embedded teacher professional learning on teacher efficacy and related student achievement. Teaching and Teacher Education. 26(8), 1598-1608. </a:t>
            </a:r>
          </a:p>
          <a:p>
            <a:pPr marL="0" indent="0">
              <a:buNone/>
            </a:pPr>
            <a:r>
              <a:rPr lang="en-GB" sz="1400" dirty="0"/>
              <a:t>Buchanan, J. (2010). May I be excused? Why teachers leave the profession. Asia Pacific Journal of Education, 30, pp. 199–211. </a:t>
            </a:r>
          </a:p>
          <a:p>
            <a:pPr marL="0" indent="0">
              <a:buNone/>
            </a:pPr>
            <a:r>
              <a:rPr lang="en-GB" sz="1400" dirty="0"/>
              <a:t>Buchanan, J., Prescott, A., Schuck, S., Aubusson, P., and Louviere, J. (2013). Teacher retention and attrition: Views of early career teachers. Australian Journal of Teacher Education, 38, 112–129. </a:t>
            </a:r>
          </a:p>
          <a:p>
            <a:pPr marL="0" indent="0">
              <a:buNone/>
            </a:pPr>
            <a:r>
              <a:rPr lang="en-GB" sz="1400" dirty="0" err="1"/>
              <a:t>Caprara</a:t>
            </a:r>
            <a:r>
              <a:rPr lang="en-GB" sz="1400" dirty="0"/>
              <a:t>, G., </a:t>
            </a:r>
            <a:r>
              <a:rPr lang="en-GB" sz="1400" dirty="0" err="1"/>
              <a:t>Barbaranelli</a:t>
            </a:r>
            <a:r>
              <a:rPr lang="en-GB" sz="1400" dirty="0"/>
              <a:t>, C., </a:t>
            </a:r>
            <a:r>
              <a:rPr lang="en-GB" sz="1400" dirty="0" err="1"/>
              <a:t>Steca</a:t>
            </a:r>
            <a:r>
              <a:rPr lang="en-GB" sz="1400" dirty="0"/>
              <a:t>, P., and Malone, P. (2006). Teachers' self-efficacy beliefs as determinants of job satisfaction and students' academic achievement: A study at the school level. Journal of School Psychology, 44(6), 473–490.</a:t>
            </a:r>
          </a:p>
          <a:p>
            <a:pPr marL="0" indent="0">
              <a:buNone/>
            </a:pPr>
            <a:r>
              <a:rPr lang="en-GB" sz="1400" dirty="0"/>
              <a:t>Chang, Y. (2015). Examining relationships among elementary mathematics teachers' efficacy and their students' mathematics self-efficacy and achievement, EURASIA Journal of Mathematics, Science and Technology Education, 11(6), 1307-1320.</a:t>
            </a:r>
          </a:p>
          <a:p>
            <a:pPr marL="0" indent="0">
              <a:buNone/>
            </a:pPr>
            <a:r>
              <a:rPr lang="en-GB" sz="1400" dirty="0"/>
              <a:t>Collie, R., Shapka, J., and Perry, N. (2012). School climate and social–emotional learning: Predicting teacher stress, job satisfaction, and teaching efficacy. Journal of Educational Psychology, 104(4), 1189–1204.</a:t>
            </a:r>
          </a:p>
          <a:p>
            <a:pPr marL="0" indent="0">
              <a:buNone/>
            </a:pPr>
            <a:r>
              <a:rPr lang="en-GB" sz="1400" dirty="0"/>
              <a:t>Day, C., Stobart, G., Sammons, P. and Kington, A. (2007). Variations in the work and lives of teachers: Relative and relational effectiveness. Teachers and Teaching: Theory and Practice, 12 (1): pp.169–92.</a:t>
            </a:r>
          </a:p>
          <a:p>
            <a:pPr marL="0" indent="0">
              <a:buNone/>
            </a:pPr>
            <a:r>
              <a:rPr lang="en-GB" sz="1400" dirty="0"/>
              <a:t>George, S., Richardson, P. and Watt, H. (2018). "Early career teachers' self-efficacy: A longitudinal study from Australia", The Australian journal of education, 62 (2), 217-233.</a:t>
            </a:r>
            <a:endParaRPr lang="en-GB" sz="1100" dirty="0"/>
          </a:p>
        </p:txBody>
      </p:sp>
    </p:spTree>
    <p:extLst>
      <p:ext uri="{BB962C8B-B14F-4D97-AF65-F5344CB8AC3E}">
        <p14:creationId xmlns:p14="http://schemas.microsoft.com/office/powerpoint/2010/main" val="1138647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4D8A-B9EA-4790-BED4-612105B3157B}"/>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9A931C66-6B67-4F29-8FDE-BD720FB5EADA}"/>
              </a:ext>
            </a:extLst>
          </p:cNvPr>
          <p:cNvSpPr>
            <a:spLocks noGrp="1"/>
          </p:cNvSpPr>
          <p:nvPr>
            <p:ph idx="1"/>
          </p:nvPr>
        </p:nvSpPr>
        <p:spPr>
          <a:xfrm>
            <a:off x="677334" y="1600201"/>
            <a:ext cx="9266766" cy="5003800"/>
          </a:xfrm>
        </p:spPr>
        <p:txBody>
          <a:bodyPr>
            <a:normAutofit fontScale="70000" lnSpcReduction="20000"/>
          </a:bodyPr>
          <a:lstStyle/>
          <a:p>
            <a:pPr marL="0" indent="0">
              <a:buNone/>
            </a:pPr>
            <a:r>
              <a:rPr lang="en-GB" dirty="0"/>
              <a:t>Henry, G., Bastian, K. and Fortner, C. (2011). "Stayers and Leavers: Early-Career Teacher Effectiveness and Attrition", Educational Researcher, 40 (6), 271-280.</a:t>
            </a:r>
          </a:p>
          <a:p>
            <a:pPr marL="0" indent="0">
              <a:buNone/>
            </a:pPr>
            <a:r>
              <a:rPr lang="en-GB" dirty="0"/>
              <a:t>Henson, R. (2010). From adolescent angst to adulthood: substantive implications and measurement dilemmas in the development of teacher efficacy research. Educational Psychologist, 37(3), 137-150.</a:t>
            </a:r>
          </a:p>
          <a:p>
            <a:pPr marL="0" indent="0">
              <a:buNone/>
            </a:pPr>
            <a:r>
              <a:rPr lang="en-GB" dirty="0"/>
              <a:t>Klassen, R. , Bong, M., Usher, E., Chong, W., Huan, V., Wong, I. and Georgiou, T. (2009). Exploring the validity of a teachers’ self-efficacy scale in five countries, Contemporary Educational Psychology, 34(1), 67-76.</a:t>
            </a:r>
          </a:p>
          <a:p>
            <a:pPr marL="0" indent="0">
              <a:buNone/>
            </a:pPr>
            <a:r>
              <a:rPr lang="en-GB" dirty="0"/>
              <a:t>Klassen, R. and Chiu, M. (2010). Effects on Teachers' Self-Efficacy and Job Satisfaction: Teacher Gender, Years of Experience, and Job Stress, Journal of educational psychology, 102 (3), 741-756.</a:t>
            </a:r>
          </a:p>
          <a:p>
            <a:pPr marL="0" indent="0">
              <a:buNone/>
            </a:pPr>
            <a:r>
              <a:rPr lang="en-GB" dirty="0"/>
              <a:t>Klassen, R., and </a:t>
            </a:r>
            <a:r>
              <a:rPr lang="en-GB" dirty="0" err="1"/>
              <a:t>Tze</a:t>
            </a:r>
            <a:r>
              <a:rPr lang="en-GB" dirty="0"/>
              <a:t>, V.(2014). Teachers’ self-efficacy, personality, and teaching effectiveness: A meta-analysis, Educational Research Review, 12, 59-76.</a:t>
            </a:r>
          </a:p>
          <a:p>
            <a:pPr marL="0" indent="0">
              <a:buNone/>
            </a:pPr>
            <a:r>
              <a:rPr lang="en-GB" dirty="0" err="1"/>
              <a:t>Mojavezi</a:t>
            </a:r>
            <a:r>
              <a:rPr lang="en-GB" dirty="0"/>
              <a:t>, A., and </a:t>
            </a:r>
            <a:r>
              <a:rPr lang="en-GB" dirty="0" err="1"/>
              <a:t>Tamiz</a:t>
            </a:r>
            <a:r>
              <a:rPr lang="en-GB" dirty="0"/>
              <a:t>, M. (2012). The Impact of Teacher Self-efficacy on the Students' Motivation and Achievement. Theory and Practice in Language Studies, 2(3), 483-491.</a:t>
            </a:r>
          </a:p>
          <a:p>
            <a:pPr marL="0" indent="0">
              <a:buNone/>
            </a:pPr>
            <a:r>
              <a:rPr lang="en-GB" dirty="0"/>
              <a:t>Townsend, A. and Kington, A. (2020). Teachers’ professional identify and self-efficacy. In: A. Kington and K. Blackmore (Eds) Developing Social and Learning Relationships in Primary Schools. London: Bloomsbury.</a:t>
            </a:r>
          </a:p>
          <a:p>
            <a:pPr marL="0" indent="0">
              <a:buNone/>
            </a:pPr>
            <a:r>
              <a:rPr lang="en-GB" dirty="0" err="1"/>
              <a:t>Tschannen</a:t>
            </a:r>
            <a:r>
              <a:rPr lang="en-GB" dirty="0"/>
              <a:t>-Moran, M., Woolfolk Hoy, A. and Hoy, W. (1998) Teacher Efficacy: Its Meaning and Measure, Review of Educational Research, 68(2), 202–248.</a:t>
            </a:r>
          </a:p>
          <a:p>
            <a:pPr marL="0" indent="0">
              <a:buNone/>
            </a:pPr>
            <a:r>
              <a:rPr lang="en-GB" dirty="0" err="1"/>
              <a:t>Tschannen</a:t>
            </a:r>
            <a:r>
              <a:rPr lang="en-GB" dirty="0"/>
              <a:t>-Moran, M., Woolfolk Hoy, A. (2001). Teacher efficacy: Capturing an elusive construct. Teaching and Teacher Education, 17, 783-805.</a:t>
            </a:r>
          </a:p>
          <a:p>
            <a:pPr marL="0" indent="0">
              <a:buNone/>
            </a:pPr>
            <a:r>
              <a:rPr lang="en-GB" dirty="0" err="1"/>
              <a:t>Veenman</a:t>
            </a:r>
            <a:r>
              <a:rPr lang="en-GB" dirty="0"/>
              <a:t>, S. (1984). Perceived problems of beginning teachers. Review of Educational Research, 54, 143–178.  </a:t>
            </a:r>
          </a:p>
          <a:p>
            <a:pPr marL="0" indent="0">
              <a:buNone/>
            </a:pPr>
            <a:r>
              <a:rPr lang="en-GB" dirty="0" err="1"/>
              <a:t>Veldman</a:t>
            </a:r>
            <a:r>
              <a:rPr lang="en-GB" dirty="0"/>
              <a:t>, I., </a:t>
            </a:r>
            <a:r>
              <a:rPr lang="en-GB" dirty="0" err="1"/>
              <a:t>Admiraal</a:t>
            </a:r>
            <a:r>
              <a:rPr lang="en-GB" dirty="0"/>
              <a:t>, W., </a:t>
            </a:r>
            <a:r>
              <a:rPr lang="en-GB" dirty="0" err="1"/>
              <a:t>Mainhard</a:t>
            </a:r>
            <a:r>
              <a:rPr lang="en-GB" dirty="0"/>
              <a:t>, T., Wubbels, T. and van </a:t>
            </a:r>
            <a:r>
              <a:rPr lang="en-GB" dirty="0" err="1"/>
              <a:t>Tartwijk</a:t>
            </a:r>
            <a:r>
              <a:rPr lang="en-GB" dirty="0"/>
              <a:t>, J. (2017). Measuring teachers’ interpersonal self-efficacy: relationship with realized interpersonal aspirations, classroom management efficacy and age, Social Psychology of Education, 20, 411–26</a:t>
            </a:r>
          </a:p>
        </p:txBody>
      </p:sp>
    </p:spTree>
    <p:extLst>
      <p:ext uri="{BB962C8B-B14F-4D97-AF65-F5344CB8AC3E}">
        <p14:creationId xmlns:p14="http://schemas.microsoft.com/office/powerpoint/2010/main" val="127029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CB89-C978-4AF4-B4AB-D739E0ACC30F}"/>
              </a:ext>
            </a:extLst>
          </p:cNvPr>
          <p:cNvSpPr>
            <a:spLocks noGrp="1"/>
          </p:cNvSpPr>
          <p:nvPr>
            <p:ph type="title"/>
          </p:nvPr>
        </p:nvSpPr>
        <p:spPr>
          <a:xfrm>
            <a:off x="213720" y="937306"/>
            <a:ext cx="3073271" cy="3569380"/>
          </a:xfrm>
        </p:spPr>
        <p:txBody>
          <a:bodyPr vert="horz" lIns="91440" tIns="45720" rIns="91440" bIns="45720" rtlCol="0" anchor="b">
            <a:normAutofit/>
          </a:bodyPr>
          <a:lstStyle/>
          <a:p>
            <a:r>
              <a:rPr lang="en-US" sz="4800" dirty="0"/>
              <a:t>Context of Education in the UK - England</a:t>
            </a:r>
          </a:p>
        </p:txBody>
      </p:sp>
      <p:graphicFrame>
        <p:nvGraphicFramePr>
          <p:cNvPr id="14" name="Content Placeholder 2">
            <a:extLst>
              <a:ext uri="{FF2B5EF4-FFF2-40B4-BE49-F238E27FC236}">
                <a16:creationId xmlns:a16="http://schemas.microsoft.com/office/drawing/2014/main" id="{2D4CEC99-457E-4AF1-95EA-4E82D99C73F7}"/>
              </a:ext>
            </a:extLst>
          </p:cNvPr>
          <p:cNvGraphicFramePr>
            <a:graphicFrameLocks noGrp="1"/>
          </p:cNvGraphicFramePr>
          <p:nvPr>
            <p:ph idx="1"/>
            <p:extLst>
              <p:ext uri="{D42A27DB-BD31-4B8C-83A1-F6EECF244321}">
                <p14:modId xmlns:p14="http://schemas.microsoft.com/office/powerpoint/2010/main" val="3681846920"/>
              </p:ext>
            </p:extLst>
          </p:nvPr>
        </p:nvGraphicFramePr>
        <p:xfrm>
          <a:off x="4016829" y="1646928"/>
          <a:ext cx="6123764" cy="4531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57360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Close-up of stacked books">
            <a:extLst>
              <a:ext uri="{FF2B5EF4-FFF2-40B4-BE49-F238E27FC236}">
                <a16:creationId xmlns:a16="http://schemas.microsoft.com/office/drawing/2014/main" id="{2ECF2508-CC8F-47DE-8ACE-057E9C0CCE5C}"/>
              </a:ext>
            </a:extLst>
          </p:cNvPr>
          <p:cNvPicPr>
            <a:picLocks noChangeAspect="1"/>
          </p:cNvPicPr>
          <p:nvPr/>
        </p:nvPicPr>
        <p:blipFill rotWithShape="1">
          <a:blip r:embed="rId3">
            <a:duotone>
              <a:schemeClr val="accent1">
                <a:shade val="45000"/>
                <a:satMod val="135000"/>
              </a:schemeClr>
              <a:prstClr val="white"/>
            </a:duotone>
          </a:blip>
          <a:srcRect l="9091" b="9091"/>
          <a:stretch/>
        </p:blipFill>
        <p:spPr>
          <a:xfrm>
            <a:off x="1" y="10"/>
            <a:ext cx="12191999" cy="6857990"/>
          </a:xfrm>
          <a:prstGeom prst="rect">
            <a:avLst/>
          </a:prstGeom>
        </p:spPr>
      </p:pic>
      <p:sp>
        <p:nvSpPr>
          <p:cNvPr id="55" name="Isosceles Triangle 54">
            <a:extLst>
              <a:ext uri="{FF2B5EF4-FFF2-40B4-BE49-F238E27FC236}">
                <a16:creationId xmlns:a16="http://schemas.microsoft.com/office/drawing/2014/main" id="{F5F0CD5C-72F3-4090-8A69-8E15CB432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Parallelogram 56">
            <a:extLst>
              <a:ext uri="{FF2B5EF4-FFF2-40B4-BE49-F238E27FC236}">
                <a16:creationId xmlns:a16="http://schemas.microsoft.com/office/drawing/2014/main" id="{217496A2-9394-4FB7-BA0E-717D2D2E7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3800" y="0"/>
            <a:ext cx="7315200" cy="6858000"/>
          </a:xfrm>
          <a:prstGeom prst="parallelogram">
            <a:avLst>
              <a:gd name="adj" fmla="val 15925"/>
            </a:avLst>
          </a:prstGeom>
          <a:solidFill>
            <a:schemeClr val="bg1">
              <a:alpha val="8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D02CF681-4765-4E88-802F-B2474DCD51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3D57B2BA-243C-45C7-A5D8-46CA7194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67374FB5-CBB7-46FF-95B5-2251BC685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5">
            <a:extLst>
              <a:ext uri="{FF2B5EF4-FFF2-40B4-BE49-F238E27FC236}">
                <a16:creationId xmlns:a16="http://schemas.microsoft.com/office/drawing/2014/main" id="{34BCEAB7-D9E0-40A4-9254-8593BD346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D567A354-BB63-405C-8E5F-2F510E670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1E4A56E-91B1-48F3-AEF6-AE3E43DEBDDB}"/>
              </a:ext>
            </a:extLst>
          </p:cNvPr>
          <p:cNvSpPr>
            <a:spLocks noGrp="1"/>
          </p:cNvSpPr>
          <p:nvPr>
            <p:ph type="title"/>
          </p:nvPr>
        </p:nvSpPr>
        <p:spPr>
          <a:xfrm>
            <a:off x="4791450" y="1678665"/>
            <a:ext cx="4482553" cy="2369131"/>
          </a:xfrm>
        </p:spPr>
        <p:txBody>
          <a:bodyPr vert="horz" lIns="91440" tIns="45720" rIns="91440" bIns="45720" rtlCol="0" anchor="b">
            <a:normAutofit/>
          </a:bodyPr>
          <a:lstStyle/>
          <a:p>
            <a:pPr algn="r"/>
            <a:r>
              <a:rPr lang="en-US" sz="5400"/>
              <a:t>The Literature</a:t>
            </a:r>
          </a:p>
        </p:txBody>
      </p:sp>
      <p:sp>
        <p:nvSpPr>
          <p:cNvPr id="69" name="Rectangle 27">
            <a:extLst>
              <a:ext uri="{FF2B5EF4-FFF2-40B4-BE49-F238E27FC236}">
                <a16:creationId xmlns:a16="http://schemas.microsoft.com/office/drawing/2014/main" id="{9185A8D7-2F20-4F7A-97BE-21DB1654C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8">
            <a:extLst>
              <a:ext uri="{FF2B5EF4-FFF2-40B4-BE49-F238E27FC236}">
                <a16:creationId xmlns:a16="http://schemas.microsoft.com/office/drawing/2014/main" id="{CB65BD56-22B3-4E13-BFCA-B8E8BEB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9">
            <a:extLst>
              <a:ext uri="{FF2B5EF4-FFF2-40B4-BE49-F238E27FC236}">
                <a16:creationId xmlns:a16="http://schemas.microsoft.com/office/drawing/2014/main" id="{6790ED68-BCA0-4247-A72F-1CB85DF06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a:extLst>
              <a:ext uri="{FF2B5EF4-FFF2-40B4-BE49-F238E27FC236}">
                <a16:creationId xmlns:a16="http://schemas.microsoft.com/office/drawing/2014/main" id="{DD0F2B3F-DC55-4FA7-B667-1ACD0792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8323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98172-17DE-410A-9050-F6E37A7B6B9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Conceptual framework</a:t>
            </a:r>
          </a:p>
        </p:txBody>
      </p:sp>
      <p:pic>
        <p:nvPicPr>
          <p:cNvPr id="6" name="Content Placeholder 5">
            <a:extLst>
              <a:ext uri="{FF2B5EF4-FFF2-40B4-BE49-F238E27FC236}">
                <a16:creationId xmlns:a16="http://schemas.microsoft.com/office/drawing/2014/main" id="{69D13724-BFB9-49EB-908D-76A634246B69}"/>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199261" y="1213757"/>
            <a:ext cx="10039817" cy="4430486"/>
          </a:xfrm>
          <a:prstGeom prst="rect">
            <a:avLst/>
          </a:prstGeom>
        </p:spPr>
      </p:pic>
    </p:spTree>
    <p:extLst>
      <p:ext uri="{BB962C8B-B14F-4D97-AF65-F5344CB8AC3E}">
        <p14:creationId xmlns:p14="http://schemas.microsoft.com/office/powerpoint/2010/main" val="193003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D448-071C-4AD5-A3DC-DAF84592CE2B}"/>
              </a:ext>
            </a:extLst>
          </p:cNvPr>
          <p:cNvSpPr>
            <a:spLocks noGrp="1"/>
          </p:cNvSpPr>
          <p:nvPr>
            <p:ph type="title"/>
          </p:nvPr>
        </p:nvSpPr>
        <p:spPr>
          <a:xfrm>
            <a:off x="677334" y="609600"/>
            <a:ext cx="8596668" cy="1320800"/>
          </a:xfrm>
        </p:spPr>
        <p:txBody>
          <a:bodyPr>
            <a:normAutofit fontScale="90000"/>
          </a:bodyPr>
          <a:lstStyle/>
          <a:p>
            <a:r>
              <a:rPr lang="en-GB" b="1" dirty="0"/>
              <a:t>Key links between teacher effectiveness </a:t>
            </a:r>
            <a:br>
              <a:rPr lang="en-GB" b="1" dirty="0"/>
            </a:br>
            <a:r>
              <a:rPr lang="en-GB" b="1" dirty="0"/>
              <a:t>and self-efficacy</a:t>
            </a:r>
          </a:p>
        </p:txBody>
      </p:sp>
      <p:graphicFrame>
        <p:nvGraphicFramePr>
          <p:cNvPr id="8" name="Content Placeholder 2">
            <a:extLst>
              <a:ext uri="{FF2B5EF4-FFF2-40B4-BE49-F238E27FC236}">
                <a16:creationId xmlns:a16="http://schemas.microsoft.com/office/drawing/2014/main" id="{48747724-D0F7-4DC8-95FE-C41808C2B111}"/>
              </a:ext>
            </a:extLst>
          </p:cNvPr>
          <p:cNvGraphicFramePr>
            <a:graphicFrameLocks noGrp="1"/>
          </p:cNvGraphicFramePr>
          <p:nvPr>
            <p:ph idx="1"/>
            <p:extLst>
              <p:ext uri="{D42A27DB-BD31-4B8C-83A1-F6EECF244321}">
                <p14:modId xmlns:p14="http://schemas.microsoft.com/office/powerpoint/2010/main" val="1429954665"/>
              </p:ext>
            </p:extLst>
          </p:nvPr>
        </p:nvGraphicFramePr>
        <p:xfrm>
          <a:off x="322262" y="1766888"/>
          <a:ext cx="9558337"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999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D448-071C-4AD5-A3DC-DAF84592CE2B}"/>
              </a:ext>
            </a:extLst>
          </p:cNvPr>
          <p:cNvSpPr>
            <a:spLocks noGrp="1"/>
          </p:cNvSpPr>
          <p:nvPr>
            <p:ph type="title"/>
          </p:nvPr>
        </p:nvSpPr>
        <p:spPr>
          <a:xfrm>
            <a:off x="677334" y="609600"/>
            <a:ext cx="8596668" cy="1320800"/>
          </a:xfrm>
        </p:spPr>
        <p:txBody>
          <a:bodyPr>
            <a:normAutofit/>
          </a:bodyPr>
          <a:lstStyle/>
          <a:p>
            <a:r>
              <a:rPr lang="en-GB" b="1" dirty="0"/>
              <a:t>Key links between self-efficacy </a:t>
            </a:r>
            <a:br>
              <a:rPr lang="en-GB" b="1" dirty="0"/>
            </a:br>
            <a:r>
              <a:rPr lang="en-GB" b="1" dirty="0"/>
              <a:t>and career phase</a:t>
            </a:r>
          </a:p>
        </p:txBody>
      </p:sp>
      <p:graphicFrame>
        <p:nvGraphicFramePr>
          <p:cNvPr id="8" name="Content Placeholder 2">
            <a:extLst>
              <a:ext uri="{FF2B5EF4-FFF2-40B4-BE49-F238E27FC236}">
                <a16:creationId xmlns:a16="http://schemas.microsoft.com/office/drawing/2014/main" id="{48747724-D0F7-4DC8-95FE-C41808C2B111}"/>
              </a:ext>
            </a:extLst>
          </p:cNvPr>
          <p:cNvGraphicFramePr>
            <a:graphicFrameLocks noGrp="1"/>
          </p:cNvGraphicFramePr>
          <p:nvPr>
            <p:ph idx="1"/>
            <p:extLst>
              <p:ext uri="{D42A27DB-BD31-4B8C-83A1-F6EECF244321}">
                <p14:modId xmlns:p14="http://schemas.microsoft.com/office/powerpoint/2010/main" val="1376309424"/>
              </p:ext>
            </p:extLst>
          </p:nvPr>
        </p:nvGraphicFramePr>
        <p:xfrm>
          <a:off x="360362" y="2185988"/>
          <a:ext cx="9558337"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02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D448-071C-4AD5-A3DC-DAF84592CE2B}"/>
              </a:ext>
            </a:extLst>
          </p:cNvPr>
          <p:cNvSpPr>
            <a:spLocks noGrp="1"/>
          </p:cNvSpPr>
          <p:nvPr>
            <p:ph type="title"/>
          </p:nvPr>
        </p:nvSpPr>
        <p:spPr>
          <a:xfrm>
            <a:off x="677334" y="609600"/>
            <a:ext cx="8596668" cy="1320800"/>
          </a:xfrm>
        </p:spPr>
        <p:txBody>
          <a:bodyPr>
            <a:normAutofit/>
          </a:bodyPr>
          <a:lstStyle/>
          <a:p>
            <a:r>
              <a:rPr lang="en-GB" b="1"/>
              <a:t>Key links between self-efficacy and relationships with students</a:t>
            </a:r>
          </a:p>
        </p:txBody>
      </p:sp>
      <p:graphicFrame>
        <p:nvGraphicFramePr>
          <p:cNvPr id="8" name="Content Placeholder 2">
            <a:extLst>
              <a:ext uri="{FF2B5EF4-FFF2-40B4-BE49-F238E27FC236}">
                <a16:creationId xmlns:a16="http://schemas.microsoft.com/office/drawing/2014/main" id="{48747724-D0F7-4DC8-95FE-C41808C2B111}"/>
              </a:ext>
            </a:extLst>
          </p:cNvPr>
          <p:cNvGraphicFramePr>
            <a:graphicFrameLocks noGrp="1"/>
          </p:cNvGraphicFramePr>
          <p:nvPr>
            <p:ph idx="1"/>
            <p:extLst>
              <p:ext uri="{D42A27DB-BD31-4B8C-83A1-F6EECF244321}">
                <p14:modId xmlns:p14="http://schemas.microsoft.com/office/powerpoint/2010/main" val="3464540059"/>
              </p:ext>
            </p:extLst>
          </p:nvPr>
        </p:nvGraphicFramePr>
        <p:xfrm>
          <a:off x="677862" y="2160588"/>
          <a:ext cx="9101137"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064363"/>
      </p:ext>
    </p:extLst>
  </p:cSld>
  <p:clrMapOvr>
    <a:masterClrMapping/>
  </p:clrMapOvr>
</p:sld>
</file>

<file path=ppt/theme/theme1.xml><?xml version="1.0" encoding="utf-8"?>
<a:theme xmlns:a="http://schemas.openxmlformats.org/drawingml/2006/main" name="Fac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487</TotalTime>
  <Words>5202</Words>
  <Application>Microsoft Office PowerPoint</Application>
  <PresentationFormat>Widescreen</PresentationFormat>
  <Paragraphs>452</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Trebuchet MS</vt:lpstr>
      <vt:lpstr>Wingdings</vt:lpstr>
      <vt:lpstr>Wingdings 3</vt:lpstr>
      <vt:lpstr>Facet</vt:lpstr>
      <vt:lpstr>The ICALT project   University of Worcester, UK</vt:lpstr>
      <vt:lpstr>Updates  University of Worcester</vt:lpstr>
      <vt:lpstr>  The Illusion of Perspective:   Examining the dynamic between teacher effectiveness and self-efficacy</vt:lpstr>
      <vt:lpstr>Context of Education in the UK - England</vt:lpstr>
      <vt:lpstr>The Literature</vt:lpstr>
      <vt:lpstr>Conceptual framework</vt:lpstr>
      <vt:lpstr>Key links between teacher effectiveness  and self-efficacy</vt:lpstr>
      <vt:lpstr>Key links between self-efficacy  and career phase</vt:lpstr>
      <vt:lpstr>Key links between self-efficacy and relationships with students</vt:lpstr>
      <vt:lpstr>Conceptual framework</vt:lpstr>
      <vt:lpstr>Research questions</vt:lpstr>
      <vt:lpstr>Methods</vt:lpstr>
      <vt:lpstr>Methods &amp; procedures</vt:lpstr>
      <vt:lpstr>Samples</vt:lpstr>
      <vt:lpstr>Sample: Schools</vt:lpstr>
      <vt:lpstr>Sample: Teachers x career phase</vt:lpstr>
      <vt:lpstr>Sample: Teachers x gender</vt:lpstr>
      <vt:lpstr>Results</vt:lpstr>
      <vt:lpstr>Teachers’ perceptions of effectiveness</vt:lpstr>
      <vt:lpstr>Teacher Questionnaire</vt:lpstr>
      <vt:lpstr>Teachers’ perceptions of effectiveness</vt:lpstr>
      <vt:lpstr>Observers’ perceptions of effectiveness x Teachers’ perceptions of effectiveness</vt:lpstr>
      <vt:lpstr>Perceived and observed effectiveness x career phase</vt:lpstr>
      <vt:lpstr>Factor Analysis</vt:lpstr>
      <vt:lpstr>Factor Analysis</vt:lpstr>
      <vt:lpstr>Discussion</vt:lpstr>
      <vt:lpstr>Discussion: Career phase and self-efficacy</vt:lpstr>
      <vt:lpstr>Discussion: Perceived effectiveness and relationships</vt:lpstr>
      <vt:lpstr>Conclusion</vt:lpstr>
      <vt:lpstr>Conclusion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ICALT project: University of Worcester, England</dc:title>
  <dc:creator>Kimberley Hibbert-Mayne</dc:creator>
  <cp:lastModifiedBy>Ben Looker</cp:lastModifiedBy>
  <cp:revision>9</cp:revision>
  <dcterms:created xsi:type="dcterms:W3CDTF">2021-06-25T09:51:18Z</dcterms:created>
  <dcterms:modified xsi:type="dcterms:W3CDTF">2021-07-12T15:23:26Z</dcterms:modified>
</cp:coreProperties>
</file>