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handoutMasterIdLst>
    <p:handoutMasterId r:id="rId18"/>
  </p:handoutMasterIdLst>
  <p:sldIdLst>
    <p:sldId id="266" r:id="rId2"/>
    <p:sldId id="267" r:id="rId3"/>
    <p:sldId id="268" r:id="rId4"/>
    <p:sldId id="269" r:id="rId5"/>
    <p:sldId id="270" r:id="rId6"/>
    <p:sldId id="271" r:id="rId7"/>
    <p:sldId id="272" r:id="rId8"/>
    <p:sldId id="273" r:id="rId9"/>
    <p:sldId id="274" r:id="rId10"/>
    <p:sldId id="275" r:id="rId11"/>
    <p:sldId id="276" r:id="rId12"/>
    <p:sldId id="282" r:id="rId13"/>
    <p:sldId id="283" r:id="rId14"/>
    <p:sldId id="278" r:id="rId15"/>
    <p:sldId id="279" r:id="rId1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05540-4546-4ED6-AB17-207DDF79E688}" v="25" dt="2019-05-10T13:16:56.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265" autoAdjust="0"/>
  </p:normalViewPr>
  <p:slideViewPr>
    <p:cSldViewPr>
      <p:cViewPr varScale="1">
        <p:scale>
          <a:sx n="61" d="100"/>
          <a:sy n="61" d="100"/>
        </p:scale>
        <p:origin x="1656" y="72"/>
      </p:cViewPr>
      <p:guideLst>
        <p:guide orient="horz" pos="2160"/>
        <p:guide pos="2880"/>
      </p:guideLst>
    </p:cSldViewPr>
  </p:slideViewPr>
  <p:outlineViewPr>
    <p:cViewPr>
      <p:scale>
        <a:sx n="33" d="100"/>
        <a:sy n="33" d="100"/>
      </p:scale>
      <p:origin x="48" y="16170"/>
    </p:cViewPr>
  </p:outlineViewPr>
  <p:notesTextViewPr>
    <p:cViewPr>
      <p:scale>
        <a:sx n="100" d="100"/>
        <a:sy n="100" d="100"/>
      </p:scale>
      <p:origin x="0" y="0"/>
    </p:cViewPr>
  </p:notesTextViewPr>
  <p:sorterViewPr>
    <p:cViewPr>
      <p:scale>
        <a:sx n="66" d="100"/>
        <a:sy n="66" d="100"/>
      </p:scale>
      <p:origin x="0" y="38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oodward" userId="337edc50-4e0a-4f28-9255-fe6957d6b80a" providerId="ADAL" clId="{0B1FA079-03D7-4378-A537-92B04F923FFE}"/>
  </pc:docChgLst>
  <pc:docChgLst>
    <pc:chgData name="David Woodward" userId="337edc50-4e0a-4f28-9255-fe6957d6b80a" providerId="ADAL" clId="{A6905540-4546-4ED6-AB17-207DDF79E688}"/>
    <pc:docChg chg="modSld">
      <pc:chgData name="David Woodward" userId="337edc50-4e0a-4f28-9255-fe6957d6b80a" providerId="ADAL" clId="{A6905540-4546-4ED6-AB17-207DDF79E688}" dt="2019-05-10T13:16:56.035" v="24" actId="20577"/>
      <pc:docMkLst>
        <pc:docMk/>
      </pc:docMkLst>
      <pc:sldChg chg="modSp">
        <pc:chgData name="David Woodward" userId="337edc50-4e0a-4f28-9255-fe6957d6b80a" providerId="ADAL" clId="{A6905540-4546-4ED6-AB17-207DDF79E688}" dt="2019-05-10T13:16:56.035" v="24" actId="20577"/>
        <pc:sldMkLst>
          <pc:docMk/>
          <pc:sldMk cId="2980015790" sldId="266"/>
        </pc:sldMkLst>
        <pc:spChg chg="mod">
          <ac:chgData name="David Woodward" userId="337edc50-4e0a-4f28-9255-fe6957d6b80a" providerId="ADAL" clId="{A6905540-4546-4ED6-AB17-207DDF79E688}" dt="2019-05-10T13:16:56.035" v="24" actId="20577"/>
          <ac:spMkLst>
            <pc:docMk/>
            <pc:sldMk cId="2980015790" sldId="266"/>
            <ac:spMk id="4" creationId="{00000000-0000-0000-0000-000000000000}"/>
          </ac:spMkLst>
        </pc:spChg>
      </pc:sldChg>
      <pc:sldChg chg="modSp">
        <pc:chgData name="David Woodward" userId="337edc50-4e0a-4f28-9255-fe6957d6b80a" providerId="ADAL" clId="{A6905540-4546-4ED6-AB17-207DDF79E688}" dt="2019-05-07T18:48:22.923" v="1" actId="20577"/>
        <pc:sldMkLst>
          <pc:docMk/>
          <pc:sldMk cId="908019791" sldId="268"/>
        </pc:sldMkLst>
        <pc:spChg chg="mod">
          <ac:chgData name="David Woodward" userId="337edc50-4e0a-4f28-9255-fe6957d6b80a" providerId="ADAL" clId="{A6905540-4546-4ED6-AB17-207DDF79E688}" dt="2019-05-07T18:48:22.923" v="1" actId="20577"/>
          <ac:spMkLst>
            <pc:docMk/>
            <pc:sldMk cId="908019791" sldId="268"/>
            <ac:spMk id="3" creationId="{00000000-0000-0000-0000-000000000000}"/>
          </ac:spMkLst>
        </pc:spChg>
      </pc:sldChg>
      <pc:sldChg chg="modSp">
        <pc:chgData name="David Woodward" userId="337edc50-4e0a-4f28-9255-fe6957d6b80a" providerId="ADAL" clId="{A6905540-4546-4ED6-AB17-207DDF79E688}" dt="2019-05-07T18:49:15.364" v="22" actId="20577"/>
        <pc:sldMkLst>
          <pc:docMk/>
          <pc:sldMk cId="3971409390" sldId="269"/>
        </pc:sldMkLst>
        <pc:spChg chg="mod">
          <ac:chgData name="David Woodward" userId="337edc50-4e0a-4f28-9255-fe6957d6b80a" providerId="ADAL" clId="{A6905540-4546-4ED6-AB17-207DDF79E688}" dt="2019-05-07T18:49:15.364" v="22" actId="20577"/>
          <ac:spMkLst>
            <pc:docMk/>
            <pc:sldMk cId="3971409390" sldId="269"/>
            <ac:spMk id="2" creationId="{00000000-0000-0000-0000-000000000000}"/>
          </ac:spMkLst>
        </pc:spChg>
      </pc:sldChg>
      <pc:sldChg chg="modSp">
        <pc:chgData name="David Woodward" userId="337edc50-4e0a-4f28-9255-fe6957d6b80a" providerId="ADAL" clId="{A6905540-4546-4ED6-AB17-207DDF79E688}" dt="2019-05-07T18:49:36.548" v="23" actId="1076"/>
        <pc:sldMkLst>
          <pc:docMk/>
          <pc:sldMk cId="944637122" sldId="278"/>
        </pc:sldMkLst>
        <pc:spChg chg="mod">
          <ac:chgData name="David Woodward" userId="337edc50-4e0a-4f28-9255-fe6957d6b80a" providerId="ADAL" clId="{A6905540-4546-4ED6-AB17-207DDF79E688}" dt="2019-05-07T18:49:36.548" v="23" actId="1076"/>
          <ac:spMkLst>
            <pc:docMk/>
            <pc:sldMk cId="944637122" sldId="278"/>
            <ac:spMk id="4" creationId="{08CCBD78-5FC8-4F8C-A990-832363674A1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41856-2A05-4C61-90A8-D629EA344894}"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2019471C-1A61-41BC-915C-7994675AE114}">
      <dgm:prSet phldrT="[Text]"/>
      <dgm:spPr/>
      <dgm:t>
        <a:bodyPr/>
        <a:lstStyle/>
        <a:p>
          <a:r>
            <a:rPr lang="en-GB" dirty="0"/>
            <a:t>Conscious competence </a:t>
          </a:r>
          <a:endParaRPr lang="en-US" dirty="0"/>
        </a:p>
      </dgm:t>
    </dgm:pt>
    <dgm:pt modelId="{CAC63844-A73D-4682-B528-15BF951D1A7D}" type="parTrans" cxnId="{6D1C56F6-60C1-4736-8CB4-4C0D11740BA2}">
      <dgm:prSet/>
      <dgm:spPr/>
      <dgm:t>
        <a:bodyPr/>
        <a:lstStyle/>
        <a:p>
          <a:endParaRPr lang="en-US"/>
        </a:p>
      </dgm:t>
    </dgm:pt>
    <dgm:pt modelId="{29C0C922-1F0D-4855-87ED-839CEE4A826C}" type="sibTrans" cxnId="{6D1C56F6-60C1-4736-8CB4-4C0D11740BA2}">
      <dgm:prSet/>
      <dgm:spPr/>
      <dgm:t>
        <a:bodyPr/>
        <a:lstStyle/>
        <a:p>
          <a:endParaRPr lang="en-US"/>
        </a:p>
      </dgm:t>
    </dgm:pt>
    <dgm:pt modelId="{FEAEE0E2-5026-49E0-B9C5-01065D3CFB4C}">
      <dgm:prSet phldrT="[Text]"/>
      <dgm:spPr/>
      <dgm:t>
        <a:bodyPr/>
        <a:lstStyle/>
        <a:p>
          <a:r>
            <a:rPr lang="en-GB" dirty="0"/>
            <a:t>unconscious competence</a:t>
          </a:r>
          <a:endParaRPr lang="en-US" dirty="0"/>
        </a:p>
      </dgm:t>
    </dgm:pt>
    <dgm:pt modelId="{01B15E7E-C005-4C62-AFA2-60C721E07825}" type="parTrans" cxnId="{3973E60B-D1CC-4402-9C39-E9C562D9B1BA}">
      <dgm:prSet/>
      <dgm:spPr/>
      <dgm:t>
        <a:bodyPr/>
        <a:lstStyle/>
        <a:p>
          <a:endParaRPr lang="en-US"/>
        </a:p>
      </dgm:t>
    </dgm:pt>
    <dgm:pt modelId="{77DA9777-80A7-410D-BFEE-30D38962EC18}" type="sibTrans" cxnId="{3973E60B-D1CC-4402-9C39-E9C562D9B1BA}">
      <dgm:prSet/>
      <dgm:spPr/>
      <dgm:t>
        <a:bodyPr/>
        <a:lstStyle/>
        <a:p>
          <a:endParaRPr lang="en-US"/>
        </a:p>
      </dgm:t>
    </dgm:pt>
    <dgm:pt modelId="{E5AA66CA-A7DA-4D69-BC4F-244138314E20}">
      <dgm:prSet/>
      <dgm:spPr/>
      <dgm:t>
        <a:bodyPr/>
        <a:lstStyle/>
        <a:p>
          <a:endParaRPr lang="en-GB"/>
        </a:p>
      </dgm:t>
    </dgm:pt>
    <dgm:pt modelId="{04A334DC-9276-4E24-9C9E-C3B481AED259}" type="parTrans" cxnId="{8F53DECD-9BDD-4DBC-AC3E-0E865CBC9AE7}">
      <dgm:prSet/>
      <dgm:spPr/>
      <dgm:t>
        <a:bodyPr/>
        <a:lstStyle/>
        <a:p>
          <a:endParaRPr lang="en-US"/>
        </a:p>
      </dgm:t>
    </dgm:pt>
    <dgm:pt modelId="{6A8485E7-0C77-460C-9F87-2073C4D2E13F}" type="sibTrans" cxnId="{8F53DECD-9BDD-4DBC-AC3E-0E865CBC9AE7}">
      <dgm:prSet/>
      <dgm:spPr/>
      <dgm:t>
        <a:bodyPr/>
        <a:lstStyle/>
        <a:p>
          <a:endParaRPr lang="en-US"/>
        </a:p>
      </dgm:t>
    </dgm:pt>
    <dgm:pt modelId="{810445ED-371E-4136-A8EB-012EF32E7FF1}" type="pres">
      <dgm:prSet presAssocID="{64941856-2A05-4C61-90A8-D629EA344894}" presName="compositeShape" presStyleCnt="0">
        <dgm:presLayoutVars>
          <dgm:chMax val="2"/>
          <dgm:dir/>
          <dgm:resizeHandles val="exact"/>
        </dgm:presLayoutVars>
      </dgm:prSet>
      <dgm:spPr/>
    </dgm:pt>
    <dgm:pt modelId="{1F3C3D1A-7EBE-4C3D-ADB8-710D1BD7B0EB}" type="pres">
      <dgm:prSet presAssocID="{64941856-2A05-4C61-90A8-D629EA344894}" presName="divider" presStyleLbl="fgShp" presStyleIdx="0" presStyleCnt="1"/>
      <dgm:spPr/>
    </dgm:pt>
    <dgm:pt modelId="{CF01D9ED-0F0A-49FF-B6F2-388D3A5C8902}" type="pres">
      <dgm:prSet presAssocID="{2019471C-1A61-41BC-915C-7994675AE114}" presName="downArrow" presStyleLbl="node1" presStyleIdx="0" presStyleCnt="2"/>
      <dgm:spPr/>
    </dgm:pt>
    <dgm:pt modelId="{347AE0FE-98CD-4B34-8327-44D4D3918135}" type="pres">
      <dgm:prSet presAssocID="{2019471C-1A61-41BC-915C-7994675AE114}" presName="downArrowText" presStyleLbl="revTx" presStyleIdx="0" presStyleCnt="2">
        <dgm:presLayoutVars>
          <dgm:bulletEnabled val="1"/>
        </dgm:presLayoutVars>
      </dgm:prSet>
      <dgm:spPr/>
    </dgm:pt>
    <dgm:pt modelId="{6B27D00C-D0E7-4014-B323-DDE8CCEC3182}" type="pres">
      <dgm:prSet presAssocID="{FEAEE0E2-5026-49E0-B9C5-01065D3CFB4C}" presName="upArrow" presStyleLbl="node1" presStyleIdx="1" presStyleCnt="2"/>
      <dgm:spPr/>
    </dgm:pt>
    <dgm:pt modelId="{A381C1D7-3466-499C-923D-9113B1B2B324}" type="pres">
      <dgm:prSet presAssocID="{FEAEE0E2-5026-49E0-B9C5-01065D3CFB4C}" presName="upArrowText" presStyleLbl="revTx" presStyleIdx="1" presStyleCnt="2">
        <dgm:presLayoutVars>
          <dgm:bulletEnabled val="1"/>
        </dgm:presLayoutVars>
      </dgm:prSet>
      <dgm:spPr/>
    </dgm:pt>
  </dgm:ptLst>
  <dgm:cxnLst>
    <dgm:cxn modelId="{3973E60B-D1CC-4402-9C39-E9C562D9B1BA}" srcId="{64941856-2A05-4C61-90A8-D629EA344894}" destId="{FEAEE0E2-5026-49E0-B9C5-01065D3CFB4C}" srcOrd="1" destOrd="0" parTransId="{01B15E7E-C005-4C62-AFA2-60C721E07825}" sibTransId="{77DA9777-80A7-410D-BFEE-30D38962EC18}"/>
    <dgm:cxn modelId="{C58A6846-D21A-4024-89EC-C0C67145CB68}" type="presOf" srcId="{64941856-2A05-4C61-90A8-D629EA344894}" destId="{810445ED-371E-4136-A8EB-012EF32E7FF1}" srcOrd="0" destOrd="0" presId="urn:microsoft.com/office/officeart/2005/8/layout/arrow3"/>
    <dgm:cxn modelId="{BEDB2B82-82FB-42C0-844D-D988EADC378B}" type="presOf" srcId="{2019471C-1A61-41BC-915C-7994675AE114}" destId="{347AE0FE-98CD-4B34-8327-44D4D3918135}" srcOrd="0" destOrd="0" presId="urn:microsoft.com/office/officeart/2005/8/layout/arrow3"/>
    <dgm:cxn modelId="{8F53DECD-9BDD-4DBC-AC3E-0E865CBC9AE7}" srcId="{64941856-2A05-4C61-90A8-D629EA344894}" destId="{E5AA66CA-A7DA-4D69-BC4F-244138314E20}" srcOrd="2" destOrd="0" parTransId="{04A334DC-9276-4E24-9C9E-C3B481AED259}" sibTransId="{6A8485E7-0C77-460C-9F87-2073C4D2E13F}"/>
    <dgm:cxn modelId="{6D1C56F6-60C1-4736-8CB4-4C0D11740BA2}" srcId="{64941856-2A05-4C61-90A8-D629EA344894}" destId="{2019471C-1A61-41BC-915C-7994675AE114}" srcOrd="0" destOrd="0" parTransId="{CAC63844-A73D-4682-B528-15BF951D1A7D}" sibTransId="{29C0C922-1F0D-4855-87ED-839CEE4A826C}"/>
    <dgm:cxn modelId="{CD4E23F9-FBE6-4C51-9BD1-5BC56F01C676}" type="presOf" srcId="{FEAEE0E2-5026-49E0-B9C5-01065D3CFB4C}" destId="{A381C1D7-3466-499C-923D-9113B1B2B324}" srcOrd="0" destOrd="0" presId="urn:microsoft.com/office/officeart/2005/8/layout/arrow3"/>
    <dgm:cxn modelId="{88A9BC85-51AB-4D8D-B66D-FF9A3974DF50}" type="presParOf" srcId="{810445ED-371E-4136-A8EB-012EF32E7FF1}" destId="{1F3C3D1A-7EBE-4C3D-ADB8-710D1BD7B0EB}" srcOrd="0" destOrd="0" presId="urn:microsoft.com/office/officeart/2005/8/layout/arrow3"/>
    <dgm:cxn modelId="{8A8EDAAD-8281-4F46-AE4E-D1FC44919B0B}" type="presParOf" srcId="{810445ED-371E-4136-A8EB-012EF32E7FF1}" destId="{CF01D9ED-0F0A-49FF-B6F2-388D3A5C8902}" srcOrd="1" destOrd="0" presId="urn:microsoft.com/office/officeart/2005/8/layout/arrow3"/>
    <dgm:cxn modelId="{6A9CD2AE-A222-4804-8888-43FE75D94DBA}" type="presParOf" srcId="{810445ED-371E-4136-A8EB-012EF32E7FF1}" destId="{347AE0FE-98CD-4B34-8327-44D4D3918135}" srcOrd="2" destOrd="0" presId="urn:microsoft.com/office/officeart/2005/8/layout/arrow3"/>
    <dgm:cxn modelId="{3A6CD018-38C8-44F4-B44F-C11A28C07508}" type="presParOf" srcId="{810445ED-371E-4136-A8EB-012EF32E7FF1}" destId="{6B27D00C-D0E7-4014-B323-DDE8CCEC3182}" srcOrd="3" destOrd="0" presId="urn:microsoft.com/office/officeart/2005/8/layout/arrow3"/>
    <dgm:cxn modelId="{EB9A0C57-D18D-4E19-BEC3-62DFF166663B}" type="presParOf" srcId="{810445ED-371E-4136-A8EB-012EF32E7FF1}" destId="{A381C1D7-3466-499C-923D-9113B1B2B32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C3D1A-7EBE-4C3D-ADB8-710D1BD7B0EB}">
      <dsp:nvSpPr>
        <dsp:cNvPr id="0" name=""/>
        <dsp:cNvSpPr/>
      </dsp:nvSpPr>
      <dsp:spPr>
        <a:xfrm rot="21300000">
          <a:off x="17241" y="1635744"/>
          <a:ext cx="5584100" cy="639463"/>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01D9ED-0F0A-49FF-B6F2-388D3A5C8902}">
      <dsp:nvSpPr>
        <dsp:cNvPr id="0" name=""/>
        <dsp:cNvSpPr/>
      </dsp:nvSpPr>
      <dsp:spPr>
        <a:xfrm>
          <a:off x="674230" y="195547"/>
          <a:ext cx="1685575" cy="1564381"/>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AE0FE-98CD-4B34-8327-44D4D3918135}">
      <dsp:nvSpPr>
        <dsp:cNvPr id="0" name=""/>
        <dsp:cNvSpPr/>
      </dsp:nvSpPr>
      <dsp:spPr>
        <a:xfrm>
          <a:off x="2977849" y="0"/>
          <a:ext cx="1797946" cy="164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Conscious competence </a:t>
          </a:r>
          <a:endParaRPr lang="en-US" sz="2100" kern="1200" dirty="0"/>
        </a:p>
      </dsp:txBody>
      <dsp:txXfrm>
        <a:off x="2977849" y="0"/>
        <a:ext cx="1797946" cy="1642600"/>
      </dsp:txXfrm>
    </dsp:sp>
    <dsp:sp modelId="{6B27D00C-D0E7-4014-B323-DDE8CCEC3182}">
      <dsp:nvSpPr>
        <dsp:cNvPr id="0" name=""/>
        <dsp:cNvSpPr/>
      </dsp:nvSpPr>
      <dsp:spPr>
        <a:xfrm>
          <a:off x="3258778" y="2151024"/>
          <a:ext cx="1685575" cy="1564381"/>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81C1D7-3466-499C-923D-9113B1B2B324}">
      <dsp:nvSpPr>
        <dsp:cNvPr id="0" name=""/>
        <dsp:cNvSpPr/>
      </dsp:nvSpPr>
      <dsp:spPr>
        <a:xfrm>
          <a:off x="842787" y="2268352"/>
          <a:ext cx="1797946" cy="164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GB" sz="2100" kern="1200" dirty="0"/>
            <a:t>unconscious competence</a:t>
          </a:r>
          <a:endParaRPr lang="en-US" sz="2100" kern="1200" dirty="0"/>
        </a:p>
      </dsp:txBody>
      <dsp:txXfrm>
        <a:off x="842787" y="2268352"/>
        <a:ext cx="1797946" cy="164260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858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sz="1000" i="1">
                <a:latin typeface="Calibri" panose="020F0502020204030204" pitchFamily="34" charset="0"/>
              </a:defRPr>
            </a:lvl1pPr>
          </a:lstStyle>
          <a:p>
            <a:pPr>
              <a:defRPr/>
            </a:pPr>
            <a:endParaRPr lang="en-GB" dirty="0"/>
          </a:p>
        </p:txBody>
      </p:sp>
      <p:sp>
        <p:nvSpPr>
          <p:cNvPr id="2051"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i="1">
                <a:latin typeface="Calibri" panose="020F0502020204030204" pitchFamily="34" charset="0"/>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925513" y="750888"/>
            <a:ext cx="4946650" cy="3709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54"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sz="1000" i="1">
                <a:latin typeface="Calibri" panose="020F0502020204030204" pitchFamily="34" charset="0"/>
              </a:defRPr>
            </a:lvl1pPr>
          </a:lstStyle>
          <a:p>
            <a:pPr>
              <a:defRPr/>
            </a:pPr>
            <a:endParaRPr lang="en-GB" dirty="0"/>
          </a:p>
        </p:txBody>
      </p:sp>
      <p:sp>
        <p:nvSpPr>
          <p:cNvPr id="2055"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i="1">
                <a:latin typeface="Calibri" panose="020F0502020204030204" pitchFamily="34" charset="0"/>
              </a:defRPr>
            </a:lvl1pPr>
          </a:lstStyle>
          <a:p>
            <a:pPr>
              <a:defRPr/>
            </a:pPr>
            <a:fld id="{7B83AF27-93E6-492B-9215-1C6EBF787036}" type="slidenum">
              <a:rPr lang="en-GB" smtClean="0"/>
              <a:pPr>
                <a:defRPr/>
              </a:pPr>
              <a:t>‹#›</a:t>
            </a:fld>
            <a:endParaRPr lang="en-GB" dirty="0"/>
          </a:p>
        </p:txBody>
      </p:sp>
    </p:spTree>
    <p:extLst>
      <p:ext uri="{BB962C8B-B14F-4D97-AF65-F5344CB8AC3E}">
        <p14:creationId xmlns:p14="http://schemas.microsoft.com/office/powerpoint/2010/main" val="279670362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Calibri" panose="020F0502020204030204" pitchFamily="34" charset="0"/>
        <a:ea typeface="+mn-ea"/>
        <a:cs typeface="Arial" charset="0"/>
      </a:defRPr>
    </a:lvl1pPr>
    <a:lvl2pPr marL="457200" algn="l" defTabSz="762000" rtl="0" eaLnBrk="0" fontAlgn="base" hangingPunct="0">
      <a:spcBef>
        <a:spcPct val="30000"/>
      </a:spcBef>
      <a:spcAft>
        <a:spcPct val="0"/>
      </a:spcAft>
      <a:defRPr sz="1200" kern="1200">
        <a:solidFill>
          <a:schemeClr val="tx1"/>
        </a:solidFill>
        <a:latin typeface="Calibri" panose="020F0502020204030204" pitchFamily="34" charset="0"/>
        <a:ea typeface="+mn-ea"/>
        <a:cs typeface="Arial" charset="0"/>
      </a:defRPr>
    </a:lvl2pPr>
    <a:lvl3pPr marL="914400" algn="l" defTabSz="762000" rtl="0" eaLnBrk="0" fontAlgn="base" hangingPunct="0">
      <a:spcBef>
        <a:spcPct val="30000"/>
      </a:spcBef>
      <a:spcAft>
        <a:spcPct val="0"/>
      </a:spcAft>
      <a:defRPr sz="1200" kern="1200">
        <a:solidFill>
          <a:schemeClr val="tx1"/>
        </a:solidFill>
        <a:latin typeface="Calibri" panose="020F0502020204030204" pitchFamily="34" charset="0"/>
        <a:ea typeface="+mn-ea"/>
        <a:cs typeface="Arial" charset="0"/>
      </a:defRPr>
    </a:lvl3pPr>
    <a:lvl4pPr marL="1371600" algn="l" defTabSz="762000" rtl="0" eaLnBrk="0" fontAlgn="base" hangingPunct="0">
      <a:spcBef>
        <a:spcPct val="30000"/>
      </a:spcBef>
      <a:spcAft>
        <a:spcPct val="0"/>
      </a:spcAft>
      <a:defRPr sz="1200" kern="1200">
        <a:solidFill>
          <a:schemeClr val="tx1"/>
        </a:solidFill>
        <a:latin typeface="Calibri" panose="020F0502020204030204" pitchFamily="34" charset="0"/>
        <a:ea typeface="+mn-ea"/>
        <a:cs typeface="Arial" charset="0"/>
      </a:defRPr>
    </a:lvl4pPr>
    <a:lvl5pPr marL="1828800" algn="l" defTabSz="762000" rtl="0" eaLnBrk="0" fontAlgn="base" hangingPunct="0">
      <a:spcBef>
        <a:spcPct val="30000"/>
      </a:spcBef>
      <a:spcAft>
        <a:spcPct val="0"/>
      </a:spcAft>
      <a:defRPr sz="1200" kern="1200">
        <a:solidFill>
          <a:schemeClr val="tx1"/>
        </a:solidFill>
        <a:latin typeface="Calibri" panose="020F050202020403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Calibri" panose="020F0502020204030204" pitchFamily="34" charset="0"/>
                <a:ea typeface="+mn-ea"/>
                <a:cs typeface="Arial" charset="0"/>
              </a:rPr>
              <a:t>Although the origins of the ‘conscious competence’ model are somewhat uncertain, the model remains essentially a very simple and helpful explanation of how we learn in stages. Very simply, learners are thought to begin their skill development at Stage 1 ('unconscious incompetence'), passing through Stage 2 ('conscious incompetence') and Stage 3 ('conscious competence'), ideally to reach Stage 4 (‘unconscious competence'). The simplicity of this model reinforces the need to ensure that as you work with students, you need to assess their stage of development rather than make ill-founded assumptions. </a:t>
            </a:r>
            <a:endParaRPr lang="en-GB" dirty="0"/>
          </a:p>
        </p:txBody>
      </p:sp>
      <p:sp>
        <p:nvSpPr>
          <p:cNvPr id="4" name="Slide Number Placeholder 3"/>
          <p:cNvSpPr>
            <a:spLocks noGrp="1"/>
          </p:cNvSpPr>
          <p:nvPr>
            <p:ph type="sldNum" sz="quarter" idx="10"/>
          </p:nvPr>
        </p:nvSpPr>
        <p:spPr/>
        <p:txBody>
          <a:bodyPr/>
          <a:lstStyle/>
          <a:p>
            <a:pPr>
              <a:defRPr/>
            </a:pPr>
            <a:fld id="{7B83AF27-93E6-492B-9215-1C6EBF787036}" type="slidenum">
              <a:rPr lang="en-GB" smtClean="0"/>
              <a:pPr>
                <a:defRPr/>
              </a:pPr>
              <a:t>6</a:t>
            </a:fld>
            <a:endParaRPr lang="en-GB" dirty="0"/>
          </a:p>
        </p:txBody>
      </p:sp>
    </p:spTree>
    <p:extLst>
      <p:ext uri="{BB962C8B-B14F-4D97-AF65-F5344CB8AC3E}">
        <p14:creationId xmlns:p14="http://schemas.microsoft.com/office/powerpoint/2010/main" val="332149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B83AF27-93E6-492B-9215-1C6EBF787036}" type="slidenum">
              <a:rPr lang="en-GB" smtClean="0"/>
              <a:pPr>
                <a:defRPr/>
              </a:pPr>
              <a:t>7</a:t>
            </a:fld>
            <a:endParaRPr lang="en-GB" dirty="0"/>
          </a:p>
        </p:txBody>
      </p:sp>
    </p:spTree>
    <p:extLst>
      <p:ext uri="{BB962C8B-B14F-4D97-AF65-F5344CB8AC3E}">
        <p14:creationId xmlns:p14="http://schemas.microsoft.com/office/powerpoint/2010/main" val="58277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5911344-D9BA-4D30-8687-ACC2380534CD}" type="slidenum">
              <a:rPr lang="en-GB" altLang="en-US"/>
              <a:pPr/>
              <a:t>13</a:t>
            </a:fld>
            <a:endParaRPr lang="en-GB" altLang="en-US"/>
          </a:p>
        </p:txBody>
      </p:sp>
      <p:sp>
        <p:nvSpPr>
          <p:cNvPr id="4097" name="Rectangle 1"/>
          <p:cNvSpPr txBox="1">
            <a:spLocks noGrp="1" noRot="1" noChangeAspect="1" noChangeArrowheads="1"/>
          </p:cNvSpPr>
          <p:nvPr>
            <p:ph type="sldImg"/>
          </p:nvPr>
        </p:nvSpPr>
        <p:spPr bwMode="auto">
          <a:xfrm>
            <a:off x="846138" y="882650"/>
            <a:ext cx="5799137" cy="435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749003" y="5513076"/>
            <a:ext cx="5995172" cy="52235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dirty="0"/>
              <a:t>to add extra emotional perspective. When someone becomes conscious of incompetence, emotions of 'anxiety', 'happiness', 'fear' and or 'denial' may be experienced. Feelings of 'threat' (to previous learning), 'guilt' (at departing from previous learning) and possibly 'depression' (at having to relearn) can arise until a firm commitment is made to the new learning. If the commitment to the new learning is not strong, feelings of 'hostility' or 'disillusionment' can arise. </a:t>
            </a:r>
          </a:p>
          <a:p>
            <a:endParaRPr lang="en-US" altLang="en-US" dirty="0"/>
          </a:p>
        </p:txBody>
      </p:sp>
    </p:spTree>
    <p:extLst>
      <p:ext uri="{BB962C8B-B14F-4D97-AF65-F5344CB8AC3E}">
        <p14:creationId xmlns:p14="http://schemas.microsoft.com/office/powerpoint/2010/main" val="4184931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7"/>
          <p:cNvSpPr>
            <a:spLocks noChangeArrowheads="1"/>
          </p:cNvSpPr>
          <p:nvPr/>
        </p:nvSpPr>
        <p:spPr bwMode="auto">
          <a:xfrm>
            <a:off x="-36513" y="0"/>
            <a:ext cx="9288463" cy="6858000"/>
          </a:xfrm>
          <a:prstGeom prst="rect">
            <a:avLst/>
          </a:prstGeom>
          <a:solidFill>
            <a:schemeClr val="bg1"/>
          </a:solidFill>
          <a:ln w="9525">
            <a:noFill/>
            <a:round/>
            <a:headEnd/>
            <a:tailEnd/>
          </a:ln>
        </p:spPr>
        <p:txBody>
          <a:bodyPr/>
          <a:lstStyle/>
          <a:p>
            <a:pPr>
              <a:defRPr/>
            </a:pPr>
            <a:endParaRPr lang="en-US" dirty="0">
              <a:latin typeface="Calibri" panose="020F0502020204030204" pitchFamily="34" charset="0"/>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
            <a:ext cx="8712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5"/>
          <p:cNvCxnSpPr>
            <a:cxnSpLocks noChangeShapeType="1"/>
          </p:cNvCxnSpPr>
          <p:nvPr/>
        </p:nvCxnSpPr>
        <p:spPr bwMode="auto">
          <a:xfrm>
            <a:off x="7043738" y="5589588"/>
            <a:ext cx="0" cy="871537"/>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pic>
        <p:nvPicPr>
          <p:cNvPr id="8" name="Picture 13" descr="uw-logo-whit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213" y="5683250"/>
            <a:ext cx="15144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43608" y="1268760"/>
            <a:ext cx="7200800" cy="1470025"/>
          </a:xfrm>
        </p:spPr>
        <p:txBody>
          <a:bodyPr anchor="b"/>
          <a:lstStyle>
            <a:lvl1pPr>
              <a:defRPr sz="4000"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043608" y="2826104"/>
            <a:ext cx="7200800" cy="1296144"/>
          </a:xfrm>
        </p:spPr>
        <p:txBody>
          <a:bodyPr/>
          <a:lstStyle>
            <a:lvl1pPr marL="0" indent="0" algn="l">
              <a:buNone/>
              <a:defRPr sz="2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19" name="Text Placeholder 18"/>
          <p:cNvSpPr>
            <a:spLocks noGrp="1"/>
          </p:cNvSpPr>
          <p:nvPr>
            <p:ph type="body" sz="quarter" idx="10"/>
          </p:nvPr>
        </p:nvSpPr>
        <p:spPr>
          <a:xfrm>
            <a:off x="1043608" y="4221088"/>
            <a:ext cx="7200900" cy="1223962"/>
          </a:xfrm>
        </p:spPr>
        <p:txBody>
          <a:bodyPr/>
          <a:lstStyle>
            <a:lvl1pPr marL="0" indent="0">
              <a:buNone/>
              <a:defRPr sz="1800" strike="noStrike" baseline="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05723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616" y="548680"/>
            <a:ext cx="6912768" cy="1080120"/>
          </a:xfrm>
        </p:spPr>
        <p:txBody>
          <a:bodyPr anchor="b"/>
          <a:lstStyle>
            <a:lvl1pPr>
              <a:defRPr sz="3200"/>
            </a:lvl1pPr>
          </a:lstStyle>
          <a:p>
            <a:r>
              <a:rPr lang="en-US"/>
              <a:t>Click to edit Master title style</a:t>
            </a:r>
            <a:endParaRPr lang="en-GB" dirty="0"/>
          </a:p>
        </p:txBody>
      </p:sp>
      <p:sp>
        <p:nvSpPr>
          <p:cNvPr id="15" name="Text Placeholder 14"/>
          <p:cNvSpPr>
            <a:spLocks noGrp="1"/>
          </p:cNvSpPr>
          <p:nvPr>
            <p:ph type="body" sz="quarter" idx="10"/>
          </p:nvPr>
        </p:nvSpPr>
        <p:spPr>
          <a:xfrm>
            <a:off x="1116013" y="1916113"/>
            <a:ext cx="6985000" cy="4321199"/>
          </a:xfrm>
        </p:spPr>
        <p:txBody>
          <a:bodyPr/>
          <a:lstStyle>
            <a:lvl1pPr marL="0" indent="0">
              <a:buClr>
                <a:schemeClr val="tx1">
                  <a:lumMod val="75000"/>
                  <a:lumOff val="25000"/>
                </a:schemeClr>
              </a:buClr>
              <a:buSzPct val="100000"/>
              <a:buFontTx/>
              <a:buNone/>
              <a:defRPr sz="2400" baseline="0"/>
            </a:lvl1pPr>
          </a:lstStyle>
          <a:p>
            <a:pPr lvl="0"/>
            <a:r>
              <a:rPr lang="en-US"/>
              <a:t>Click to edit Master text styles</a:t>
            </a:r>
          </a:p>
        </p:txBody>
      </p:sp>
    </p:spTree>
    <p:extLst>
      <p:ext uri="{BB962C8B-B14F-4D97-AF65-F5344CB8AC3E}">
        <p14:creationId xmlns:p14="http://schemas.microsoft.com/office/powerpoint/2010/main" val="228889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mage or Graph Layout">
    <p:spTree>
      <p:nvGrpSpPr>
        <p:cNvPr id="1" name=""/>
        <p:cNvGrpSpPr/>
        <p:nvPr/>
      </p:nvGrpSpPr>
      <p:grpSpPr>
        <a:xfrm>
          <a:off x="0" y="0"/>
          <a:ext cx="0" cy="0"/>
          <a:chOff x="0" y="0"/>
          <a:chExt cx="0" cy="0"/>
        </a:xfrm>
      </p:grpSpPr>
      <p:sp>
        <p:nvSpPr>
          <p:cNvPr id="4" name="Text Placeholder 14"/>
          <p:cNvSpPr>
            <a:spLocks noGrp="1"/>
          </p:cNvSpPr>
          <p:nvPr>
            <p:ph type="body" sz="quarter" idx="10"/>
          </p:nvPr>
        </p:nvSpPr>
        <p:spPr>
          <a:xfrm>
            <a:off x="1115616" y="5229200"/>
            <a:ext cx="6912768" cy="777209"/>
          </a:xfrm>
        </p:spPr>
        <p:txBody>
          <a:bodyPr/>
          <a:lstStyle>
            <a:lvl1pPr marL="0" indent="0">
              <a:buClr>
                <a:schemeClr val="tx1">
                  <a:lumMod val="75000"/>
                  <a:lumOff val="25000"/>
                </a:schemeClr>
              </a:buClr>
              <a:buSzPct val="100000"/>
              <a:buFont typeface="Arial"/>
              <a:buNone/>
              <a:defRPr sz="1800" baseline="0"/>
            </a:lvl1pPr>
          </a:lstStyle>
          <a:p>
            <a:pPr lvl="0"/>
            <a:r>
              <a:rPr lang="en-US"/>
              <a:t>Click to edit Master text styles</a:t>
            </a:r>
          </a:p>
        </p:txBody>
      </p:sp>
      <p:sp>
        <p:nvSpPr>
          <p:cNvPr id="8" name="Text Placeholder 7"/>
          <p:cNvSpPr>
            <a:spLocks noGrp="1"/>
          </p:cNvSpPr>
          <p:nvPr>
            <p:ph type="body" sz="quarter" idx="11"/>
          </p:nvPr>
        </p:nvSpPr>
        <p:spPr>
          <a:xfrm>
            <a:off x="1115616" y="548680"/>
            <a:ext cx="6911975" cy="647700"/>
          </a:xfrm>
        </p:spPr>
        <p:txBody>
          <a:bodyPr/>
          <a:lstStyle>
            <a:lvl1pPr marL="0" indent="0">
              <a:buNone/>
              <a:defRPr sz="3200" b="1"/>
            </a:lvl1pPr>
          </a:lstStyle>
          <a:p>
            <a:pPr lvl="0"/>
            <a:r>
              <a:rPr lang="en-US"/>
              <a:t>Click to edit Master text styles</a:t>
            </a:r>
          </a:p>
        </p:txBody>
      </p:sp>
      <p:sp>
        <p:nvSpPr>
          <p:cNvPr id="12" name="Content Placeholder 11"/>
          <p:cNvSpPr>
            <a:spLocks noGrp="1"/>
          </p:cNvSpPr>
          <p:nvPr>
            <p:ph sz="quarter" idx="12"/>
          </p:nvPr>
        </p:nvSpPr>
        <p:spPr>
          <a:xfrm>
            <a:off x="1116013" y="1341438"/>
            <a:ext cx="6911975" cy="3671887"/>
          </a:xfrm>
        </p:spPr>
        <p:txBody>
          <a:bodyPr/>
          <a:lstStyle>
            <a:lvl1pPr marL="0" indent="0">
              <a:buNone/>
              <a:defRPr sz="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056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go Basic">
    <p:spTree>
      <p:nvGrpSpPr>
        <p:cNvPr id="1" name=""/>
        <p:cNvGrpSpPr/>
        <p:nvPr/>
      </p:nvGrpSpPr>
      <p:grpSpPr>
        <a:xfrm>
          <a:off x="0" y="0"/>
          <a:ext cx="0" cy="0"/>
          <a:chOff x="0" y="0"/>
          <a:chExt cx="0" cy="0"/>
        </a:xfrm>
      </p:grpSpPr>
      <p:pic>
        <p:nvPicPr>
          <p:cNvPr id="4" name="Picture 2" descr="uw-logo-blu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5686425"/>
            <a:ext cx="15160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5"/>
          <p:cNvCxnSpPr>
            <a:cxnSpLocks noChangeShapeType="1"/>
          </p:cNvCxnSpPr>
          <p:nvPr/>
        </p:nvCxnSpPr>
        <p:spPr bwMode="auto">
          <a:xfrm>
            <a:off x="7029450" y="5589588"/>
            <a:ext cx="0" cy="871537"/>
          </a:xfrm>
          <a:prstGeom prst="line">
            <a:avLst/>
          </a:prstGeom>
          <a:noFill/>
          <a:ln w="19050">
            <a:solidFill>
              <a:schemeClr val="bg1">
                <a:lumMod val="65000"/>
              </a:schemeClr>
            </a:solidFill>
            <a:round/>
            <a:headEnd/>
            <a:tailEnd/>
          </a:ln>
        </p:spPr>
      </p:cxnSp>
      <p:sp>
        <p:nvSpPr>
          <p:cNvPr id="2" name="Title 1"/>
          <p:cNvSpPr>
            <a:spLocks noGrp="1"/>
          </p:cNvSpPr>
          <p:nvPr>
            <p:ph type="title"/>
          </p:nvPr>
        </p:nvSpPr>
        <p:spPr>
          <a:xfrm>
            <a:off x="1115616" y="548680"/>
            <a:ext cx="6912768" cy="1080120"/>
          </a:xfrm>
        </p:spPr>
        <p:txBody>
          <a:bodyPr anchor="b"/>
          <a:lstStyle>
            <a:lvl1pPr>
              <a:defRPr sz="3200"/>
            </a:lvl1pPr>
          </a:lstStyle>
          <a:p>
            <a:r>
              <a:rPr lang="en-US"/>
              <a:t>Click to edit Master title style</a:t>
            </a:r>
            <a:endParaRPr lang="en-GB" dirty="0"/>
          </a:p>
        </p:txBody>
      </p:sp>
      <p:sp>
        <p:nvSpPr>
          <p:cNvPr id="15" name="Text Placeholder 14"/>
          <p:cNvSpPr>
            <a:spLocks noGrp="1"/>
          </p:cNvSpPr>
          <p:nvPr>
            <p:ph type="body" sz="quarter" idx="10"/>
          </p:nvPr>
        </p:nvSpPr>
        <p:spPr>
          <a:xfrm>
            <a:off x="1116013" y="1916113"/>
            <a:ext cx="6985000" cy="3241079"/>
          </a:xfrm>
        </p:spPr>
        <p:txBody>
          <a:bodyPr/>
          <a:lstStyle>
            <a:lvl1pPr marL="0" indent="0">
              <a:buClr>
                <a:schemeClr val="tx1">
                  <a:lumMod val="75000"/>
                  <a:lumOff val="25000"/>
                </a:schemeClr>
              </a:buClr>
              <a:buSzPct val="100000"/>
              <a:buFont typeface="Arial"/>
              <a:buNone/>
              <a:defRPr sz="2400" baseline="0"/>
            </a:lvl1pPr>
          </a:lstStyle>
          <a:p>
            <a:pPr lvl="0"/>
            <a:r>
              <a:rPr lang="en-US"/>
              <a:t>Click to edit Master text styles</a:t>
            </a:r>
          </a:p>
        </p:txBody>
      </p:sp>
    </p:spTree>
    <p:extLst>
      <p:ext uri="{BB962C8B-B14F-4D97-AF65-F5344CB8AC3E}">
        <p14:creationId xmlns:p14="http://schemas.microsoft.com/office/powerpoint/2010/main" val="162521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ogo Image or Graph Layout">
    <p:spTree>
      <p:nvGrpSpPr>
        <p:cNvPr id="1" name=""/>
        <p:cNvGrpSpPr/>
        <p:nvPr/>
      </p:nvGrpSpPr>
      <p:grpSpPr>
        <a:xfrm>
          <a:off x="0" y="0"/>
          <a:ext cx="0" cy="0"/>
          <a:chOff x="0" y="0"/>
          <a:chExt cx="0" cy="0"/>
        </a:xfrm>
      </p:grpSpPr>
      <p:pic>
        <p:nvPicPr>
          <p:cNvPr id="5" name="Picture 2" descr="uw-logo-blu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5686425"/>
            <a:ext cx="15160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a:cxnSpLocks noChangeShapeType="1"/>
          </p:cNvCxnSpPr>
          <p:nvPr/>
        </p:nvCxnSpPr>
        <p:spPr bwMode="auto">
          <a:xfrm>
            <a:off x="7029450" y="5589588"/>
            <a:ext cx="0" cy="871537"/>
          </a:xfrm>
          <a:prstGeom prst="line">
            <a:avLst/>
          </a:prstGeom>
          <a:noFill/>
          <a:ln w="19050">
            <a:solidFill>
              <a:schemeClr val="bg1">
                <a:lumMod val="65000"/>
              </a:schemeClr>
            </a:solidFill>
            <a:round/>
            <a:headEnd/>
            <a:tailEnd/>
          </a:ln>
        </p:spPr>
      </p:cxnSp>
      <p:sp>
        <p:nvSpPr>
          <p:cNvPr id="4" name="Text Placeholder 14"/>
          <p:cNvSpPr>
            <a:spLocks noGrp="1"/>
          </p:cNvSpPr>
          <p:nvPr>
            <p:ph type="body" sz="quarter" idx="10"/>
          </p:nvPr>
        </p:nvSpPr>
        <p:spPr>
          <a:xfrm>
            <a:off x="1115616" y="5229200"/>
            <a:ext cx="5688632" cy="777209"/>
          </a:xfrm>
        </p:spPr>
        <p:txBody>
          <a:bodyPr/>
          <a:lstStyle>
            <a:lvl1pPr marL="0" indent="0">
              <a:buClr>
                <a:schemeClr val="tx1">
                  <a:lumMod val="75000"/>
                  <a:lumOff val="25000"/>
                </a:schemeClr>
              </a:buClr>
              <a:buSzPct val="100000"/>
              <a:buFont typeface="Arial"/>
              <a:buNone/>
              <a:defRPr sz="1800" baseline="0"/>
            </a:lvl1pPr>
          </a:lstStyle>
          <a:p>
            <a:pPr lvl="0"/>
            <a:r>
              <a:rPr lang="en-US"/>
              <a:t>Click to edit Master text styles</a:t>
            </a:r>
          </a:p>
        </p:txBody>
      </p:sp>
      <p:sp>
        <p:nvSpPr>
          <p:cNvPr id="8" name="Text Placeholder 7"/>
          <p:cNvSpPr>
            <a:spLocks noGrp="1"/>
          </p:cNvSpPr>
          <p:nvPr>
            <p:ph type="body" sz="quarter" idx="11"/>
          </p:nvPr>
        </p:nvSpPr>
        <p:spPr>
          <a:xfrm>
            <a:off x="1115616" y="548680"/>
            <a:ext cx="6911975" cy="647700"/>
          </a:xfrm>
        </p:spPr>
        <p:txBody>
          <a:bodyPr/>
          <a:lstStyle>
            <a:lvl1pPr marL="0" indent="0">
              <a:buNone/>
              <a:defRPr sz="3200" b="1"/>
            </a:lvl1pPr>
          </a:lstStyle>
          <a:p>
            <a:pPr lvl="0"/>
            <a:r>
              <a:rPr lang="en-US"/>
              <a:t>Click to edit Master text styles</a:t>
            </a:r>
          </a:p>
        </p:txBody>
      </p:sp>
      <p:sp>
        <p:nvSpPr>
          <p:cNvPr id="12" name="Content Placeholder 11"/>
          <p:cNvSpPr>
            <a:spLocks noGrp="1"/>
          </p:cNvSpPr>
          <p:nvPr>
            <p:ph sz="quarter" idx="12"/>
          </p:nvPr>
        </p:nvSpPr>
        <p:spPr>
          <a:xfrm>
            <a:off x="1116013" y="1341438"/>
            <a:ext cx="6911975" cy="3671887"/>
          </a:xfrm>
        </p:spPr>
        <p:txBody>
          <a:bodyPr/>
          <a:lstStyle>
            <a:lvl1pPr marL="0" indent="0">
              <a:buNone/>
              <a:defRPr sz="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9011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9493-1450-44E4-818C-BDFFF9E1A80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15F6465-84F1-4BB2-8201-480D2216D7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D44666-8DC8-4E13-A693-333F5F830B92}"/>
              </a:ext>
            </a:extLst>
          </p:cNvPr>
          <p:cNvSpPr>
            <a:spLocks noGrp="1"/>
          </p:cNvSpPr>
          <p:nvPr>
            <p:ph type="dt" sz="half" idx="10"/>
          </p:nvPr>
        </p:nvSpPr>
        <p:spPr/>
        <p:txBody>
          <a:bodyPr/>
          <a:lstStyle/>
          <a:p>
            <a:fld id="{F6AA796E-E152-4EA3-8543-05594A6975E5}" type="datetimeFigureOut">
              <a:rPr lang="en-GB" smtClean="0"/>
              <a:t>10/05/2019</a:t>
            </a:fld>
            <a:endParaRPr lang="en-GB"/>
          </a:p>
        </p:txBody>
      </p:sp>
      <p:sp>
        <p:nvSpPr>
          <p:cNvPr id="5" name="Footer Placeholder 4">
            <a:extLst>
              <a:ext uri="{FF2B5EF4-FFF2-40B4-BE49-F238E27FC236}">
                <a16:creationId xmlns:a16="http://schemas.microsoft.com/office/drawing/2014/main" id="{1510EFA5-5F09-4DD5-B2A1-0808334C0C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EB2A5D-F1B2-4771-AF50-48170E85065F}"/>
              </a:ext>
            </a:extLst>
          </p:cNvPr>
          <p:cNvSpPr>
            <a:spLocks noGrp="1"/>
          </p:cNvSpPr>
          <p:nvPr>
            <p:ph type="sldNum" sz="quarter" idx="12"/>
          </p:nvPr>
        </p:nvSpPr>
        <p:spPr/>
        <p:txBody>
          <a:bodyPr/>
          <a:lstStyle/>
          <a:p>
            <a:fld id="{99ACD421-3ADC-4164-B2EA-54680CBAB51F}" type="slidenum">
              <a:rPr lang="en-GB" smtClean="0"/>
              <a:t>‹#›</a:t>
            </a:fld>
            <a:endParaRPr lang="en-GB"/>
          </a:p>
        </p:txBody>
      </p:sp>
    </p:spTree>
    <p:extLst>
      <p:ext uri="{BB962C8B-B14F-4D97-AF65-F5344CB8AC3E}">
        <p14:creationId xmlns:p14="http://schemas.microsoft.com/office/powerpoint/2010/main" val="123977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46F2-FCA7-4065-A8BF-500EB3601F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4367B4-3EE3-4C66-8297-9556134FAC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BB1860-1315-40FE-BF43-8472BED76CEE}"/>
              </a:ext>
            </a:extLst>
          </p:cNvPr>
          <p:cNvSpPr>
            <a:spLocks noGrp="1"/>
          </p:cNvSpPr>
          <p:nvPr>
            <p:ph type="dt" sz="half" idx="10"/>
          </p:nvPr>
        </p:nvSpPr>
        <p:spPr/>
        <p:txBody>
          <a:bodyPr/>
          <a:lstStyle/>
          <a:p>
            <a:fld id="{F6AA796E-E152-4EA3-8543-05594A6975E5}" type="datetimeFigureOut">
              <a:rPr lang="en-GB" smtClean="0"/>
              <a:t>10/05/2019</a:t>
            </a:fld>
            <a:endParaRPr lang="en-GB"/>
          </a:p>
        </p:txBody>
      </p:sp>
      <p:sp>
        <p:nvSpPr>
          <p:cNvPr id="5" name="Footer Placeholder 4">
            <a:extLst>
              <a:ext uri="{FF2B5EF4-FFF2-40B4-BE49-F238E27FC236}">
                <a16:creationId xmlns:a16="http://schemas.microsoft.com/office/drawing/2014/main" id="{53E76720-07B7-446C-907F-123FD890E4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CB64D3-9BCA-4525-888E-5723667B026E}"/>
              </a:ext>
            </a:extLst>
          </p:cNvPr>
          <p:cNvSpPr>
            <a:spLocks noGrp="1"/>
          </p:cNvSpPr>
          <p:nvPr>
            <p:ph type="sldNum" sz="quarter" idx="12"/>
          </p:nvPr>
        </p:nvSpPr>
        <p:spPr/>
        <p:txBody>
          <a:bodyPr/>
          <a:lstStyle/>
          <a:p>
            <a:fld id="{99ACD421-3ADC-4164-B2EA-54680CBAB51F}" type="slidenum">
              <a:rPr lang="en-GB" smtClean="0"/>
              <a:t>‹#›</a:t>
            </a:fld>
            <a:endParaRPr lang="en-GB"/>
          </a:p>
        </p:txBody>
      </p:sp>
    </p:spTree>
    <p:extLst>
      <p:ext uri="{BB962C8B-B14F-4D97-AF65-F5344CB8AC3E}">
        <p14:creationId xmlns:p14="http://schemas.microsoft.com/office/powerpoint/2010/main" val="198639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3840" cy="1140600"/>
          </a:xfrm>
        </p:spPr>
        <p:txBody>
          <a:bodyPr/>
          <a:lstStyle/>
          <a:p>
            <a:r>
              <a:rPr lang="en-US"/>
              <a:t>Click to edit Master title style</a:t>
            </a:r>
            <a:endParaRPr lang="en-GB"/>
          </a:p>
        </p:txBody>
      </p:sp>
      <p:sp>
        <p:nvSpPr>
          <p:cNvPr id="3" name="Date Placeholder 2"/>
          <p:cNvSpPr>
            <a:spLocks noGrp="1"/>
          </p:cNvSpPr>
          <p:nvPr>
            <p:ph type="dt" idx="10"/>
          </p:nvPr>
        </p:nvSpPr>
        <p:spPr>
          <a:xfrm>
            <a:off x="456480" y="6247376"/>
            <a:ext cx="2125440" cy="468050"/>
          </a:xfrm>
        </p:spPr>
        <p:txBody>
          <a:bodyPr/>
          <a:lstStyle>
            <a:lvl1pPr>
              <a:defRPr/>
            </a:lvl1pPr>
          </a:lstStyle>
          <a:p>
            <a:endParaRPr lang="en-GB" altLang="en-US"/>
          </a:p>
        </p:txBody>
      </p:sp>
      <p:sp>
        <p:nvSpPr>
          <p:cNvPr id="4" name="Footer Placeholder 3"/>
          <p:cNvSpPr>
            <a:spLocks noGrp="1"/>
          </p:cNvSpPr>
          <p:nvPr>
            <p:ph type="ftr" idx="11"/>
          </p:nvPr>
        </p:nvSpPr>
        <p:spPr>
          <a:xfrm>
            <a:off x="3127680" y="6247376"/>
            <a:ext cx="2894400" cy="468050"/>
          </a:xfrm>
        </p:spPr>
        <p:txBody>
          <a:bodyPr/>
          <a:lstStyle>
            <a:lvl1pPr>
              <a:defRPr/>
            </a:lvl1pPr>
          </a:lstStyle>
          <a:p>
            <a:endParaRPr lang="en-GB" altLang="en-US"/>
          </a:p>
        </p:txBody>
      </p:sp>
      <p:sp>
        <p:nvSpPr>
          <p:cNvPr id="5" name="Slide Number Placeholder 4"/>
          <p:cNvSpPr>
            <a:spLocks noGrp="1"/>
          </p:cNvSpPr>
          <p:nvPr>
            <p:ph type="sldNum" idx="12"/>
          </p:nvPr>
        </p:nvSpPr>
        <p:spPr>
          <a:xfrm>
            <a:off x="6556320" y="6247376"/>
            <a:ext cx="2125440" cy="468050"/>
          </a:xfrm>
        </p:spPr>
        <p:txBody>
          <a:bodyPr/>
          <a:lstStyle>
            <a:lvl1pPr>
              <a:defRPr/>
            </a:lvl1pPr>
          </a:lstStyle>
          <a:p>
            <a:fld id="{8AD309C3-6812-4455-97F3-19CDCE317522}" type="slidenum">
              <a:rPr lang="en-GB" altLang="en-US"/>
              <a:pPr/>
              <a:t>‹#›</a:t>
            </a:fld>
            <a:endParaRPr lang="en-GB" altLang="en-US"/>
          </a:p>
        </p:txBody>
      </p:sp>
    </p:spTree>
    <p:extLst>
      <p:ext uri="{BB962C8B-B14F-4D97-AF65-F5344CB8AC3E}">
        <p14:creationId xmlns:p14="http://schemas.microsoft.com/office/powerpoint/2010/main" val="382751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7"/>
          <p:cNvSpPr>
            <a:spLocks noChangeArrowheads="1"/>
          </p:cNvSpPr>
          <p:nvPr/>
        </p:nvSpPr>
        <p:spPr bwMode="auto">
          <a:xfrm>
            <a:off x="228600" y="228600"/>
            <a:ext cx="8686800" cy="6400800"/>
          </a:xfrm>
          <a:prstGeom prst="rect">
            <a:avLst/>
          </a:prstGeom>
          <a:solidFill>
            <a:srgbClr val="FFFFFF"/>
          </a:solidFill>
          <a:ln w="0">
            <a:solidFill>
              <a:schemeClr val="bg1"/>
            </a:solidFill>
            <a:round/>
            <a:headEnd/>
            <a:tailEnd/>
          </a:ln>
        </p:spPr>
        <p:txBody>
          <a:bodyPr/>
          <a:lstStyle/>
          <a:p>
            <a:pPr>
              <a:defRPr/>
            </a:pPr>
            <a:endParaRPr lang="en-US" dirty="0">
              <a:latin typeface="Calibri" panose="020F0502020204030204" pitchFamily="34" charset="0"/>
            </a:endParaRPr>
          </a:p>
        </p:txBody>
      </p:sp>
      <p:sp>
        <p:nvSpPr>
          <p:cNvPr id="1028" name="Rectangle 2"/>
          <p:cNvSpPr>
            <a:spLocks noGrp="1" noChangeArrowheads="1"/>
          </p:cNvSpPr>
          <p:nvPr>
            <p:ph type="title"/>
          </p:nvPr>
        </p:nvSpPr>
        <p:spPr bwMode="auto">
          <a:xfrm>
            <a:off x="1116013" y="549275"/>
            <a:ext cx="69119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9" name="Rectangle 3"/>
          <p:cNvSpPr>
            <a:spLocks noGrp="1" noChangeArrowheads="1"/>
          </p:cNvSpPr>
          <p:nvPr>
            <p:ph type="body" idx="1"/>
          </p:nvPr>
        </p:nvSpPr>
        <p:spPr bwMode="auto">
          <a:xfrm>
            <a:off x="1116013" y="2133600"/>
            <a:ext cx="69119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 bg1="lt1" tx1="dk1" bg2="lt2" tx2="dk2" accent1="accent1" accent2="accent2" accent3="accent3" accent4="accent4" accent5="accent5" accent6="accent6" hlink="hlink" folHlink="folHlink"/>
  <p:sldLayoutIdLst>
    <p:sldLayoutId id="2147483822" r:id="rId1"/>
    <p:sldLayoutId id="2147483820" r:id="rId2"/>
    <p:sldLayoutId id="2147483821" r:id="rId3"/>
    <p:sldLayoutId id="2147483823" r:id="rId4"/>
    <p:sldLayoutId id="2147483824" r:id="rId5"/>
    <p:sldLayoutId id="2147483825" r:id="rId6"/>
    <p:sldLayoutId id="2147483826" r:id="rId7"/>
    <p:sldLayoutId id="2147483827" r:id="rId8"/>
  </p:sldLayoutIdLst>
  <p:txStyles>
    <p:titleStyle>
      <a:lvl1pPr algn="l" rtl="0" eaLnBrk="0" fontAlgn="base" hangingPunct="0">
        <a:spcBef>
          <a:spcPct val="0"/>
        </a:spcBef>
        <a:spcAft>
          <a:spcPct val="0"/>
        </a:spcAft>
        <a:defRPr sz="3600" b="1">
          <a:solidFill>
            <a:srgbClr val="404040"/>
          </a:solidFill>
          <a:latin typeface="Calibri" panose="020F0502020204030204" pitchFamily="34" charset="0"/>
          <a:ea typeface="ＭＳ Ｐゴシック" pitchFamily="-108" charset="-128"/>
          <a:cs typeface="ＭＳ Ｐゴシック" pitchFamily="-108" charset="-128"/>
        </a:defRPr>
      </a:lvl1pPr>
      <a:lvl2pPr algn="l" rtl="0" eaLnBrk="0" fontAlgn="base" hangingPunct="0">
        <a:spcBef>
          <a:spcPct val="0"/>
        </a:spcBef>
        <a:spcAft>
          <a:spcPct val="0"/>
        </a:spcAft>
        <a:defRPr sz="3600" b="1">
          <a:solidFill>
            <a:srgbClr val="404040"/>
          </a:solidFill>
          <a:latin typeface="Arial" pitchFamily="34" charset="0"/>
          <a:ea typeface="ＭＳ Ｐゴシック" pitchFamily="-108" charset="-128"/>
          <a:cs typeface="ＭＳ Ｐゴシック" pitchFamily="-108" charset="-128"/>
        </a:defRPr>
      </a:lvl2pPr>
      <a:lvl3pPr algn="l" rtl="0" eaLnBrk="0" fontAlgn="base" hangingPunct="0">
        <a:spcBef>
          <a:spcPct val="0"/>
        </a:spcBef>
        <a:spcAft>
          <a:spcPct val="0"/>
        </a:spcAft>
        <a:defRPr sz="3600" b="1">
          <a:solidFill>
            <a:srgbClr val="404040"/>
          </a:solidFill>
          <a:latin typeface="Arial" pitchFamily="34" charset="0"/>
          <a:ea typeface="ＭＳ Ｐゴシック" pitchFamily="-108" charset="-128"/>
          <a:cs typeface="ＭＳ Ｐゴシック" pitchFamily="-108" charset="-128"/>
        </a:defRPr>
      </a:lvl3pPr>
      <a:lvl4pPr algn="l" rtl="0" eaLnBrk="0" fontAlgn="base" hangingPunct="0">
        <a:spcBef>
          <a:spcPct val="0"/>
        </a:spcBef>
        <a:spcAft>
          <a:spcPct val="0"/>
        </a:spcAft>
        <a:defRPr sz="3600" b="1">
          <a:solidFill>
            <a:srgbClr val="404040"/>
          </a:solidFill>
          <a:latin typeface="Arial" pitchFamily="34" charset="0"/>
          <a:ea typeface="ＭＳ Ｐゴシック" pitchFamily="-108" charset="-128"/>
          <a:cs typeface="ＭＳ Ｐゴシック" pitchFamily="-108" charset="-128"/>
        </a:defRPr>
      </a:lvl4pPr>
      <a:lvl5pPr algn="l" rtl="0" eaLnBrk="0" fontAlgn="base" hangingPunct="0">
        <a:spcBef>
          <a:spcPct val="0"/>
        </a:spcBef>
        <a:spcAft>
          <a:spcPct val="0"/>
        </a:spcAft>
        <a:defRPr sz="3600" b="1">
          <a:solidFill>
            <a:srgbClr val="404040"/>
          </a:solidFill>
          <a:latin typeface="Arial" pitchFamily="34" charset="0"/>
          <a:ea typeface="ＭＳ Ｐゴシック" pitchFamily="-108" charset="-128"/>
          <a:cs typeface="ＭＳ Ｐゴシック" pitchFamily="-108" charset="-128"/>
        </a:defRPr>
      </a:lvl5pPr>
      <a:lvl6pPr marL="457200" algn="l" rtl="0" eaLnBrk="1" fontAlgn="base" hangingPunct="1">
        <a:spcBef>
          <a:spcPct val="0"/>
        </a:spcBef>
        <a:spcAft>
          <a:spcPct val="0"/>
        </a:spcAft>
        <a:defRPr sz="3600" b="1">
          <a:solidFill>
            <a:srgbClr val="001C54"/>
          </a:solidFill>
          <a:latin typeface="Arial" pitchFamily="34" charset="0"/>
        </a:defRPr>
      </a:lvl6pPr>
      <a:lvl7pPr marL="914400" algn="l" rtl="0" eaLnBrk="1" fontAlgn="base" hangingPunct="1">
        <a:spcBef>
          <a:spcPct val="0"/>
        </a:spcBef>
        <a:spcAft>
          <a:spcPct val="0"/>
        </a:spcAft>
        <a:defRPr sz="3600" b="1">
          <a:solidFill>
            <a:srgbClr val="001C54"/>
          </a:solidFill>
          <a:latin typeface="Arial" pitchFamily="34" charset="0"/>
        </a:defRPr>
      </a:lvl7pPr>
      <a:lvl8pPr marL="1371600" algn="l" rtl="0" eaLnBrk="1" fontAlgn="base" hangingPunct="1">
        <a:spcBef>
          <a:spcPct val="0"/>
        </a:spcBef>
        <a:spcAft>
          <a:spcPct val="0"/>
        </a:spcAft>
        <a:defRPr sz="3600" b="1">
          <a:solidFill>
            <a:srgbClr val="001C54"/>
          </a:solidFill>
          <a:latin typeface="Arial" pitchFamily="34" charset="0"/>
        </a:defRPr>
      </a:lvl8pPr>
      <a:lvl9pPr marL="1828800" algn="l" rtl="0" eaLnBrk="1" fontAlgn="base" hangingPunct="1">
        <a:spcBef>
          <a:spcPct val="0"/>
        </a:spcBef>
        <a:spcAft>
          <a:spcPct val="0"/>
        </a:spcAft>
        <a:defRPr sz="3600" b="1">
          <a:solidFill>
            <a:srgbClr val="001C54"/>
          </a:solidFill>
          <a:latin typeface="Arial" pitchFamily="34" charset="0"/>
        </a:defRPr>
      </a:lvl9pPr>
    </p:titleStyle>
    <p:bodyStyle>
      <a:lvl1pPr marL="285750" indent="-285750" algn="l" rtl="0" eaLnBrk="0" fontAlgn="base" hangingPunct="0">
        <a:spcBef>
          <a:spcPct val="20000"/>
        </a:spcBef>
        <a:spcAft>
          <a:spcPct val="0"/>
        </a:spcAft>
        <a:buClr>
          <a:srgbClr val="404040"/>
        </a:buClr>
        <a:buFont typeface="Wingdings" pitchFamily="2" charset="2"/>
        <a:buChar char="§"/>
        <a:defRPr>
          <a:solidFill>
            <a:srgbClr val="404040"/>
          </a:solidFill>
          <a:latin typeface="Calibri" panose="020F0502020204030204" pitchFamily="34" charset="0"/>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rgbClr val="404040"/>
        </a:buClr>
        <a:buFont typeface="Wingdings" pitchFamily="2" charset="2"/>
        <a:buChar char="§"/>
        <a:defRPr>
          <a:solidFill>
            <a:srgbClr val="404040"/>
          </a:solidFill>
          <a:latin typeface="Calibri" panose="020F0502020204030204" pitchFamily="34" charset="0"/>
          <a:ea typeface="ＭＳ Ｐゴシック" pitchFamily="-108" charset="-128"/>
          <a:cs typeface="ＭＳ Ｐゴシック" pitchFamily="-108" charset="-128"/>
        </a:defRPr>
      </a:lvl2pPr>
      <a:lvl3pPr marL="1200150" indent="-285750" algn="l" rtl="0" eaLnBrk="0" fontAlgn="base" hangingPunct="0">
        <a:spcBef>
          <a:spcPct val="20000"/>
        </a:spcBef>
        <a:spcAft>
          <a:spcPct val="0"/>
        </a:spcAft>
        <a:buClr>
          <a:srgbClr val="404040"/>
        </a:buClr>
        <a:buFont typeface="Wingdings" pitchFamily="2" charset="2"/>
        <a:buChar char="§"/>
        <a:defRPr>
          <a:solidFill>
            <a:srgbClr val="404040"/>
          </a:solidFill>
          <a:latin typeface="Calibri" panose="020F0502020204030204" pitchFamily="34" charset="0"/>
          <a:ea typeface="ＭＳ Ｐゴシック" pitchFamily="-108" charset="-128"/>
          <a:cs typeface="ＭＳ Ｐゴシック" pitchFamily="-108" charset="-128"/>
        </a:defRPr>
      </a:lvl3pPr>
      <a:lvl4pPr marL="1657350" indent="-285750" algn="l" rtl="0" eaLnBrk="0" fontAlgn="base" hangingPunct="0">
        <a:spcBef>
          <a:spcPct val="20000"/>
        </a:spcBef>
        <a:spcAft>
          <a:spcPct val="0"/>
        </a:spcAft>
        <a:buClr>
          <a:srgbClr val="404040"/>
        </a:buClr>
        <a:buFont typeface="Wingdings" pitchFamily="2" charset="2"/>
        <a:buChar char="§"/>
        <a:defRPr>
          <a:solidFill>
            <a:srgbClr val="404040"/>
          </a:solidFill>
          <a:latin typeface="Calibri" panose="020F0502020204030204" pitchFamily="34" charset="0"/>
          <a:ea typeface="ＭＳ Ｐゴシック" pitchFamily="-108" charset="-128"/>
          <a:cs typeface="ＭＳ Ｐゴシック" pitchFamily="-108" charset="-128"/>
        </a:defRPr>
      </a:lvl4pPr>
      <a:lvl5pPr marL="2114550" indent="-285750" algn="l" rtl="0" eaLnBrk="0" fontAlgn="base" hangingPunct="0">
        <a:spcBef>
          <a:spcPct val="20000"/>
        </a:spcBef>
        <a:spcAft>
          <a:spcPct val="0"/>
        </a:spcAft>
        <a:buClr>
          <a:srgbClr val="404040"/>
        </a:buClr>
        <a:buFont typeface="Wingdings" pitchFamily="2" charset="2"/>
        <a:buChar char="§"/>
        <a:defRPr>
          <a:solidFill>
            <a:srgbClr val="404040"/>
          </a:solidFill>
          <a:latin typeface="Calibri" panose="020F0502020204030204" pitchFamily="34" charset="0"/>
          <a:ea typeface="ＭＳ Ｐゴシック" pitchFamily="-108" charset="-128"/>
          <a:cs typeface="ＭＳ Ｐゴシック" pitchFamily="-108" charset="-128"/>
        </a:defRPr>
      </a:lvl5pPr>
      <a:lvl6pPr marL="25146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6pPr>
      <a:lvl7pPr marL="29718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7pPr>
      <a:lvl8pPr marL="34290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8pPr>
      <a:lvl9pPr marL="3886200" indent="-228600" algn="l" rtl="0" eaLnBrk="1" fontAlgn="base" hangingPunct="1">
        <a:spcBef>
          <a:spcPct val="20000"/>
        </a:spcBef>
        <a:spcAft>
          <a:spcPct val="0"/>
        </a:spcAft>
        <a:buClr>
          <a:srgbClr val="6F0096"/>
        </a:buClr>
        <a:buFont typeface="Arial" pitchFamily="34" charset="0"/>
        <a:buChar char="»"/>
        <a:defRPr sz="2000">
          <a:solidFill>
            <a:srgbClr val="001C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d.woodward@worc.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www.businessballs.com/personalchangeprocess.htm" TargetMode="External"/><Relationship Id="rId3" Type="http://schemas.openxmlformats.org/officeDocument/2006/relationships/hyperlink" Target="https://intenseminimalism.com/2019/conscious-competence-makes-the-best-teachers/" TargetMode="External"/><Relationship Id="rId7" Type="http://schemas.openxmlformats.org/officeDocument/2006/relationships/hyperlink" Target="https://journals.lww.com/neponline/Abstract/2018/03000/Why_We_Became_Nurse_Educators___Findings_From_a.3.aspx" TargetMode="External"/><Relationship Id="rId2" Type="http://schemas.openxmlformats.org/officeDocument/2006/relationships/hyperlink" Target="https://doi.org/10.1016/S0020-7489(00)00091-2" TargetMode="External"/><Relationship Id="rId1" Type="http://schemas.openxmlformats.org/officeDocument/2006/relationships/slideLayout" Target="../slideLayouts/slideLayout7.xml"/><Relationship Id="rId6" Type="http://schemas.openxmlformats.org/officeDocument/2006/relationships/hyperlink" Target="http://lifecoachingcentre.co.uk/conscious-competence-ladder/" TargetMode="External"/><Relationship Id="rId5" Type="http://schemas.openxmlformats.org/officeDocument/2006/relationships/hyperlink" Target="http://dx.doi.org/10.1037/0022-3514.77.6.1121" TargetMode="External"/><Relationship Id="rId4" Type="http://schemas.openxmlformats.org/officeDocument/2006/relationships/hyperlink" Target="https://www.chronicle.com/article/An-Academic-With-Impostor/1382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93C9-4DB9-41BD-AEA9-31895DD93DB7}"/>
              </a:ext>
            </a:extLst>
          </p:cNvPr>
          <p:cNvSpPr>
            <a:spLocks noGrp="1"/>
          </p:cNvSpPr>
          <p:nvPr>
            <p:ph type="ctrTitle"/>
          </p:nvPr>
        </p:nvSpPr>
        <p:spPr/>
        <p:txBody>
          <a:bodyPr>
            <a:normAutofit/>
          </a:bodyPr>
          <a:lstStyle/>
          <a:p>
            <a:r>
              <a:rPr lang="en-GB" dirty="0"/>
              <a:t>Conscious competence as a New Teacher Educator (NTE)</a:t>
            </a:r>
          </a:p>
        </p:txBody>
      </p:sp>
      <p:sp>
        <p:nvSpPr>
          <p:cNvPr id="3" name="Subtitle 2">
            <a:extLst>
              <a:ext uri="{FF2B5EF4-FFF2-40B4-BE49-F238E27FC236}">
                <a16:creationId xmlns:a16="http://schemas.microsoft.com/office/drawing/2014/main" id="{CEF80E7B-F01B-449B-8EDB-0A560346472F}"/>
              </a:ext>
            </a:extLst>
          </p:cNvPr>
          <p:cNvSpPr>
            <a:spLocks noGrp="1"/>
          </p:cNvSpPr>
          <p:nvPr>
            <p:ph type="subTitle" idx="1"/>
          </p:nvPr>
        </p:nvSpPr>
        <p:spPr/>
        <p:txBody>
          <a:bodyPr>
            <a:normAutofit/>
          </a:bodyPr>
          <a:lstStyle/>
          <a:p>
            <a:pPr lvl="0"/>
            <a:r>
              <a:rPr lang="en-GB" sz="1600" dirty="0">
                <a:solidFill>
                  <a:prstClr val="white"/>
                </a:solidFill>
              </a:rPr>
              <a:t>David Woodward</a:t>
            </a:r>
          </a:p>
          <a:p>
            <a:pPr lvl="0"/>
            <a:r>
              <a:rPr lang="en-GB" sz="1600" dirty="0">
                <a:solidFill>
                  <a:prstClr val="white"/>
                </a:solidFill>
              </a:rPr>
              <a:t>Senior Lecturer Secondary Physical Education </a:t>
            </a:r>
          </a:p>
          <a:p>
            <a:pPr lvl="0"/>
            <a:r>
              <a:rPr lang="en-GB" sz="1600" dirty="0">
                <a:solidFill>
                  <a:prstClr val="white"/>
                </a:solidFill>
              </a:rPr>
              <a:t>University of Worcester</a:t>
            </a:r>
          </a:p>
        </p:txBody>
      </p:sp>
      <p:sp>
        <p:nvSpPr>
          <p:cNvPr id="4" name="Text Placeholder 3"/>
          <p:cNvSpPr>
            <a:spLocks noGrp="1"/>
          </p:cNvSpPr>
          <p:nvPr>
            <p:ph type="body" sz="quarter" idx="10"/>
          </p:nvPr>
        </p:nvSpPr>
        <p:spPr/>
        <p:txBody>
          <a:bodyPr/>
          <a:lstStyle/>
          <a:p>
            <a:pPr lvl="0"/>
            <a:r>
              <a:rPr lang="en-GB" dirty="0">
                <a:solidFill>
                  <a:prstClr val="white"/>
                </a:solidFill>
                <a:hlinkClick r:id="rId2"/>
              </a:rPr>
              <a:t>d.woodward@worc.ac.uk</a:t>
            </a:r>
            <a:r>
              <a:rPr lang="en-GB" dirty="0">
                <a:solidFill>
                  <a:prstClr val="white"/>
                </a:solidFill>
              </a:rPr>
              <a:t> </a:t>
            </a:r>
          </a:p>
          <a:p>
            <a:pPr lvl="0"/>
            <a:endParaRPr lang="en-GB" dirty="0">
              <a:solidFill>
                <a:prstClr val="white"/>
              </a:solidFill>
            </a:endParaRPr>
          </a:p>
          <a:p>
            <a:pPr lvl="0"/>
            <a:r>
              <a:rPr lang="en-GB">
                <a:solidFill>
                  <a:prstClr val="white"/>
                </a:solidFill>
              </a:rPr>
              <a:t>@Woodward_PE</a:t>
            </a:r>
            <a:endParaRPr lang="en-GB" dirty="0">
              <a:solidFill>
                <a:prstClr val="white"/>
              </a:solidFill>
            </a:endParaRPr>
          </a:p>
          <a:p>
            <a:endParaRPr lang="en-GB" dirty="0"/>
          </a:p>
        </p:txBody>
      </p:sp>
      <p:pic>
        <p:nvPicPr>
          <p:cNvPr id="5" name="Picture 4"/>
          <p:cNvPicPr>
            <a:picLocks noChangeAspect="1"/>
          </p:cNvPicPr>
          <p:nvPr/>
        </p:nvPicPr>
        <p:blipFill>
          <a:blip r:embed="rId3"/>
          <a:stretch>
            <a:fillRect/>
          </a:stretch>
        </p:blipFill>
        <p:spPr>
          <a:xfrm>
            <a:off x="539552" y="4786190"/>
            <a:ext cx="567506" cy="567506"/>
          </a:xfrm>
          <a:prstGeom prst="rect">
            <a:avLst/>
          </a:prstGeom>
        </p:spPr>
      </p:pic>
    </p:spTree>
    <p:extLst>
      <p:ext uri="{BB962C8B-B14F-4D97-AF65-F5344CB8AC3E}">
        <p14:creationId xmlns:p14="http://schemas.microsoft.com/office/powerpoint/2010/main" val="298001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CA13-C63C-4CDE-9858-C8BA509AC72E}"/>
              </a:ext>
            </a:extLst>
          </p:cNvPr>
          <p:cNvSpPr>
            <a:spLocks noGrp="1"/>
          </p:cNvSpPr>
          <p:nvPr>
            <p:ph type="title"/>
          </p:nvPr>
        </p:nvSpPr>
        <p:spPr/>
        <p:txBody>
          <a:bodyPr/>
          <a:lstStyle/>
          <a:p>
            <a:r>
              <a:rPr lang="en-GB" dirty="0"/>
              <a:t>Individualisation</a:t>
            </a:r>
          </a:p>
        </p:txBody>
      </p:sp>
      <p:sp>
        <p:nvSpPr>
          <p:cNvPr id="4" name="Text Placeholder 3"/>
          <p:cNvSpPr>
            <a:spLocks noGrp="1"/>
          </p:cNvSpPr>
          <p:nvPr>
            <p:ph type="body" sz="quarter" idx="10"/>
          </p:nvPr>
        </p:nvSpPr>
        <p:spPr>
          <a:xfrm>
            <a:off x="539552" y="2060848"/>
            <a:ext cx="8064896" cy="3241079"/>
          </a:xfrm>
        </p:spPr>
        <p:txBody>
          <a:bodyPr/>
          <a:lstStyle/>
          <a:p>
            <a:r>
              <a:rPr lang="en-GB" dirty="0"/>
              <a:t>Creating a new professional identity (Murray and Male, 2005; Tait, 2017) </a:t>
            </a:r>
          </a:p>
          <a:p>
            <a:r>
              <a:rPr lang="en-GB" dirty="0"/>
              <a:t>Moving away from a ‘dual role’ (Boyd and </a:t>
            </a:r>
            <a:r>
              <a:rPr lang="en-GB" dirty="0" err="1"/>
              <a:t>Tibke</a:t>
            </a:r>
            <a:r>
              <a:rPr lang="en-GB" dirty="0"/>
              <a:t>, 2012)</a:t>
            </a:r>
          </a:p>
          <a:p>
            <a:r>
              <a:rPr lang="en-GB" dirty="0"/>
              <a:t>The different roles/ institution and subsequent requirements</a:t>
            </a:r>
          </a:p>
          <a:p>
            <a:endParaRPr lang="en-GB" dirty="0"/>
          </a:p>
        </p:txBody>
      </p:sp>
    </p:spTree>
    <p:extLst>
      <p:ext uri="{BB962C8B-B14F-4D97-AF65-F5344CB8AC3E}">
        <p14:creationId xmlns:p14="http://schemas.microsoft.com/office/powerpoint/2010/main" val="103071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68" y="260648"/>
            <a:ext cx="6912768" cy="1080120"/>
          </a:xfrm>
        </p:spPr>
        <p:txBody>
          <a:bodyPr/>
          <a:lstStyle/>
          <a:p>
            <a:r>
              <a:rPr lang="en-GB" dirty="0"/>
              <a:t>Further research </a:t>
            </a:r>
          </a:p>
        </p:txBody>
      </p:sp>
      <p:sp>
        <p:nvSpPr>
          <p:cNvPr id="3" name="Content Placeholder 2"/>
          <p:cNvSpPr>
            <a:spLocks noGrp="1"/>
          </p:cNvSpPr>
          <p:nvPr>
            <p:ph idx="4294967295"/>
          </p:nvPr>
        </p:nvSpPr>
        <p:spPr>
          <a:xfrm>
            <a:off x="539552" y="5484803"/>
            <a:ext cx="6372200" cy="942975"/>
          </a:xfrm>
        </p:spPr>
        <p:txBody>
          <a:bodyPr>
            <a:normAutofit lnSpcReduction="10000"/>
          </a:bodyPr>
          <a:lstStyle/>
          <a:p>
            <a:pPr marL="0" indent="0">
              <a:buNone/>
            </a:pPr>
            <a:r>
              <a:rPr lang="en-GB" dirty="0"/>
              <a:t>Impostor syndrome – See Kacper (2013)</a:t>
            </a:r>
          </a:p>
          <a:p>
            <a:pPr marL="0" indent="0">
              <a:buNone/>
            </a:pPr>
            <a:r>
              <a:rPr lang="en-GB" dirty="0"/>
              <a:t>Dunning- Kruger effect related to cognitive bias – see </a:t>
            </a:r>
            <a:r>
              <a:rPr lang="da-DK" dirty="0"/>
              <a:t>Kruger and Dunning (1999)</a:t>
            </a:r>
            <a:endParaRPr lang="en-GB" dirty="0"/>
          </a:p>
        </p:txBody>
      </p:sp>
      <p:pic>
        <p:nvPicPr>
          <p:cNvPr id="4" name="Picture 3"/>
          <p:cNvPicPr>
            <a:picLocks noChangeAspect="1"/>
          </p:cNvPicPr>
          <p:nvPr/>
        </p:nvPicPr>
        <p:blipFill>
          <a:blip r:embed="rId2"/>
          <a:stretch>
            <a:fillRect/>
          </a:stretch>
        </p:blipFill>
        <p:spPr>
          <a:xfrm>
            <a:off x="2051720" y="1445322"/>
            <a:ext cx="5284320" cy="3928011"/>
          </a:xfrm>
          <a:prstGeom prst="rect">
            <a:avLst/>
          </a:prstGeom>
        </p:spPr>
      </p:pic>
    </p:spTree>
    <p:extLst>
      <p:ext uri="{BB962C8B-B14F-4D97-AF65-F5344CB8AC3E}">
        <p14:creationId xmlns:p14="http://schemas.microsoft.com/office/powerpoint/2010/main" val="66460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sectors</a:t>
            </a:r>
          </a:p>
        </p:txBody>
      </p:sp>
      <p:sp>
        <p:nvSpPr>
          <p:cNvPr id="4" name="Text Placeholder 3"/>
          <p:cNvSpPr>
            <a:spLocks noGrp="1"/>
          </p:cNvSpPr>
          <p:nvPr>
            <p:ph type="body" sz="quarter" idx="10"/>
          </p:nvPr>
        </p:nvSpPr>
        <p:spPr/>
        <p:txBody>
          <a:bodyPr/>
          <a:lstStyle/>
          <a:p>
            <a:r>
              <a:rPr lang="en-GB" dirty="0"/>
              <a:t>Novice to expert (Benner, 1984 cited in Hargreaves and Lane, 2001) looked at nursing practice and development of expertise.</a:t>
            </a:r>
          </a:p>
          <a:p>
            <a:endParaRPr lang="en-GB" dirty="0"/>
          </a:p>
          <a:p>
            <a:r>
              <a:rPr lang="en-GB" dirty="0"/>
              <a:t>The process of transition (Fisher, 2012)</a:t>
            </a:r>
          </a:p>
          <a:p>
            <a:endParaRPr lang="en-GB" dirty="0"/>
          </a:p>
        </p:txBody>
      </p:sp>
    </p:spTree>
    <p:extLst>
      <p:ext uri="{BB962C8B-B14F-4D97-AF65-F5344CB8AC3E}">
        <p14:creationId xmlns:p14="http://schemas.microsoft.com/office/powerpoint/2010/main" val="411971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1"/>
            <a:ext cx="9144000" cy="6857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524456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8F0C-77E4-4786-ABA4-FEF7044CB89B}"/>
              </a:ext>
            </a:extLst>
          </p:cNvPr>
          <p:cNvSpPr>
            <a:spLocks noGrp="1"/>
          </p:cNvSpPr>
          <p:nvPr>
            <p:ph type="title"/>
          </p:nvPr>
        </p:nvSpPr>
        <p:spPr/>
        <p:txBody>
          <a:bodyPr/>
          <a:lstStyle/>
          <a:p>
            <a:r>
              <a:rPr lang="en-GB" dirty="0"/>
              <a:t>Final Thoughts</a:t>
            </a:r>
          </a:p>
        </p:txBody>
      </p:sp>
      <p:sp>
        <p:nvSpPr>
          <p:cNvPr id="4" name="Rectangle 3">
            <a:extLst>
              <a:ext uri="{FF2B5EF4-FFF2-40B4-BE49-F238E27FC236}">
                <a16:creationId xmlns:a16="http://schemas.microsoft.com/office/drawing/2014/main" id="{08CCBD78-5FC8-4F8C-A990-832363674A17}"/>
              </a:ext>
            </a:extLst>
          </p:cNvPr>
          <p:cNvSpPr/>
          <p:nvPr/>
        </p:nvSpPr>
        <p:spPr>
          <a:xfrm>
            <a:off x="278650" y="1916832"/>
            <a:ext cx="8586700" cy="4101123"/>
          </a:xfrm>
          <a:prstGeom prst="rect">
            <a:avLst/>
          </a:prstGeom>
        </p:spPr>
        <p:txBody>
          <a:bodyPr wrap="square">
            <a:spAutoFit/>
          </a:bodyPr>
          <a:lstStyle/>
          <a:p>
            <a:pPr>
              <a:lnSpc>
                <a:spcPct val="90000"/>
              </a:lnSpc>
              <a:spcBef>
                <a:spcPts val="750"/>
              </a:spcBef>
            </a:pPr>
            <a:r>
              <a:rPr lang="en-US" sz="2100" b="1" dirty="0">
                <a:solidFill>
                  <a:prstClr val="black"/>
                </a:solidFill>
              </a:rPr>
              <a:t>WHY</a:t>
            </a:r>
          </a:p>
          <a:p>
            <a:pPr>
              <a:lnSpc>
                <a:spcPct val="90000"/>
              </a:lnSpc>
              <a:spcBef>
                <a:spcPts val="750"/>
              </a:spcBef>
            </a:pPr>
            <a:r>
              <a:rPr lang="en-US" sz="2000" dirty="0">
                <a:solidFill>
                  <a:prstClr val="black"/>
                </a:solidFill>
              </a:rPr>
              <a:t>‘stimulating yet flexible work environment, hoped to influence the profession, had been influenced by educators, and sought change and challenge in their careers.’ (Evans, 2018, p61).</a:t>
            </a:r>
          </a:p>
          <a:p>
            <a:pPr>
              <a:lnSpc>
                <a:spcPct val="90000"/>
              </a:lnSpc>
              <a:spcBef>
                <a:spcPts val="750"/>
              </a:spcBef>
            </a:pPr>
            <a:endParaRPr lang="en-US" sz="2100" dirty="0">
              <a:solidFill>
                <a:prstClr val="black"/>
              </a:solidFill>
            </a:endParaRPr>
          </a:p>
          <a:p>
            <a:pPr>
              <a:lnSpc>
                <a:spcPct val="90000"/>
              </a:lnSpc>
              <a:spcBef>
                <a:spcPts val="750"/>
              </a:spcBef>
            </a:pPr>
            <a:endParaRPr lang="en-US" sz="2100" dirty="0">
              <a:solidFill>
                <a:prstClr val="black"/>
              </a:solidFill>
            </a:endParaRPr>
          </a:p>
          <a:p>
            <a:pPr>
              <a:lnSpc>
                <a:spcPct val="90000"/>
              </a:lnSpc>
              <a:spcBef>
                <a:spcPts val="750"/>
              </a:spcBef>
            </a:pPr>
            <a:r>
              <a:rPr lang="en-US" sz="2100" b="1" dirty="0">
                <a:solidFill>
                  <a:prstClr val="black"/>
                </a:solidFill>
              </a:rPr>
              <a:t>SHARE</a:t>
            </a:r>
          </a:p>
          <a:p>
            <a:pPr>
              <a:lnSpc>
                <a:spcPct val="90000"/>
              </a:lnSpc>
              <a:spcBef>
                <a:spcPts val="750"/>
              </a:spcBef>
            </a:pPr>
            <a:r>
              <a:rPr lang="en-GB" sz="2000" dirty="0">
                <a:solidFill>
                  <a:prstClr val="black"/>
                </a:solidFill>
              </a:rPr>
              <a:t>Compton, A., Crawley, J., Curtis, F., Douglas, A.S., </a:t>
            </a:r>
            <a:r>
              <a:rPr lang="en-GB" sz="2000" dirty="0" err="1">
                <a:solidFill>
                  <a:prstClr val="black"/>
                </a:solidFill>
              </a:rPr>
              <a:t>Eaude</a:t>
            </a:r>
            <a:r>
              <a:rPr lang="en-GB" sz="2000" dirty="0">
                <a:solidFill>
                  <a:prstClr val="black"/>
                </a:solidFill>
              </a:rPr>
              <a:t>, T., Jackson, A., Philpott, C., Plater, M., Powell, D. Sewell, A. &amp; Vincent, K. (2019) ‘What are the characteristics of a professional teacher educator? A think piece’, </a:t>
            </a:r>
            <a:r>
              <a:rPr lang="en-GB" sz="2000" i="1" dirty="0">
                <a:solidFill>
                  <a:prstClr val="black"/>
                </a:solidFill>
              </a:rPr>
              <a:t>TEAN journal </a:t>
            </a:r>
            <a:r>
              <a:rPr lang="en-GB" sz="2000" dirty="0">
                <a:solidFill>
                  <a:prstClr val="black"/>
                </a:solidFill>
              </a:rPr>
              <a:t>11(2), pp. 3-11.</a:t>
            </a:r>
          </a:p>
          <a:p>
            <a:pPr marL="171450" indent="-171450">
              <a:lnSpc>
                <a:spcPct val="90000"/>
              </a:lnSpc>
              <a:spcBef>
                <a:spcPts val="750"/>
              </a:spcBef>
              <a:buFont typeface="Arial" panose="020B0604020202020204" pitchFamily="34" charset="0"/>
              <a:buChar char="•"/>
            </a:pPr>
            <a:endParaRPr lang="en-GB" sz="2100" dirty="0">
              <a:solidFill>
                <a:prstClr val="black"/>
              </a:solidFill>
            </a:endParaRPr>
          </a:p>
        </p:txBody>
      </p:sp>
    </p:spTree>
    <p:extLst>
      <p:ext uri="{BB962C8B-B14F-4D97-AF65-F5344CB8AC3E}">
        <p14:creationId xmlns:p14="http://schemas.microsoft.com/office/powerpoint/2010/main" val="944637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AF98-28FF-49D6-92E6-9AA0FAEAC0CF}"/>
              </a:ext>
            </a:extLst>
          </p:cNvPr>
          <p:cNvSpPr>
            <a:spLocks noGrp="1"/>
          </p:cNvSpPr>
          <p:nvPr>
            <p:ph type="title"/>
          </p:nvPr>
        </p:nvSpPr>
        <p:spPr>
          <a:xfrm>
            <a:off x="251520" y="255306"/>
            <a:ext cx="6911975" cy="1354138"/>
          </a:xfrm>
        </p:spPr>
        <p:txBody>
          <a:bodyPr/>
          <a:lstStyle/>
          <a:p>
            <a:r>
              <a:rPr lang="en-GB" dirty="0"/>
              <a:t>References</a:t>
            </a:r>
          </a:p>
        </p:txBody>
      </p:sp>
      <p:sp>
        <p:nvSpPr>
          <p:cNvPr id="3" name="Content Placeholder 2">
            <a:extLst>
              <a:ext uri="{FF2B5EF4-FFF2-40B4-BE49-F238E27FC236}">
                <a16:creationId xmlns:a16="http://schemas.microsoft.com/office/drawing/2014/main" id="{C68AAD59-1886-487E-9135-BE63712FB0DE}"/>
              </a:ext>
            </a:extLst>
          </p:cNvPr>
          <p:cNvSpPr>
            <a:spLocks noGrp="1"/>
          </p:cNvSpPr>
          <p:nvPr>
            <p:ph idx="1"/>
          </p:nvPr>
        </p:nvSpPr>
        <p:spPr>
          <a:xfrm>
            <a:off x="253124" y="1340768"/>
            <a:ext cx="8639356" cy="5256584"/>
          </a:xfrm>
        </p:spPr>
        <p:txBody>
          <a:bodyPr>
            <a:noAutofit/>
          </a:bodyPr>
          <a:lstStyle/>
          <a:p>
            <a:pPr marL="0" indent="0">
              <a:buNone/>
            </a:pPr>
            <a:r>
              <a:rPr lang="en-US" sz="950" dirty="0"/>
              <a:t>Boyd, P. , &amp; </a:t>
            </a:r>
            <a:r>
              <a:rPr lang="en-US" sz="950" dirty="0" err="1"/>
              <a:t>Tibke</a:t>
            </a:r>
            <a:r>
              <a:rPr lang="en-US" sz="950" dirty="0"/>
              <a:t>, J. (2012). Being a school-based teacher educator: Developing pedagogy and identity in facilitating work-based higher education in a professional field. Practitioner Research in Higher Education, 6(2), 41–57. </a:t>
            </a:r>
            <a:r>
              <a:rPr lang="en-US" sz="950" dirty="0">
                <a:hlinkClick r:id="rId2"/>
              </a:rPr>
              <a:t>https://doi.org/10.1016/S0020-7489(00)00091-2</a:t>
            </a:r>
            <a:r>
              <a:rPr lang="en-US" sz="950" dirty="0"/>
              <a:t> </a:t>
            </a:r>
          </a:p>
          <a:p>
            <a:pPr marL="0" indent="0">
              <a:buNone/>
            </a:pPr>
            <a:endParaRPr lang="en-GB" sz="950" dirty="0"/>
          </a:p>
          <a:p>
            <a:pPr marL="0" indent="0">
              <a:buNone/>
            </a:pPr>
            <a:r>
              <a:rPr lang="en-US" sz="950" dirty="0"/>
              <a:t>Boyd, P., Harris, A., and Murray, J., (2011). Becoming a teacher educator: guidelines for induction. Bristol: The Higher Education Academy, Subject Centre for Education, </a:t>
            </a:r>
            <a:r>
              <a:rPr lang="en-US" sz="950" dirty="0" err="1"/>
              <a:t>ESCalate</a:t>
            </a:r>
            <a:r>
              <a:rPr lang="en-US" sz="950" dirty="0"/>
              <a:t>.</a:t>
            </a:r>
          </a:p>
          <a:p>
            <a:pPr marL="0" indent="0">
              <a:buNone/>
            </a:pPr>
            <a:endParaRPr lang="en-GB" sz="950" dirty="0"/>
          </a:p>
          <a:p>
            <a:pPr marL="0" indent="0">
              <a:buNone/>
            </a:pPr>
            <a:r>
              <a:rPr lang="en-US" sz="950" dirty="0" err="1"/>
              <a:t>Casali</a:t>
            </a:r>
            <a:r>
              <a:rPr lang="en-US" sz="950" dirty="0"/>
              <a:t>, D.T. (2019). ‘Conscious competence makes the best teachers’, </a:t>
            </a:r>
            <a:r>
              <a:rPr lang="en-US" sz="950" i="1" dirty="0"/>
              <a:t>Intense minimalism, </a:t>
            </a:r>
            <a:r>
              <a:rPr lang="en-US" sz="950" dirty="0"/>
              <a:t>25 February, available at:  </a:t>
            </a:r>
            <a:r>
              <a:rPr lang="en-US" sz="950" u="sng" dirty="0">
                <a:hlinkClick r:id="rId3"/>
              </a:rPr>
              <a:t>https://intenseminimalism.com/2019/conscious-competence-makes-the-best-teachers/</a:t>
            </a:r>
            <a:r>
              <a:rPr lang="en-US" sz="950" dirty="0"/>
              <a:t> (Accessed: 04 May 2019) </a:t>
            </a:r>
          </a:p>
          <a:p>
            <a:pPr marL="0" indent="0">
              <a:buNone/>
            </a:pPr>
            <a:endParaRPr lang="en-US" sz="950" dirty="0"/>
          </a:p>
          <a:p>
            <a:pPr marL="0" indent="0">
              <a:buNone/>
            </a:pPr>
            <a:r>
              <a:rPr lang="en-US" sz="950" dirty="0"/>
              <a:t>Hargreaves, J. and </a:t>
            </a:r>
            <a:r>
              <a:rPr lang="en-US" sz="950" dirty="0" err="1"/>
              <a:t>Lane.D</a:t>
            </a:r>
            <a:r>
              <a:rPr lang="en-US" sz="950" dirty="0"/>
              <a:t> (2001). </a:t>
            </a:r>
            <a:r>
              <a:rPr lang="en-GB" sz="950" dirty="0" err="1"/>
              <a:t>Delya's</a:t>
            </a:r>
            <a:r>
              <a:rPr lang="en-GB" sz="950" dirty="0"/>
              <a:t> story: from expert to novice, a critique of Benner's concept of context in the development of expert nursing practice. International journal of nursing studies, 38 (4), 389-394</a:t>
            </a:r>
            <a:endParaRPr lang="en-US" sz="950" dirty="0"/>
          </a:p>
          <a:p>
            <a:pPr marL="0" indent="0">
              <a:buNone/>
            </a:pPr>
            <a:endParaRPr lang="en-US" sz="950" dirty="0"/>
          </a:p>
          <a:p>
            <a:pPr marL="0" indent="0">
              <a:buNone/>
            </a:pPr>
            <a:r>
              <a:rPr lang="en-US" sz="950" dirty="0" err="1"/>
              <a:t>Kacper</a:t>
            </a:r>
            <a:r>
              <a:rPr lang="en-US" sz="950" dirty="0"/>
              <a:t>, J. (2013). ‘An Academic With Impostor Syndrome’, </a:t>
            </a:r>
            <a:r>
              <a:rPr lang="en-US" sz="950" i="1" dirty="0"/>
              <a:t>The chronicle of higher education, </a:t>
            </a:r>
            <a:r>
              <a:rPr lang="en-US" sz="950" dirty="0"/>
              <a:t>02 April, available at: </a:t>
            </a:r>
            <a:r>
              <a:rPr lang="en-US" sz="950" dirty="0">
                <a:hlinkClick r:id="rId4"/>
              </a:rPr>
              <a:t>https://www.chronicle.com/article/An-Academic-With-Impostor/138231</a:t>
            </a:r>
            <a:r>
              <a:rPr lang="en-US" sz="950" dirty="0"/>
              <a:t>  (Accessed: 04 May 2019) </a:t>
            </a:r>
          </a:p>
          <a:p>
            <a:pPr marL="0" indent="0">
              <a:buNone/>
            </a:pPr>
            <a:endParaRPr lang="en-US" sz="950" dirty="0"/>
          </a:p>
          <a:p>
            <a:pPr marL="0" indent="0">
              <a:buNone/>
            </a:pPr>
            <a:r>
              <a:rPr lang="en-GB" sz="950" dirty="0"/>
              <a:t>Kruger, J., &amp; Dunning, D. (1999). Unskilled and unaware of it: How difficulties in recognizing one's own incompetence lead to inflated self-assessments. </a:t>
            </a:r>
            <a:r>
              <a:rPr lang="en-GB" sz="950" i="1" dirty="0"/>
              <a:t>Journal of Personality and Social Psychology, 77</a:t>
            </a:r>
            <a:r>
              <a:rPr lang="en-GB" sz="950" dirty="0"/>
              <a:t>(6), 1121-1134. </a:t>
            </a:r>
            <a:r>
              <a:rPr lang="en-GB" sz="950" u="sng" dirty="0">
                <a:hlinkClick r:id="rId5"/>
              </a:rPr>
              <a:t>http://dx.doi.org/10.1037/0022-3514.77.6.1121</a:t>
            </a:r>
            <a:endParaRPr lang="en-GB" sz="950" u="sng" dirty="0"/>
          </a:p>
          <a:p>
            <a:pPr marL="0" indent="0">
              <a:buNone/>
            </a:pPr>
            <a:endParaRPr lang="en-GB" sz="950" dirty="0"/>
          </a:p>
          <a:p>
            <a:pPr marL="0" indent="0">
              <a:buNone/>
            </a:pPr>
            <a:r>
              <a:rPr lang="en-GB" sz="950" dirty="0"/>
              <a:t>Life Coaching Centre, (2017). ‘Developing New Skills – The Conscious Competence Ladder’,, </a:t>
            </a:r>
            <a:r>
              <a:rPr lang="en-GB" sz="950" i="1" dirty="0"/>
              <a:t>The Life Coaching Centre Blog</a:t>
            </a:r>
            <a:r>
              <a:rPr lang="en-GB" sz="950" dirty="0"/>
              <a:t> , 12 January, available at: </a:t>
            </a:r>
            <a:r>
              <a:rPr lang="en-GB" sz="950" dirty="0">
                <a:hlinkClick r:id="rId6"/>
              </a:rPr>
              <a:t>http://lifecoachingcentre.co.uk/conscious-competence-ladder/</a:t>
            </a:r>
            <a:r>
              <a:rPr lang="en-GB" sz="950" dirty="0"/>
              <a:t>   (Accessed: 04 May 2019) </a:t>
            </a:r>
          </a:p>
          <a:p>
            <a:pPr marL="0" indent="0">
              <a:buNone/>
            </a:pPr>
            <a:endParaRPr lang="en-GB" sz="950" dirty="0"/>
          </a:p>
          <a:p>
            <a:pPr marL="0" indent="0">
              <a:buNone/>
            </a:pPr>
            <a:r>
              <a:rPr lang="en-US" sz="950" dirty="0"/>
              <a:t>Evans, J., (2018). Why We Became Nurse Educators: Findings From a Nationwide Survey of Current Nurse Educators. </a:t>
            </a:r>
            <a:r>
              <a:rPr lang="en-US" sz="950" i="1" dirty="0"/>
              <a:t>Nursing Education Perspectives</a:t>
            </a:r>
            <a:r>
              <a:rPr lang="en-US" sz="950" dirty="0"/>
              <a:t>, [Online]. 39/2, 61-65. Available at: </a:t>
            </a:r>
            <a:r>
              <a:rPr lang="en-US" sz="950" u="sng" dirty="0">
                <a:hlinkClick r:id="rId7"/>
              </a:rPr>
              <a:t>https://journals.lww.com/neponline/Abstract/2018/03000/Why_We_Became_Nurse_Educators___Findings_From_a.3.aspx</a:t>
            </a:r>
            <a:r>
              <a:rPr lang="en-US" sz="950" dirty="0"/>
              <a:t> (Accessed 4 May 2019).</a:t>
            </a:r>
          </a:p>
          <a:p>
            <a:pPr marL="0" indent="0">
              <a:buNone/>
            </a:pPr>
            <a:endParaRPr lang="en-GB" sz="950" dirty="0"/>
          </a:p>
          <a:p>
            <a:pPr marL="0" indent="0">
              <a:buNone/>
            </a:pPr>
            <a:r>
              <a:rPr lang="en-US" sz="950" dirty="0"/>
              <a:t>Fisher, J. (2012) ‘Process of personal transition’ [Online]. Available at: </a:t>
            </a:r>
            <a:r>
              <a:rPr lang="en-US" sz="950" u="sng" dirty="0">
                <a:hlinkClick r:id="rId8"/>
              </a:rPr>
              <a:t>www.businessballs.com/personalchangeprocess.htm</a:t>
            </a:r>
            <a:r>
              <a:rPr lang="en-US" sz="950" dirty="0"/>
              <a:t> (Accessed: 4 May 2019).</a:t>
            </a:r>
          </a:p>
          <a:p>
            <a:pPr marL="0" indent="0">
              <a:buNone/>
            </a:pPr>
            <a:endParaRPr lang="en-GB" sz="950" dirty="0"/>
          </a:p>
          <a:p>
            <a:pPr marL="0" indent="0">
              <a:buNone/>
            </a:pPr>
            <a:r>
              <a:rPr lang="en-US" sz="950" dirty="0"/>
              <a:t>Murray, J., &amp; Male, T. (2005). Becoming a Teacher Educator: Evidence from the Field. Teaching and Teacher Education, 21 (2), pp. 125-142.</a:t>
            </a:r>
          </a:p>
          <a:p>
            <a:pPr marL="0" indent="0">
              <a:buNone/>
            </a:pPr>
            <a:endParaRPr lang="en-US" sz="950" dirty="0"/>
          </a:p>
          <a:p>
            <a:pPr marL="0" indent="0">
              <a:buNone/>
            </a:pPr>
            <a:r>
              <a:rPr lang="en-US" sz="950" dirty="0"/>
              <a:t>Robinson, W.L. (1974). </a:t>
            </a:r>
            <a:r>
              <a:rPr lang="en-US" sz="950" i="1" dirty="0"/>
              <a:t>Conscious competency--The mark of a competent instructor</a:t>
            </a:r>
            <a:r>
              <a:rPr lang="en-US" sz="950" dirty="0"/>
              <a:t>. Personnel Journal (pre-1986), </a:t>
            </a:r>
            <a:r>
              <a:rPr lang="en-US" sz="950" b="1" dirty="0"/>
              <a:t>53</a:t>
            </a:r>
            <a:r>
              <a:rPr lang="en-US" sz="950" dirty="0"/>
              <a:t>(000007), pp. 537</a:t>
            </a:r>
            <a:endParaRPr lang="en-GB" sz="950" dirty="0"/>
          </a:p>
          <a:p>
            <a:pPr marL="0" indent="0">
              <a:buNone/>
            </a:pPr>
            <a:endParaRPr lang="en-GB" sz="950" dirty="0"/>
          </a:p>
          <a:p>
            <a:pPr marL="0" indent="0">
              <a:buNone/>
            </a:pPr>
            <a:r>
              <a:rPr lang="en-US" sz="950" dirty="0"/>
              <a:t>Tait, V. (2017) </a:t>
            </a:r>
            <a:r>
              <a:rPr lang="en-US" sz="950" i="1" dirty="0"/>
              <a:t>Teacher Educator and Teachers in Training: A Case-Study Charting the Development of Professional Identities.</a:t>
            </a:r>
            <a:r>
              <a:rPr lang="en-US" sz="950" dirty="0"/>
              <a:t> Teaching in lifelong learning: a journal to inform and improve practice, 8 (1). ISSN 2040-0993</a:t>
            </a:r>
          </a:p>
          <a:p>
            <a:pPr marL="0" indent="0">
              <a:buNone/>
            </a:pPr>
            <a:endParaRPr lang="en-GB" sz="900" dirty="0"/>
          </a:p>
        </p:txBody>
      </p:sp>
    </p:spTree>
    <p:extLst>
      <p:ext uri="{BB962C8B-B14F-4D97-AF65-F5344CB8AC3E}">
        <p14:creationId xmlns:p14="http://schemas.microsoft.com/office/powerpoint/2010/main" val="171076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CF0B-EE84-4553-9B9E-84458EC4EB1F}"/>
              </a:ext>
            </a:extLst>
          </p:cNvPr>
          <p:cNvSpPr>
            <a:spLocks noGrp="1"/>
          </p:cNvSpPr>
          <p:nvPr>
            <p:ph type="title"/>
          </p:nvPr>
        </p:nvSpPr>
        <p:spPr/>
        <p:txBody>
          <a:bodyPr/>
          <a:lstStyle/>
          <a:p>
            <a:r>
              <a:rPr lang="en-GB" dirty="0"/>
              <a:t>My Background</a:t>
            </a:r>
          </a:p>
        </p:txBody>
      </p:sp>
      <p:sp>
        <p:nvSpPr>
          <p:cNvPr id="4" name="Text Placeholder 3"/>
          <p:cNvSpPr>
            <a:spLocks noGrp="1"/>
          </p:cNvSpPr>
          <p:nvPr>
            <p:ph type="body" sz="quarter" idx="10"/>
          </p:nvPr>
        </p:nvSpPr>
        <p:spPr>
          <a:xfrm>
            <a:off x="323528" y="1988840"/>
            <a:ext cx="8496944" cy="3241079"/>
          </a:xfrm>
        </p:spPr>
        <p:txBody>
          <a:bodyPr/>
          <a:lstStyle/>
          <a:p>
            <a:r>
              <a:rPr lang="en-GB" dirty="0"/>
              <a:t>PE Teacher for 12 Years</a:t>
            </a:r>
          </a:p>
          <a:p>
            <a:r>
              <a:rPr lang="en-GB" dirty="0"/>
              <a:t>Variety of roles</a:t>
            </a:r>
          </a:p>
          <a:p>
            <a:r>
              <a:rPr lang="en-GB" dirty="0"/>
              <a:t>Professional Mentor in charge of Initial Teacher Training (ITT) within the school</a:t>
            </a:r>
          </a:p>
          <a:p>
            <a:r>
              <a:rPr lang="en-GB" dirty="0"/>
              <a:t>‘Historical focus’ on training teachers</a:t>
            </a:r>
          </a:p>
          <a:p>
            <a:endParaRPr lang="en-GB" dirty="0"/>
          </a:p>
        </p:txBody>
      </p:sp>
    </p:spTree>
    <p:extLst>
      <p:ext uri="{BB962C8B-B14F-4D97-AF65-F5344CB8AC3E}">
        <p14:creationId xmlns:p14="http://schemas.microsoft.com/office/powerpoint/2010/main" val="425059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88640"/>
            <a:ext cx="8784976" cy="6480720"/>
          </a:xfrm>
          <a:prstGeom prst="rect">
            <a:avLst/>
          </a:prstGeom>
        </p:spPr>
      </p:pic>
      <p:sp>
        <p:nvSpPr>
          <p:cNvPr id="2" name="Title 1"/>
          <p:cNvSpPr>
            <a:spLocks noGrp="1"/>
          </p:cNvSpPr>
          <p:nvPr>
            <p:ph type="title"/>
          </p:nvPr>
        </p:nvSpPr>
        <p:spPr/>
        <p:txBody>
          <a:bodyPr/>
          <a:lstStyle/>
          <a:p>
            <a:r>
              <a:rPr lang="en-GB" dirty="0"/>
              <a:t>This time last year……..</a:t>
            </a:r>
          </a:p>
        </p:txBody>
      </p:sp>
      <p:sp>
        <p:nvSpPr>
          <p:cNvPr id="3" name="Content Placeholder 2"/>
          <p:cNvSpPr>
            <a:spLocks noGrp="1"/>
          </p:cNvSpPr>
          <p:nvPr>
            <p:ph idx="1"/>
          </p:nvPr>
        </p:nvSpPr>
        <p:spPr>
          <a:xfrm>
            <a:off x="539553" y="2133600"/>
            <a:ext cx="3312368" cy="3743672"/>
          </a:xfrm>
          <a:solidFill>
            <a:schemeClr val="bg1"/>
          </a:solidFill>
        </p:spPr>
        <p:txBody>
          <a:bodyPr/>
          <a:lstStyle/>
          <a:p>
            <a:r>
              <a:rPr lang="en-GB" dirty="0">
                <a:solidFill>
                  <a:schemeClr val="tx1"/>
                </a:solidFill>
              </a:rPr>
              <a:t>18</a:t>
            </a:r>
            <a:r>
              <a:rPr lang="en-GB" baseline="30000" dirty="0">
                <a:solidFill>
                  <a:schemeClr val="tx1"/>
                </a:solidFill>
              </a:rPr>
              <a:t>th</a:t>
            </a:r>
            <a:r>
              <a:rPr lang="en-GB" dirty="0">
                <a:solidFill>
                  <a:schemeClr val="tx1"/>
                </a:solidFill>
              </a:rPr>
              <a:t> April 2018 – Started my current role</a:t>
            </a:r>
          </a:p>
          <a:p>
            <a:r>
              <a:rPr lang="en-GB" dirty="0">
                <a:solidFill>
                  <a:schemeClr val="tx1"/>
                </a:solidFill>
              </a:rPr>
              <a:t>May 10</a:t>
            </a:r>
            <a:r>
              <a:rPr lang="en-GB" baseline="30000" dirty="0">
                <a:solidFill>
                  <a:schemeClr val="tx1"/>
                </a:solidFill>
              </a:rPr>
              <a:t>th</a:t>
            </a:r>
            <a:r>
              <a:rPr lang="en-GB" dirty="0">
                <a:solidFill>
                  <a:schemeClr val="tx1"/>
                </a:solidFill>
              </a:rPr>
              <a:t>  and 11</a:t>
            </a:r>
            <a:r>
              <a:rPr lang="en-GB" baseline="30000" dirty="0">
                <a:solidFill>
                  <a:schemeClr val="tx1"/>
                </a:solidFill>
              </a:rPr>
              <a:t>th</a:t>
            </a:r>
            <a:r>
              <a:rPr lang="en-GB" dirty="0">
                <a:solidFill>
                  <a:schemeClr val="tx1"/>
                </a:solidFill>
              </a:rPr>
              <a:t> 2018 – Attended TEAN</a:t>
            </a:r>
          </a:p>
          <a:p>
            <a:r>
              <a:rPr lang="en-GB" dirty="0">
                <a:solidFill>
                  <a:schemeClr val="tx1"/>
                </a:solidFill>
              </a:rPr>
              <a:t>‘Becoming a teacher educator’ sessions delivered by Pete Boyd, Liz White, Jean Murray and Kim Harris</a:t>
            </a:r>
          </a:p>
          <a:p>
            <a:r>
              <a:rPr lang="en-GB" dirty="0">
                <a:solidFill>
                  <a:schemeClr val="tx1"/>
                </a:solidFill>
              </a:rPr>
              <a:t>Ambition </a:t>
            </a: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p:txBody>
      </p:sp>
    </p:spTree>
    <p:extLst>
      <p:ext uri="{BB962C8B-B14F-4D97-AF65-F5344CB8AC3E}">
        <p14:creationId xmlns:p14="http://schemas.microsoft.com/office/powerpoint/2010/main" val="90801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Rationale for Presentation</a:t>
            </a:r>
          </a:p>
        </p:txBody>
      </p:sp>
      <p:sp>
        <p:nvSpPr>
          <p:cNvPr id="4" name="Text Placeholder 3"/>
          <p:cNvSpPr>
            <a:spLocks noGrp="1"/>
          </p:cNvSpPr>
          <p:nvPr>
            <p:ph type="body" sz="quarter" idx="10"/>
          </p:nvPr>
        </p:nvSpPr>
        <p:spPr/>
        <p:txBody>
          <a:bodyPr/>
          <a:lstStyle/>
          <a:p>
            <a:r>
              <a:rPr lang="en-GB" dirty="0"/>
              <a:t>‘Becoming a teacher educator is an </a:t>
            </a:r>
            <a:r>
              <a:rPr lang="en-GB" dirty="0">
                <a:solidFill>
                  <a:srgbClr val="FF0000"/>
                </a:solidFill>
              </a:rPr>
              <a:t>exciting and challenging experience</a:t>
            </a:r>
            <a:r>
              <a:rPr lang="en-GB" dirty="0"/>
              <a:t>. Because the teacher educator will usually have established a strong and successful </a:t>
            </a:r>
            <a:r>
              <a:rPr lang="en-GB" dirty="0">
                <a:solidFill>
                  <a:srgbClr val="FFC000"/>
                </a:solidFill>
              </a:rPr>
              <a:t>career as a practitioner</a:t>
            </a:r>
            <a:r>
              <a:rPr lang="en-GB" dirty="0"/>
              <a:t>, the process involves </a:t>
            </a:r>
            <a:r>
              <a:rPr lang="en-GB" dirty="0">
                <a:solidFill>
                  <a:schemeClr val="accent5"/>
                </a:solidFill>
              </a:rPr>
              <a:t>critical changes in professional practice and identity</a:t>
            </a:r>
            <a:r>
              <a:rPr lang="en-GB" dirty="0"/>
              <a:t>.’ (Boyd, Harris and Murray, 2011, p6).</a:t>
            </a:r>
          </a:p>
          <a:p>
            <a:endParaRPr lang="en-GB" dirty="0"/>
          </a:p>
        </p:txBody>
      </p:sp>
    </p:spTree>
    <p:extLst>
      <p:ext uri="{BB962C8B-B14F-4D97-AF65-F5344CB8AC3E}">
        <p14:creationId xmlns:p14="http://schemas.microsoft.com/office/powerpoint/2010/main" val="3971409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88640"/>
            <a:ext cx="8784976" cy="6480720"/>
          </a:xfrm>
          <a:prstGeom prst="rect">
            <a:avLst/>
          </a:prstGeom>
        </p:spPr>
      </p:pic>
      <p:sp>
        <p:nvSpPr>
          <p:cNvPr id="2" name="Title 1"/>
          <p:cNvSpPr>
            <a:spLocks noGrp="1"/>
          </p:cNvSpPr>
          <p:nvPr>
            <p:ph type="title"/>
          </p:nvPr>
        </p:nvSpPr>
        <p:spPr/>
        <p:txBody>
          <a:bodyPr/>
          <a:lstStyle/>
          <a:p>
            <a:r>
              <a:rPr lang="en-GB" dirty="0"/>
              <a:t>My reflections as a first year NTE</a:t>
            </a:r>
          </a:p>
        </p:txBody>
      </p:sp>
      <p:sp>
        <p:nvSpPr>
          <p:cNvPr id="3" name="Content Placeholder 2"/>
          <p:cNvSpPr>
            <a:spLocks noGrp="1"/>
          </p:cNvSpPr>
          <p:nvPr>
            <p:ph idx="1"/>
          </p:nvPr>
        </p:nvSpPr>
        <p:spPr>
          <a:xfrm>
            <a:off x="539552" y="3645024"/>
            <a:ext cx="4968155" cy="2808288"/>
          </a:xfrm>
          <a:solidFill>
            <a:schemeClr val="bg1"/>
          </a:solidFill>
        </p:spPr>
        <p:txBody>
          <a:bodyPr/>
          <a:lstStyle/>
          <a:p>
            <a:r>
              <a:rPr lang="en-GB" dirty="0"/>
              <a:t>Journey </a:t>
            </a:r>
          </a:p>
          <a:p>
            <a:pPr marL="0" indent="0">
              <a:buNone/>
            </a:pPr>
            <a:endParaRPr lang="en-GB" dirty="0"/>
          </a:p>
          <a:p>
            <a:r>
              <a:rPr lang="en-GB" dirty="0"/>
              <a:t>Small steps</a:t>
            </a:r>
          </a:p>
          <a:p>
            <a:endParaRPr lang="en-GB" dirty="0"/>
          </a:p>
          <a:p>
            <a:r>
              <a:rPr lang="en-GB" dirty="0"/>
              <a:t>You know more than they do</a:t>
            </a:r>
          </a:p>
          <a:p>
            <a:endParaRPr lang="en-GB" dirty="0"/>
          </a:p>
          <a:p>
            <a:r>
              <a:rPr lang="en-GB" dirty="0"/>
              <a:t>Learning from others; others learning from you</a:t>
            </a:r>
          </a:p>
        </p:txBody>
      </p:sp>
    </p:spTree>
    <p:extLst>
      <p:ext uri="{BB962C8B-B14F-4D97-AF65-F5344CB8AC3E}">
        <p14:creationId xmlns:p14="http://schemas.microsoft.com/office/powerpoint/2010/main" val="205608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conscious competence?</a:t>
            </a:r>
          </a:p>
        </p:txBody>
      </p:sp>
      <p:sp>
        <p:nvSpPr>
          <p:cNvPr id="3" name="Content Placeholder 2"/>
          <p:cNvSpPr>
            <a:spLocks noGrp="1"/>
          </p:cNvSpPr>
          <p:nvPr>
            <p:ph idx="1"/>
          </p:nvPr>
        </p:nvSpPr>
        <p:spPr>
          <a:xfrm>
            <a:off x="215483" y="1903413"/>
            <a:ext cx="8713033" cy="3263504"/>
          </a:xfrm>
        </p:spPr>
        <p:txBody>
          <a:bodyPr/>
          <a:lstStyle/>
          <a:p>
            <a:pPr marL="0" indent="0">
              <a:buNone/>
            </a:pPr>
            <a:r>
              <a:rPr lang="en-GB" dirty="0"/>
              <a:t>‘Conscious competency – the mark of a competent instructor’ – Robinson (1974)</a:t>
            </a:r>
          </a:p>
          <a:p>
            <a:pPr marL="0" indent="0">
              <a:buNone/>
            </a:pPr>
            <a:endParaRPr lang="en-GB" dirty="0"/>
          </a:p>
          <a:p>
            <a:pPr marL="0" indent="0">
              <a:buNone/>
            </a:pPr>
            <a:r>
              <a:rPr lang="en-GB" dirty="0"/>
              <a:t>The origins of the conscious competence model are uncertain</a:t>
            </a:r>
          </a:p>
          <a:p>
            <a:pPr marL="0" indent="0">
              <a:buNone/>
            </a:pPr>
            <a:endParaRPr lang="en-GB" dirty="0"/>
          </a:p>
          <a:p>
            <a:pPr marL="0" indent="0">
              <a:buNone/>
            </a:pPr>
            <a:r>
              <a:rPr lang="en-US" dirty="0"/>
              <a:t>The conscious competence theory and models look to explain the process and stages of learning a new skill (or </a:t>
            </a:r>
            <a:r>
              <a:rPr lang="en-GB" dirty="0"/>
              <a:t>behaviour</a:t>
            </a:r>
            <a:r>
              <a:rPr lang="en-US" dirty="0"/>
              <a:t>, ability for example)</a:t>
            </a:r>
            <a:endParaRPr lang="en-GB" dirty="0"/>
          </a:p>
          <a:p>
            <a:pPr marL="0" indent="0">
              <a:buNone/>
            </a:pPr>
            <a:endParaRPr lang="en-GB" dirty="0"/>
          </a:p>
          <a:p>
            <a:pPr marL="0" indent="0">
              <a:buNone/>
            </a:pPr>
            <a:r>
              <a:rPr lang="en-GB" dirty="0"/>
              <a:t>Stage 1 ('unconscious incompetence'), passing through Stage 2 ('conscious incompetence') and Stage 3 ('conscious competence'), ideally to reach Stage 4 (‘unconscious competence'). </a:t>
            </a:r>
          </a:p>
        </p:txBody>
      </p:sp>
    </p:spTree>
    <p:extLst>
      <p:ext uri="{BB962C8B-B14F-4D97-AF65-F5344CB8AC3E}">
        <p14:creationId xmlns:p14="http://schemas.microsoft.com/office/powerpoint/2010/main" val="408787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88084" y="332655"/>
            <a:ext cx="8028331" cy="5838785"/>
          </a:xfrm>
          <a:prstGeom prst="rect">
            <a:avLst/>
          </a:prstGeom>
        </p:spPr>
      </p:pic>
      <p:sp>
        <p:nvSpPr>
          <p:cNvPr id="5" name="Rectangle 4"/>
          <p:cNvSpPr/>
          <p:nvPr/>
        </p:nvSpPr>
        <p:spPr>
          <a:xfrm>
            <a:off x="5796136" y="6309320"/>
            <a:ext cx="3147015" cy="369332"/>
          </a:xfrm>
          <a:prstGeom prst="rect">
            <a:avLst/>
          </a:prstGeom>
        </p:spPr>
        <p:txBody>
          <a:bodyPr wrap="none">
            <a:spAutoFit/>
          </a:bodyPr>
          <a:lstStyle/>
          <a:p>
            <a:r>
              <a:rPr lang="en-GB" dirty="0"/>
              <a:t>Life Coaching Centre (2017) </a:t>
            </a:r>
          </a:p>
        </p:txBody>
      </p:sp>
    </p:spTree>
    <p:extLst>
      <p:ext uri="{BB962C8B-B14F-4D97-AF65-F5344CB8AC3E}">
        <p14:creationId xmlns:p14="http://schemas.microsoft.com/office/powerpoint/2010/main" val="275099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04048" y="548680"/>
            <a:ext cx="3944628" cy="2896247"/>
          </a:xfrm>
          <a:prstGeom prst="rect">
            <a:avLst/>
          </a:prstGeom>
        </p:spPr>
      </p:pic>
      <p:graphicFrame>
        <p:nvGraphicFramePr>
          <p:cNvPr id="5" name="Diagram 4"/>
          <p:cNvGraphicFramePr/>
          <p:nvPr>
            <p:extLst/>
          </p:nvPr>
        </p:nvGraphicFramePr>
        <p:xfrm>
          <a:off x="0" y="1215402"/>
          <a:ext cx="5618584" cy="3910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91C4D45-8F1E-44DF-9F14-F3155D79C5EB}"/>
              </a:ext>
            </a:extLst>
          </p:cNvPr>
          <p:cNvSpPr txBox="1"/>
          <p:nvPr/>
        </p:nvSpPr>
        <p:spPr>
          <a:xfrm>
            <a:off x="325755" y="5517232"/>
            <a:ext cx="8622921" cy="646331"/>
          </a:xfrm>
          <a:prstGeom prst="rect">
            <a:avLst/>
          </a:prstGeom>
          <a:noFill/>
        </p:spPr>
        <p:txBody>
          <a:bodyPr wrap="square" rtlCol="0">
            <a:spAutoFit/>
          </a:bodyPr>
          <a:lstStyle/>
          <a:p>
            <a:r>
              <a:rPr lang="en-US" dirty="0"/>
              <a:t>Unconsciously competent people will have a really hard time teaching someone else (</a:t>
            </a:r>
            <a:r>
              <a:rPr lang="en-GB" dirty="0" err="1"/>
              <a:t>Casakli</a:t>
            </a:r>
            <a:r>
              <a:rPr lang="en-GB" dirty="0"/>
              <a:t>, 2019)</a:t>
            </a:r>
          </a:p>
        </p:txBody>
      </p:sp>
    </p:spTree>
    <p:extLst>
      <p:ext uri="{BB962C8B-B14F-4D97-AF65-F5344CB8AC3E}">
        <p14:creationId xmlns:p14="http://schemas.microsoft.com/office/powerpoint/2010/main" val="260951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6940-A41A-4B42-9597-D4B3A59C3BC0}"/>
              </a:ext>
            </a:extLst>
          </p:cNvPr>
          <p:cNvSpPr>
            <a:spLocks noGrp="1"/>
          </p:cNvSpPr>
          <p:nvPr>
            <p:ph type="title"/>
          </p:nvPr>
        </p:nvSpPr>
        <p:spPr/>
        <p:txBody>
          <a:bodyPr/>
          <a:lstStyle/>
          <a:p>
            <a:r>
              <a:rPr lang="en-GB" dirty="0"/>
              <a:t>Being a NTE</a:t>
            </a:r>
          </a:p>
        </p:txBody>
      </p:sp>
      <p:sp>
        <p:nvSpPr>
          <p:cNvPr id="3" name="Content Placeholder 2">
            <a:extLst>
              <a:ext uri="{FF2B5EF4-FFF2-40B4-BE49-F238E27FC236}">
                <a16:creationId xmlns:a16="http://schemas.microsoft.com/office/drawing/2014/main" id="{EE4284A0-F7B8-4DFB-A018-72CF189544AE}"/>
              </a:ext>
            </a:extLst>
          </p:cNvPr>
          <p:cNvSpPr>
            <a:spLocks noGrp="1"/>
          </p:cNvSpPr>
          <p:nvPr>
            <p:ph idx="1"/>
          </p:nvPr>
        </p:nvSpPr>
        <p:spPr>
          <a:xfrm>
            <a:off x="323528" y="1988840"/>
            <a:ext cx="8496944" cy="2088232"/>
          </a:xfrm>
        </p:spPr>
        <p:txBody>
          <a:bodyPr/>
          <a:lstStyle/>
          <a:p>
            <a:pPr marL="0" indent="0">
              <a:buNone/>
            </a:pPr>
            <a:r>
              <a:rPr lang="en-GB" dirty="0"/>
              <a:t>Boyd, Harris and Murray (2011) point out three priorities for most NTE’s</a:t>
            </a:r>
          </a:p>
          <a:p>
            <a:r>
              <a:rPr lang="en-GB" dirty="0"/>
              <a:t>Survival </a:t>
            </a:r>
          </a:p>
          <a:p>
            <a:r>
              <a:rPr lang="en-GB" dirty="0"/>
              <a:t>Shifting the lens</a:t>
            </a:r>
          </a:p>
          <a:p>
            <a:r>
              <a:rPr lang="en-GB" dirty="0"/>
              <a:t>Laying the foundation</a:t>
            </a:r>
          </a:p>
          <a:p>
            <a:pPr marL="0" indent="0">
              <a:buNone/>
            </a:pPr>
            <a:endParaRPr lang="en-GB" dirty="0"/>
          </a:p>
          <a:p>
            <a:pPr marL="0" indent="0">
              <a:buNone/>
            </a:pPr>
            <a:r>
              <a:rPr lang="en-GB" dirty="0"/>
              <a:t>Induction as a three year process  - must be individualised</a:t>
            </a:r>
          </a:p>
        </p:txBody>
      </p:sp>
    </p:spTree>
    <p:extLst>
      <p:ext uri="{BB962C8B-B14F-4D97-AF65-F5344CB8AC3E}">
        <p14:creationId xmlns:p14="http://schemas.microsoft.com/office/powerpoint/2010/main" val="2832431029"/>
      </p:ext>
    </p:extLst>
  </p:cSld>
  <p:clrMapOvr>
    <a:masterClrMapping/>
  </p:clrMapOvr>
</p:sld>
</file>

<file path=ppt/theme/theme1.xml><?xml version="1.0" encoding="utf-8"?>
<a:theme xmlns:a="http://schemas.openxmlformats.org/drawingml/2006/main" name="Theme1">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HOI.1db.Sept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OI.1db.Sept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OI.1db.Sept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OI.1db.Sept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OI.1db.Sept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OI.1db.Sept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OI.1db.Sept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OI.1db.Sept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OI.1db.Sept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OI.1db.Sept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OI.1db.Sept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OI.1db.Sept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5028</TotalTime>
  <Words>1281</Words>
  <Application>Microsoft Office PowerPoint</Application>
  <PresentationFormat>On-screen Show (4:3)</PresentationFormat>
  <Paragraphs>94</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Wingdings</vt:lpstr>
      <vt:lpstr>Theme1</vt:lpstr>
      <vt:lpstr>Conscious competence as a New Teacher Educator (NTE)</vt:lpstr>
      <vt:lpstr>My Background</vt:lpstr>
      <vt:lpstr>This time last year……..</vt:lpstr>
      <vt:lpstr>Rationale for Presentation</vt:lpstr>
      <vt:lpstr>My reflections as a first year NTE</vt:lpstr>
      <vt:lpstr>What is conscious competence?</vt:lpstr>
      <vt:lpstr>PowerPoint Presentation</vt:lpstr>
      <vt:lpstr>PowerPoint Presentation</vt:lpstr>
      <vt:lpstr>Being a NTE</vt:lpstr>
      <vt:lpstr>Individualisation</vt:lpstr>
      <vt:lpstr>Further research </vt:lpstr>
      <vt:lpstr>Other sectors</vt:lpstr>
      <vt:lpstr>PowerPoint Presentation</vt:lpstr>
      <vt:lpstr>Final Thoughts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B Looker</dc:creator>
  <cp:lastModifiedBy>David Woodward</cp:lastModifiedBy>
  <cp:revision>260</cp:revision>
  <cp:lastPrinted>2019-05-08T07:31:44Z</cp:lastPrinted>
  <dcterms:created xsi:type="dcterms:W3CDTF">2000-09-17T10:18:41Z</dcterms:created>
  <dcterms:modified xsi:type="dcterms:W3CDTF">2019-05-10T13:16:59Z</dcterms:modified>
</cp:coreProperties>
</file>