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1383625" cy="15119350"/>
  <p:notesSz cx="6858000" cy="9144000"/>
  <p:defaultTextStyle>
    <a:defPPr>
      <a:defRPr lang="en-US"/>
    </a:defPPr>
    <a:lvl1pPr marL="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4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2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6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20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4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8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32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C4"/>
    <a:srgbClr val="002D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3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02933" y="2663493"/>
            <a:ext cx="4582402" cy="6447331"/>
          </a:xfrm>
        </p:spPr>
        <p:txBody>
          <a:bodyPr>
            <a:noAutofit/>
          </a:bodyPr>
          <a:lstStyle>
            <a:lvl1pPr marL="0" marR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2545" smtClean="0">
                <a:effectLst/>
              </a:defRPr>
            </a:lvl1pPr>
            <a:lvl2pPr>
              <a:defRPr sz="2545"/>
            </a:lvl2pPr>
          </a:lstStyle>
          <a:p>
            <a:pPr marL="0" marR="0" lvl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556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502933" y="9754180"/>
            <a:ext cx="4582402" cy="3986929"/>
          </a:xfrm>
        </p:spPr>
        <p:txBody>
          <a:bodyPr>
            <a:normAutofit/>
          </a:bodyPr>
          <a:lstStyle>
            <a:lvl1pPr marL="0" marR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45"/>
            </a:lvl1pPr>
          </a:lstStyle>
          <a:p>
            <a:pPr lvl="0"/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6109410" y="8918814"/>
            <a:ext cx="9164805" cy="4822296"/>
          </a:xfrm>
        </p:spPr>
        <p:txBody>
          <a:bodyPr>
            <a:normAutofit/>
          </a:bodyPr>
          <a:lstStyle>
            <a:lvl1pPr marL="0" marR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45"/>
            </a:lvl1pPr>
          </a:lstStyle>
          <a:p>
            <a:pPr marL="0" marR="0" lvl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556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01621" y="2487073"/>
            <a:ext cx="4582402" cy="11254036"/>
          </a:xfrm>
        </p:spPr>
        <p:txBody>
          <a:bodyPr>
            <a:noAutofit/>
          </a:bodyPr>
          <a:lstStyle>
            <a:lvl1pPr marL="0" marR="0" indent="0" algn="l" defTabSz="2015870" rtl="0" eaLnBrk="1" fontAlgn="auto" latinLnBrk="0" hangingPunct="1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45" baseline="0"/>
            </a:lvl1pPr>
            <a:lvl2pPr>
              <a:defRPr sz="2545"/>
            </a:lvl2pPr>
          </a:lstStyle>
          <a:p>
            <a:pPr lvl="0"/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02933" y="143673"/>
            <a:ext cx="19811960" cy="951834"/>
          </a:xfrm>
        </p:spPr>
        <p:txBody>
          <a:bodyPr/>
          <a:lstStyle>
            <a:lvl1pPr marL="0" indent="0" algn="ctr">
              <a:buNone/>
              <a:defRPr sz="5656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502933" y="1262948"/>
            <a:ext cx="19811960" cy="951834"/>
          </a:xfrm>
        </p:spPr>
        <p:txBody>
          <a:bodyPr>
            <a:normAutofit/>
          </a:bodyPr>
          <a:lstStyle>
            <a:lvl1pPr marL="0" indent="0" algn="ctr">
              <a:buNone/>
              <a:defRPr sz="3394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6109288" y="2662443"/>
            <a:ext cx="9165052" cy="5742434"/>
          </a:xfrm>
        </p:spPr>
        <p:txBody>
          <a:bodyPr>
            <a:normAutofit/>
          </a:bodyPr>
          <a:lstStyle>
            <a:lvl1pPr marL="0" indent="0">
              <a:buNone/>
              <a:defRPr sz="2545"/>
            </a:lvl1pPr>
          </a:lstStyle>
          <a:p>
            <a:pPr lvl="0"/>
            <a:r>
              <a:rPr lang="en-US" dirty="0" smtClean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67600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7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35" indent="0">
              <a:buNone/>
              <a:defRPr sz="6173"/>
            </a:lvl2pPr>
            <a:lvl3pPr marL="2015870" indent="0">
              <a:buNone/>
              <a:defRPr sz="5292"/>
            </a:lvl3pPr>
            <a:lvl4pPr marL="3023804" indent="0">
              <a:buNone/>
              <a:defRPr sz="4409"/>
            </a:lvl4pPr>
            <a:lvl5pPr marL="4031739" indent="0">
              <a:buNone/>
              <a:defRPr sz="4409"/>
            </a:lvl5pPr>
            <a:lvl6pPr marL="5039674" indent="0">
              <a:buNone/>
              <a:defRPr sz="4409"/>
            </a:lvl6pPr>
            <a:lvl7pPr marL="6047609" indent="0">
              <a:buNone/>
              <a:defRPr sz="4409"/>
            </a:lvl7pPr>
            <a:lvl8pPr marL="7055544" indent="0">
              <a:buNone/>
              <a:defRPr sz="4409"/>
            </a:lvl8pPr>
            <a:lvl9pPr marL="8063478" indent="0">
              <a:buNone/>
              <a:defRPr sz="440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35" indent="0">
              <a:buNone/>
              <a:defRPr sz="3087"/>
            </a:lvl2pPr>
            <a:lvl3pPr marL="2015870" indent="0">
              <a:buNone/>
              <a:defRPr sz="2646"/>
            </a:lvl3pPr>
            <a:lvl4pPr marL="3023804" indent="0">
              <a:buNone/>
              <a:defRPr sz="2205"/>
            </a:lvl4pPr>
            <a:lvl5pPr marL="4031739" indent="0">
              <a:buNone/>
              <a:defRPr sz="2205"/>
            </a:lvl5pPr>
            <a:lvl6pPr marL="5039674" indent="0">
              <a:buNone/>
              <a:defRPr sz="2205"/>
            </a:lvl6pPr>
            <a:lvl7pPr marL="6047609" indent="0">
              <a:buNone/>
              <a:defRPr sz="2205"/>
            </a:lvl7pPr>
            <a:lvl8pPr marL="7055544" indent="0">
              <a:buNone/>
              <a:defRPr sz="2205"/>
            </a:lvl8pPr>
            <a:lvl9pPr marL="8063478" indent="0">
              <a:buNone/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8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64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8" cy="1281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2" cy="5263774"/>
          </a:xfrm>
        </p:spPr>
        <p:txBody>
          <a:bodyPr anchor="b"/>
          <a:lstStyle>
            <a:lvl1pPr algn="ctr">
              <a:defRPr sz="132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4" y="7941161"/>
            <a:ext cx="16037719" cy="3650342"/>
          </a:xfrm>
        </p:spPr>
        <p:txBody>
          <a:bodyPr/>
          <a:lstStyle>
            <a:lvl1pPr marL="0" indent="0" algn="ctr">
              <a:buNone/>
              <a:defRPr sz="5292"/>
            </a:lvl1pPr>
            <a:lvl2pPr marL="1007935" indent="0" algn="ctr">
              <a:buNone/>
              <a:defRPr sz="4409"/>
            </a:lvl2pPr>
            <a:lvl3pPr marL="2015870" indent="0" algn="ctr">
              <a:buNone/>
              <a:defRPr sz="3968"/>
            </a:lvl3pPr>
            <a:lvl4pPr marL="3023804" indent="0" algn="ctr">
              <a:buNone/>
              <a:defRPr sz="3527"/>
            </a:lvl4pPr>
            <a:lvl5pPr marL="4031739" indent="0" algn="ctr">
              <a:buNone/>
              <a:defRPr sz="3527"/>
            </a:lvl5pPr>
            <a:lvl6pPr marL="5039674" indent="0" algn="ctr">
              <a:buNone/>
              <a:defRPr sz="3527"/>
            </a:lvl6pPr>
            <a:lvl7pPr marL="6047609" indent="0" algn="ctr">
              <a:buNone/>
              <a:defRPr sz="3527"/>
            </a:lvl7pPr>
            <a:lvl8pPr marL="7055544" indent="0" algn="ctr">
              <a:buNone/>
              <a:defRPr sz="3527"/>
            </a:lvl8pPr>
            <a:lvl9pPr marL="8063478" indent="0" algn="ctr">
              <a:buNone/>
              <a:defRPr sz="352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8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8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90" y="3769343"/>
            <a:ext cx="18443376" cy="6289228"/>
          </a:xfrm>
        </p:spPr>
        <p:txBody>
          <a:bodyPr anchor="b"/>
          <a:lstStyle>
            <a:lvl1pPr>
              <a:defRPr sz="132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90" y="10118070"/>
            <a:ext cx="18443376" cy="3307356"/>
          </a:xfrm>
        </p:spPr>
        <p:txBody>
          <a:bodyPr/>
          <a:lstStyle>
            <a:lvl1pPr marL="0" indent="0">
              <a:buNone/>
              <a:defRPr sz="5292">
                <a:solidFill>
                  <a:schemeClr val="tx1"/>
                </a:solidFill>
              </a:defRPr>
            </a:lvl1pPr>
            <a:lvl2pPr marL="100793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70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04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3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674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0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544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478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7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8"/>
            <a:ext cx="9088041" cy="9593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8"/>
            <a:ext cx="9088041" cy="9593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1" y="804968"/>
            <a:ext cx="18443376" cy="29223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5" cy="1816421"/>
          </a:xfrm>
        </p:spPr>
        <p:txBody>
          <a:bodyPr anchor="b"/>
          <a:lstStyle>
            <a:lvl1pPr marL="0" indent="0">
              <a:buNone/>
              <a:defRPr sz="5292" b="1"/>
            </a:lvl1pPr>
            <a:lvl2pPr marL="1007935" indent="0">
              <a:buNone/>
              <a:defRPr sz="4409" b="1"/>
            </a:lvl2pPr>
            <a:lvl3pPr marL="2015870" indent="0">
              <a:buNone/>
              <a:defRPr sz="3968" b="1"/>
            </a:lvl3pPr>
            <a:lvl4pPr marL="3023804" indent="0">
              <a:buNone/>
              <a:defRPr sz="3527" b="1"/>
            </a:lvl4pPr>
            <a:lvl5pPr marL="4031739" indent="0">
              <a:buNone/>
              <a:defRPr sz="3527" b="1"/>
            </a:lvl5pPr>
            <a:lvl6pPr marL="5039674" indent="0">
              <a:buNone/>
              <a:defRPr sz="3527" b="1"/>
            </a:lvl6pPr>
            <a:lvl7pPr marL="6047609" indent="0">
              <a:buNone/>
              <a:defRPr sz="3527" b="1"/>
            </a:lvl7pPr>
            <a:lvl8pPr marL="7055544" indent="0">
              <a:buNone/>
              <a:defRPr sz="3527" b="1"/>
            </a:lvl8pPr>
            <a:lvl9pPr marL="8063478" indent="0">
              <a:buNone/>
              <a:defRPr sz="35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4"/>
            <a:ext cx="9046275" cy="8123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2" y="3706342"/>
            <a:ext cx="9090826" cy="1816421"/>
          </a:xfrm>
        </p:spPr>
        <p:txBody>
          <a:bodyPr anchor="b"/>
          <a:lstStyle>
            <a:lvl1pPr marL="0" indent="0">
              <a:buNone/>
              <a:defRPr sz="5292" b="1"/>
            </a:lvl1pPr>
            <a:lvl2pPr marL="1007935" indent="0">
              <a:buNone/>
              <a:defRPr sz="4409" b="1"/>
            </a:lvl2pPr>
            <a:lvl3pPr marL="2015870" indent="0">
              <a:buNone/>
              <a:defRPr sz="3968" b="1"/>
            </a:lvl3pPr>
            <a:lvl4pPr marL="3023804" indent="0">
              <a:buNone/>
              <a:defRPr sz="3527" b="1"/>
            </a:lvl4pPr>
            <a:lvl5pPr marL="4031739" indent="0">
              <a:buNone/>
              <a:defRPr sz="3527" b="1"/>
            </a:lvl5pPr>
            <a:lvl6pPr marL="5039674" indent="0">
              <a:buNone/>
              <a:defRPr sz="3527" b="1"/>
            </a:lvl6pPr>
            <a:lvl7pPr marL="6047609" indent="0">
              <a:buNone/>
              <a:defRPr sz="3527" b="1"/>
            </a:lvl7pPr>
            <a:lvl8pPr marL="7055544" indent="0">
              <a:buNone/>
              <a:defRPr sz="3527" b="1"/>
            </a:lvl8pPr>
            <a:lvl9pPr marL="8063478" indent="0">
              <a:buNone/>
              <a:defRPr sz="352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2" y="5522764"/>
            <a:ext cx="9090826" cy="81231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6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4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82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7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2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35" indent="0">
              <a:buNone/>
              <a:defRPr sz="3087"/>
            </a:lvl2pPr>
            <a:lvl3pPr marL="2015870" indent="0">
              <a:buNone/>
              <a:defRPr sz="2646"/>
            </a:lvl3pPr>
            <a:lvl4pPr marL="3023804" indent="0">
              <a:buNone/>
              <a:defRPr sz="2205"/>
            </a:lvl4pPr>
            <a:lvl5pPr marL="4031739" indent="0">
              <a:buNone/>
              <a:defRPr sz="2205"/>
            </a:lvl5pPr>
            <a:lvl6pPr marL="5039674" indent="0">
              <a:buNone/>
              <a:defRPr sz="2205"/>
            </a:lvl6pPr>
            <a:lvl7pPr marL="6047609" indent="0">
              <a:buNone/>
              <a:defRPr sz="2205"/>
            </a:lvl7pPr>
            <a:lvl8pPr marL="7055544" indent="0">
              <a:buNone/>
              <a:defRPr sz="2205"/>
            </a:lvl8pPr>
            <a:lvl9pPr marL="8063478" indent="0">
              <a:buNone/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6" y="804968"/>
            <a:ext cx="18443376" cy="29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6" y="4024828"/>
            <a:ext cx="18443376" cy="9593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8B09-9349-4D95-BA3C-E78270D46FC6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7" y="14013401"/>
            <a:ext cx="7216974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E123-9CD5-4CBE-A2AA-1C4F961B8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3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2015870" rtl="0" eaLnBrk="1" latinLnBrk="0" hangingPunct="1">
        <a:lnSpc>
          <a:spcPct val="90000"/>
        </a:lnSpc>
        <a:spcBef>
          <a:spcPct val="0"/>
        </a:spcBef>
        <a:buNone/>
        <a:defRPr sz="9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67" indent="-503967" algn="l" defTabSz="2015870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02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5292" kern="1200">
          <a:solidFill>
            <a:schemeClr val="tx1"/>
          </a:solidFill>
          <a:latin typeface="+mn-lt"/>
          <a:ea typeface="+mn-ea"/>
          <a:cs typeface="+mn-cs"/>
        </a:defRPr>
      </a:lvl2pPr>
      <a:lvl3pPr marL="2519837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772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07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41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576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11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446" indent="-503967" algn="l" defTabSz="201587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35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70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04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39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674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09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544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478" algn="l" defTabSz="2015870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36" b="98832" l="5157" r="95212">
                        <a14:foregroundMark x1="59669" y1="10047" x2="60221" y2="19626"/>
                        <a14:foregroundMark x1="60589" y1="10748" x2="67035" y2="10047"/>
                        <a14:foregroundMark x1="50276" y1="53972" x2="47882" y2="58645"/>
                        <a14:foregroundMark x1="69613" y1="42056" x2="73849" y2="42290"/>
                        <a14:foregroundMark x1="74401" y1="50000" x2="69797" y2="497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39947" y="2125253"/>
            <a:ext cx="15667781" cy="1234955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5" y="0"/>
            <a:ext cx="21380355" cy="18138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9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8765" y="9872528"/>
            <a:ext cx="3401991" cy="5617044"/>
          </a:xfrm>
        </p:spPr>
        <p:txBody>
          <a:bodyPr vert="horz" lIns="0" tIns="152723" rIns="91440" bIns="45720" rtlCol="0">
            <a:noAutofit/>
          </a:bodyPr>
          <a:lstStyle/>
          <a:p>
            <a:pPr algn="just">
              <a:spcBef>
                <a:spcPts val="1697"/>
              </a:spcBef>
            </a:pPr>
            <a:r>
              <a:rPr lang="en-GB" sz="2550" dirty="0" smtClean="0"/>
              <a:t>Univer</a:t>
            </a:r>
            <a:r>
              <a:rPr lang="en-GB" dirty="0" smtClean="0"/>
              <a:t>sal </a:t>
            </a:r>
            <a:r>
              <a:rPr lang="en-GB" dirty="0"/>
              <a:t>Design for Learning (UDL) </a:t>
            </a:r>
            <a:r>
              <a:rPr lang="en-GB" dirty="0" smtClean="0"/>
              <a:t>makes </a:t>
            </a:r>
            <a:r>
              <a:rPr lang="en-GB" dirty="0"/>
              <a:t>anticipatory adjustments that benefit all students, </a:t>
            </a:r>
            <a:r>
              <a:rPr lang="en-GB" dirty="0" smtClean="0"/>
              <a:t>removing </a:t>
            </a:r>
            <a:r>
              <a:rPr lang="en-GB" dirty="0"/>
              <a:t>barriers for those who have particular issues. </a:t>
            </a:r>
            <a:r>
              <a:rPr lang="en-GB" dirty="0" smtClean="0"/>
              <a:t>Those </a:t>
            </a:r>
            <a:r>
              <a:rPr lang="en-GB" dirty="0"/>
              <a:t>students no longer have to declare issues or identify themselves as ‘different’ to their cohort as their needs are already catered for</a:t>
            </a:r>
            <a:r>
              <a:rPr lang="en-GB" dirty="0" smtClean="0"/>
              <a:t>.</a:t>
            </a:r>
            <a:endParaRPr lang="en-GB" sz="1600" dirty="0"/>
          </a:p>
          <a:p>
            <a:pPr>
              <a:spcBef>
                <a:spcPts val="1697"/>
              </a:spcBef>
            </a:pP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1636" y="249710"/>
            <a:ext cx="21380354" cy="951834"/>
          </a:xfrm>
        </p:spPr>
        <p:txBody>
          <a:bodyPr>
            <a:noAutofit/>
          </a:bodyPr>
          <a:lstStyle/>
          <a:p>
            <a:r>
              <a:rPr lang="en-GB" sz="4600" dirty="0"/>
              <a:t>Audiobooks, accessibility tools </a:t>
            </a:r>
            <a:r>
              <a:rPr lang="en-GB" sz="4600" dirty="0" smtClean="0"/>
              <a:t>&amp; Universal </a:t>
            </a:r>
            <a:r>
              <a:rPr lang="en-GB" sz="4600" dirty="0"/>
              <a:t>Design for Learning</a:t>
            </a:r>
            <a:r>
              <a:rPr lang="en-GB" sz="4600" dirty="0" smtClean="0"/>
              <a:t>: breaking down barriers</a:t>
            </a:r>
            <a:endParaRPr lang="en-GB" sz="4600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971925" y="1037374"/>
            <a:ext cx="17175417" cy="862039"/>
          </a:xfrm>
        </p:spPr>
        <p:txBody>
          <a:bodyPr>
            <a:normAutofit fontScale="92500"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Dr Sarah Pittaway (s.pittaway@worc.ac.uk, @</a:t>
            </a:r>
            <a:r>
              <a:rPr lang="en-GB" dirty="0" err="1" smtClean="0">
                <a:solidFill>
                  <a:schemeClr val="bg1"/>
                </a:solidFill>
              </a:rPr>
              <a:t>Dr_Sarah_P</a:t>
            </a:r>
            <a:r>
              <a:rPr lang="en-GB" dirty="0" smtClean="0">
                <a:solidFill>
                  <a:schemeClr val="bg1"/>
                </a:solidFill>
              </a:rPr>
              <a:t>) &amp; (Michelle Malomo, m.malomo@worc.ac.uk)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437209" y="1975025"/>
            <a:ext cx="4647600" cy="4866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The research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5" name="Content Placeholder 3"/>
          <p:cNvSpPr>
            <a:spLocks noGrp="1"/>
          </p:cNvSpPr>
          <p:nvPr>
            <p:ph sz="quarter" idx="14"/>
          </p:nvPr>
        </p:nvSpPr>
        <p:spPr>
          <a:xfrm>
            <a:off x="418765" y="3191533"/>
            <a:ext cx="4118503" cy="4887148"/>
          </a:xfrm>
        </p:spPr>
        <p:txBody>
          <a:bodyPr vert="horz" lIns="0" tIns="152723" rIns="91440" bIns="45720" rtlCol="0">
            <a:noAutofit/>
          </a:bodyPr>
          <a:lstStyle/>
          <a:p>
            <a:pPr algn="just"/>
            <a:r>
              <a:rPr lang="en-GB" dirty="0" smtClean="0"/>
              <a:t>Students face a whole range of issues that affect their ability to engage with reading for their </a:t>
            </a:r>
            <a:r>
              <a:rPr lang="en-GB" dirty="0" smtClean="0"/>
              <a:t>degree, from visual impairments, care or work responsibilities or commuting.</a:t>
            </a:r>
            <a:endParaRPr lang="en-GB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14"/>
          </p:nvPr>
        </p:nvSpPr>
        <p:spPr>
          <a:xfrm>
            <a:off x="16436340" y="2444205"/>
            <a:ext cx="4648469" cy="3293656"/>
          </a:xfrm>
        </p:spPr>
        <p:txBody>
          <a:bodyPr vert="horz" lIns="0" tIns="152723" rIns="91440" bIns="45720" rtlCol="0">
            <a:noAutofit/>
          </a:bodyPr>
          <a:lstStyle/>
          <a:p>
            <a:pPr algn="just"/>
            <a:r>
              <a:rPr lang="en-GB" dirty="0"/>
              <a:t>Can audiobooks and accessibility tools </a:t>
            </a:r>
            <a:r>
              <a:rPr lang="en-GB" dirty="0" smtClean="0"/>
              <a:t>make </a:t>
            </a:r>
            <a:r>
              <a:rPr lang="en-GB" dirty="0"/>
              <a:t>a difference to student engagement with reading </a:t>
            </a:r>
            <a:r>
              <a:rPr lang="en-GB" dirty="0" smtClean="0"/>
              <a:t>and enhance </a:t>
            </a:r>
            <a:r>
              <a:rPr lang="en-GB" dirty="0"/>
              <a:t>academic success</a:t>
            </a:r>
            <a:r>
              <a:rPr lang="en-GB" dirty="0" smtClean="0"/>
              <a:t>?  </a:t>
            </a:r>
            <a:r>
              <a:rPr lang="en-GB" dirty="0" smtClean="0"/>
              <a:t>We are </a:t>
            </a:r>
            <a:r>
              <a:rPr lang="en-GB" dirty="0" smtClean="0"/>
              <a:t>putting this to the test by embedding accessibility tools into Resource Lists from the School of Education.</a:t>
            </a:r>
            <a:endParaRPr lang="en-GB" dirty="0"/>
          </a:p>
          <a:p>
            <a:pPr>
              <a:spcBef>
                <a:spcPts val="1697"/>
              </a:spcBef>
            </a:pPr>
            <a:endParaRPr lang="en-GB" sz="1600" dirty="0"/>
          </a:p>
        </p:txBody>
      </p:sp>
      <p:sp>
        <p:nvSpPr>
          <p:cNvPr id="49" name="Content Placeholder 3"/>
          <p:cNvSpPr>
            <a:spLocks noGrp="1"/>
          </p:cNvSpPr>
          <p:nvPr>
            <p:ph sz="quarter" idx="14"/>
          </p:nvPr>
        </p:nvSpPr>
        <p:spPr>
          <a:xfrm>
            <a:off x="16815568" y="11415577"/>
            <a:ext cx="4127786" cy="3310811"/>
          </a:xfrm>
        </p:spPr>
        <p:txBody>
          <a:bodyPr vert="horz" lIns="0" tIns="152723" rIns="91440" bIns="45720" rtlCol="0">
            <a:noAutofit/>
          </a:bodyPr>
          <a:lstStyle/>
          <a:p>
            <a:pPr algn="just">
              <a:spcBef>
                <a:spcPts val="1697"/>
              </a:spcBef>
            </a:pPr>
            <a:r>
              <a:rPr lang="en-GB" sz="2500" dirty="0" smtClean="0"/>
              <a:t>Early results show some use (30 clicks from 200 students). Next steps are to survey students about their </a:t>
            </a:r>
            <a:r>
              <a:rPr lang="en-GB" sz="2500" dirty="0" smtClean="0"/>
              <a:t>experiences and develop an evidence base.</a:t>
            </a:r>
            <a:endParaRPr lang="en-GB" sz="2500" dirty="0"/>
          </a:p>
          <a:p>
            <a:pPr>
              <a:spcBef>
                <a:spcPts val="1697"/>
              </a:spcBef>
            </a:pP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418765" y="2585572"/>
            <a:ext cx="4118503" cy="6018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The challenge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765" y="9270630"/>
            <a:ext cx="3402000" cy="6018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The solution?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815568" y="10820061"/>
            <a:ext cx="4118503" cy="6018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</a:rPr>
              <a:t>The results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rdiff Met Colours">
      <a:dk1>
        <a:srgbClr val="000000"/>
      </a:dk1>
      <a:lt1>
        <a:srgbClr val="F2F2F2"/>
      </a:lt1>
      <a:dk2>
        <a:srgbClr val="002D56"/>
      </a:dk2>
      <a:lt2>
        <a:srgbClr val="0067C4"/>
      </a:lt2>
      <a:accent1>
        <a:srgbClr val="ED7D31"/>
      </a:accent1>
      <a:accent2>
        <a:srgbClr val="5B9BD5"/>
      </a:accent2>
      <a:accent3>
        <a:srgbClr val="C55A11"/>
      </a:accent3>
      <a:accent4>
        <a:srgbClr val="6F3B55"/>
      </a:accent4>
      <a:accent5>
        <a:srgbClr val="4472C4"/>
      </a:accent5>
      <a:accent6>
        <a:srgbClr val="70AD47"/>
      </a:accent6>
      <a:hlink>
        <a:srgbClr val="C55A1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IT_x0020_Training_x0020_Resource_x0020_Type xmlns="7a7d16e6-7e45-474e-b3e3-46e6132bcd83">Resource</IT_x0020_Training_x0020_Resource_x0020_Type>
    <IT_x0020_Training_x0020_Course xmlns="7a7d16e6-7e45-474e-b3e3-46e6132bcd83">Designing Academic Posters</IT_x0020_Training_x0020_Cours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T Training Resource" ma:contentTypeID="0x01010015C34106D3335D438F22653735D5779C003E6415A97AF5B548B603F65FB5921D84" ma:contentTypeVersion="4" ma:contentTypeDescription="An IT Training document" ma:contentTypeScope="" ma:versionID="3643f1245ec09cd70e04e807c8e6044c">
  <xsd:schema xmlns:xsd="http://www.w3.org/2001/XMLSchema" xmlns:xs="http://www.w3.org/2001/XMLSchema" xmlns:p="http://schemas.microsoft.com/office/2006/metadata/properties" xmlns:ns2="7a7d16e6-7e45-474e-b3e3-46e6132bcd83" xmlns:ns3="http://schemas.microsoft.com/sharepoint/v4" targetNamespace="http://schemas.microsoft.com/office/2006/metadata/properties" ma:root="true" ma:fieldsID="befdb2bbe42608c19b2d3931f3b4d560" ns2:_="" ns3:_="">
    <xsd:import namespace="7a7d16e6-7e45-474e-b3e3-46e6132bcd8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T_x0020_Training_x0020_Resource_x0020_Type" minOccurs="0"/>
                <xsd:element ref="ns2:IT_x0020_Training_x0020_Course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d16e6-7e45-474e-b3e3-46e6132bcd83" elementFormDefault="qualified">
    <xsd:import namespace="http://schemas.microsoft.com/office/2006/documentManagement/types"/>
    <xsd:import namespace="http://schemas.microsoft.com/office/infopath/2007/PartnerControls"/>
    <xsd:element name="IT_x0020_Training_x0020_Resource_x0020_Type" ma:index="8" nillable="true" ma:displayName="Resource Type" ma:default="Resource" ma:description="What type of IT training resource is this?" ma:format="Dropdown" ma:internalName="IT_x0020_Training_x0020_Resource_x0020_Type" ma:readOnly="false">
      <xsd:simpleType>
        <xsd:union memberTypes="dms:Text">
          <xsd:simpleType>
            <xsd:restriction base="dms:Choice">
              <xsd:enumeration value="Slides"/>
              <xsd:enumeration value="How-To Guide"/>
              <xsd:enumeration value="Workbook"/>
              <xsd:enumeration value="Resource"/>
              <xsd:enumeration value="Handout"/>
              <xsd:enumeration value="External Link"/>
              <xsd:enumeration value="Cardiff Met Link"/>
            </xsd:restriction>
          </xsd:simpleType>
        </xsd:union>
      </xsd:simpleType>
    </xsd:element>
    <xsd:element name="IT_x0020_Training_x0020_Course" ma:index="9" nillable="true" ma:displayName="Training Course" ma:format="Dropdown" ma:internalName="IT_x0020_Training_x0020_Course">
      <xsd:simpleType>
        <xsd:union memberTypes="dms:Text">
          <xsd:simpleType>
            <xsd:restriction base="dms:Choice">
              <xsd:enumeration value="Managing your Documents with SharePoint and OneDrive"/>
              <xsd:enumeration value="Team Site Administration with SharePoint 2010"/>
              <xsd:enumeration value="Efficient Administration with SharePoint 2010"/>
              <xsd:enumeration value="Communicating Effectively with Outlook 2013"/>
              <xsd:enumeration value="Perfecting PowerPoint Presentations"/>
              <xsd:enumeration value="Foundation Excel 2013"/>
              <xsd:enumeration value="Intermediate Excel 2013"/>
              <xsd:enumeration value="Essential IT"/>
              <xsd:enumeration value="Designing Academic Posters"/>
              <xsd:enumeration value="Designing Effective Surveys with Qualtrics"/>
              <xsd:enumeration value="Presenting with Prezi"/>
              <xsd:enumeration value="Preparing Images with Adobe PhotoShop - Level 1"/>
              <xsd:enumeration value="Preparing Images with Adobe PhotoShop - Level 2"/>
              <xsd:enumeration value="Working with Windows 10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6E4ABE-939B-4224-B22A-06D694F56F5E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7a7d16e6-7e45-474e-b3e3-46e6132bcd83"/>
  </ds:schemaRefs>
</ds:datastoreItem>
</file>

<file path=customXml/itemProps2.xml><?xml version="1.0" encoding="utf-8"?>
<ds:datastoreItem xmlns:ds="http://schemas.openxmlformats.org/officeDocument/2006/customXml" ds:itemID="{397C7692-1BF7-4120-BD2D-003944C4F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d16e6-7e45-474e-b3e3-46e6132bcd8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C2D59-CFF9-4836-873E-F72EACACF3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183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Cardiff 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Johns, Gareth P.</dc:creator>
  <cp:lastModifiedBy>Sarah Pittaway</cp:lastModifiedBy>
  <cp:revision>32</cp:revision>
  <dcterms:created xsi:type="dcterms:W3CDTF">2014-10-27T16:13:15Z</dcterms:created>
  <dcterms:modified xsi:type="dcterms:W3CDTF">2019-04-01T11:41:47Z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0x01010015C34106D3335D438F22653735D5779C003E6415A97AF5B548B603F65FB5921D84</vt:lpwstr>
  </property>
  <property fmtid="{D5CDD505-2E9C-101B-9397-08002B2CF9AE}" pid="3" name="Order">
    <vt:r8>10500</vt:r8>
  </property>
  <property fmtid="{D5CDD505-2E9C-101B-9397-08002B2CF9AE}" pid="4" name="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