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5" r:id="rId2"/>
    <p:sldId id="266" r:id="rId3"/>
    <p:sldId id="259" r:id="rId4"/>
    <p:sldId id="280" r:id="rId5"/>
    <p:sldId id="282" r:id="rId6"/>
    <p:sldId id="268" r:id="rId7"/>
    <p:sldId id="269" r:id="rId8"/>
    <p:sldId id="272" r:id="rId9"/>
    <p:sldId id="283" r:id="rId10"/>
    <p:sldId id="284" r:id="rId11"/>
    <p:sldId id="287" r:id="rId12"/>
    <p:sldId id="286" r:id="rId13"/>
    <p:sldId id="258" r:id="rId14"/>
    <p:sldId id="285" r:id="rId15"/>
  </p:sldIdLst>
  <p:sldSz cx="12192000" cy="6858000"/>
  <p:notesSz cx="12192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A49CE-7259-FA48-B868-352F74B214F5}" v="1614" dt="2018-09-11T15:52:43.4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81572"/>
  </p:normalViewPr>
  <p:slideViewPr>
    <p:cSldViewPr>
      <p:cViewPr varScale="1">
        <p:scale>
          <a:sx n="104" d="100"/>
          <a:sy n="104" d="100"/>
        </p:scale>
        <p:origin x="256" y="19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7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ndfonline-com.apollo.worc.ac.uk/servlet/linkout?suffix=CIT0013&amp;dbid=16&amp;doi=10.1080/03069880903161385&amp;key=10.1080/09540260500073638"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holar.google.com.apollo.worc.ac.uk/scholar_lookup?hl=en&amp;publication_year=2005&amp;pages=123-31&amp;issue=2&amp;author=V.+Pinfold&amp;author=G.+Thornicroft&amp;author=P.+Huxley&amp;author=P.+Farmer&amp;title=Active+ingredients+in+anti-stigma+programmes+in+mental+health&amp;" TargetMode="External"/><Relationship Id="rId5" Type="http://schemas.openxmlformats.org/officeDocument/2006/relationships/hyperlink" Target="https://www-tandfonline-com.apollo.worc.ac.uk/servlet/linkout?suffix=CIT0013&amp;dbid=128&amp;doi=10.1080/03069880903161385&amp;key=000229716200009" TargetMode="External"/><Relationship Id="rId4" Type="http://schemas.openxmlformats.org/officeDocument/2006/relationships/hyperlink" Target="https://www-tandfonline-com.apollo.worc.ac.uk/servlet/linkout?suffix=CIT0013&amp;dbid=8&amp;doi=10.1080/03069880903161385&amp;key=1619478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dirty="0"/>
              <a:t>Mental Health Difficulties</a:t>
            </a:r>
          </a:p>
          <a:p>
            <a:endParaRPr lang="en-GB" dirty="0"/>
          </a:p>
          <a:p>
            <a:r>
              <a:rPr lang="en-GB"/>
              <a:t>Give them the task</a:t>
            </a:r>
            <a:endParaRPr lang="en-GB" dirty="0"/>
          </a:p>
        </p:txBody>
      </p:sp>
    </p:spTree>
    <p:extLst>
      <p:ext uri="{BB962C8B-B14F-4D97-AF65-F5344CB8AC3E}">
        <p14:creationId xmlns:p14="http://schemas.microsoft.com/office/powerpoint/2010/main" val="3500438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GB" dirty="0"/>
              <a:t>To be fair many of them chose to do mental health anyway</a:t>
            </a:r>
          </a:p>
          <a:p>
            <a:endParaRPr lang="en-GB" dirty="0"/>
          </a:p>
        </p:txBody>
      </p:sp>
    </p:spTree>
    <p:extLst>
      <p:ext uri="{BB962C8B-B14F-4D97-AF65-F5344CB8AC3E}">
        <p14:creationId xmlns:p14="http://schemas.microsoft.com/office/powerpoint/2010/main" val="119064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dirty="0"/>
              <a:t>Continuing into second year we wanted to build on this work: somatic practices looks at a more embodied approach to learning dance and we also consider how our own attitudes and expectations can affect our training. This can lead to some quite emotional journeys (I think I around 90% of my tutorials ended in tears at one point).</a:t>
            </a:r>
          </a:p>
          <a:p>
            <a:endParaRPr lang="en-GB" dirty="0"/>
          </a:p>
          <a:p>
            <a:endParaRPr lang="en-GB" dirty="0"/>
          </a:p>
          <a:p>
            <a:r>
              <a:rPr lang="en-GB" dirty="0"/>
              <a:t>This year we’ve introduced peer support. We’ve had that before as part of </a:t>
            </a:r>
            <a:r>
              <a:rPr lang="en-GB" dirty="0" err="1"/>
              <a:t>trainingsuppor</a:t>
            </a:r>
            <a:r>
              <a:rPr lang="en-GB" dirty="0"/>
              <a:t> </a:t>
            </a:r>
            <a:r>
              <a:rPr lang="en-GB" dirty="0" err="1"/>
              <a:t>tthey</a:t>
            </a:r>
            <a:r>
              <a:rPr lang="en-GB" dirty="0"/>
              <a:t> get </a:t>
            </a:r>
            <a:r>
              <a:rPr lang="en-GB" dirty="0" err="1"/>
              <a:t>frm</a:t>
            </a:r>
            <a:r>
              <a:rPr lang="en-GB" dirty="0"/>
              <a:t> a peer. How working with someone else can help understand your own journey</a:t>
            </a:r>
          </a:p>
          <a:p>
            <a:endParaRPr lang="en-GB" dirty="0"/>
          </a:p>
        </p:txBody>
      </p:sp>
    </p:spTree>
    <p:extLst>
      <p:ext uri="{BB962C8B-B14F-4D97-AF65-F5344CB8AC3E}">
        <p14:creationId xmlns:p14="http://schemas.microsoft.com/office/powerpoint/2010/main" val="76181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dirty="0"/>
              <a:t>We currently run two degrees – Dance and a Physical Education and Dance and we have usually 25-30 students in each year on both courses. The exact numbers vary from year to year.</a:t>
            </a:r>
          </a:p>
          <a:p>
            <a:endParaRPr lang="en-GB" dirty="0"/>
          </a:p>
          <a:p>
            <a:r>
              <a:rPr lang="en-GB" dirty="0"/>
              <a:t>We’re based at the University’s Severn Campus and we’re one of the only users of the Riverside Building. This is a fantastic open plan space right on the river.</a:t>
            </a:r>
          </a:p>
          <a:p>
            <a:endParaRPr lang="en-GB" dirty="0"/>
          </a:p>
          <a:p>
            <a:r>
              <a:rPr lang="en-GB" dirty="0"/>
              <a:t>The University has a big focus on inclusive sport and we are the partner university of many national and international organisations, such as Paralympics organisations</a:t>
            </a:r>
          </a:p>
          <a:p>
            <a:endParaRPr lang="en-GB" dirty="0"/>
          </a:p>
          <a:p>
            <a:r>
              <a:rPr lang="en-GB" dirty="0"/>
              <a:t>So inclusion was very much on our minds when we wrote these degree, especially mental wellbeing.</a:t>
            </a:r>
          </a:p>
          <a:p>
            <a:endParaRPr lang="en-GB" dirty="0"/>
          </a:p>
          <a:p>
            <a:endParaRPr lang="en-GB" dirty="0"/>
          </a:p>
        </p:txBody>
      </p:sp>
    </p:spTree>
    <p:extLst>
      <p:ext uri="{BB962C8B-B14F-4D97-AF65-F5344CB8AC3E}">
        <p14:creationId xmlns:p14="http://schemas.microsoft.com/office/powerpoint/2010/main" val="189313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GB" dirty="0"/>
              <a:t>Within the UK there is a feeling that student mental ill health is on the rise – the </a:t>
            </a:r>
            <a:r>
              <a:rPr lang="en-GB" sz="1200" b="0" i="0" u="none" strike="noStrike" kern="1200" dirty="0">
                <a:solidFill>
                  <a:schemeClr val="tx1"/>
                </a:solidFill>
                <a:effectLst/>
                <a:latin typeface="+mn-lt"/>
                <a:ea typeface="+mn-ea"/>
                <a:cs typeface="+mn-cs"/>
              </a:rPr>
              <a:t>Association of University &amp; College Counselling (2011) reported an increase in the number of cases of mental ill-health they deal with,</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However there is currently no evidence that student mental health is significantly worse than those of a similar age who do not attend university (Macaskill 2013)</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There are significant risk factors to starting University, such as living away from home for the first time, having to make new friends, handle finances, adjusting to new learning regimes and creating a new identity as a student (Scanlon, Rowling, &amp; Weber, 2011)</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We wanted to make our building a mental wellbeing zone, in a UDL (universal design for learning) approach - Gordon, D., Meyer, A. &amp; Rose, D. 2015;2014;, </a:t>
            </a:r>
            <a:r>
              <a:rPr lang="en-GB" sz="1200" b="0" i="1" u="none" strike="noStrike" kern="1200" dirty="0">
                <a:solidFill>
                  <a:schemeClr val="tx1"/>
                </a:solidFill>
                <a:effectLst/>
                <a:latin typeface="+mn-lt"/>
                <a:ea typeface="+mn-ea"/>
                <a:cs typeface="+mn-cs"/>
              </a:rPr>
              <a:t>Universal Design for Learning: Theory and Practice, </a:t>
            </a:r>
            <a:r>
              <a:rPr lang="en-GB" sz="1200" b="0" i="0" u="none" strike="noStrike" kern="1200" dirty="0">
                <a:solidFill>
                  <a:schemeClr val="tx1"/>
                </a:solidFill>
                <a:effectLst/>
                <a:latin typeface="+mn-lt"/>
                <a:ea typeface="+mn-ea"/>
                <a:cs typeface="+mn-cs"/>
              </a:rPr>
              <a:t>CAST Professional Publishing, Peabody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All our PATS are mental health first aid trained and safe suicide trained.</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en-GB" dirty="0"/>
              <a:t>We lose around 20% of our students in our first year with the majority reporting mental health difficulties</a:t>
            </a:r>
          </a:p>
          <a:p>
            <a:endParaRPr lang="en-GB" dirty="0"/>
          </a:p>
          <a:p>
            <a:r>
              <a:rPr lang="en-GB" dirty="0"/>
              <a:t>The university average is around 8%</a:t>
            </a:r>
          </a:p>
          <a:p>
            <a:endParaRPr lang="en-GB" dirty="0"/>
          </a:p>
          <a:p>
            <a:r>
              <a:rPr lang="en-GB" dirty="0"/>
              <a:t>So what went wrong? </a:t>
            </a:r>
            <a:endParaRPr dirty="0"/>
          </a:p>
        </p:txBody>
      </p:sp>
    </p:spTree>
    <p:extLst>
      <p:ext uri="{BB962C8B-B14F-4D97-AF65-F5344CB8AC3E}">
        <p14:creationId xmlns:p14="http://schemas.microsoft.com/office/powerpoint/2010/main" val="342289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dirty="0"/>
              <a:t>Well actually we know and it’s not a problem unique to our university. Students don’t feel comfortable talking about their problems, especially to people they’ve just met (REF).</a:t>
            </a:r>
          </a:p>
          <a:p>
            <a:endParaRPr lang="en-GB" dirty="0"/>
          </a:p>
          <a:p>
            <a:r>
              <a:rPr lang="en-GB" dirty="0"/>
              <a:t>When they do finally talk, it is often not the optimal time for support.</a:t>
            </a:r>
          </a:p>
          <a:p>
            <a:endParaRPr lang="en-GB" dirty="0"/>
          </a:p>
          <a:p>
            <a:r>
              <a:rPr lang="en-GB" dirty="0"/>
              <a:t>Students don’t understand the signs and know when they need to get support.</a:t>
            </a:r>
          </a:p>
          <a:p>
            <a:endParaRPr lang="en-GB" dirty="0"/>
          </a:p>
          <a:p>
            <a:endParaRPr lang="en-GB" dirty="0"/>
          </a:p>
        </p:txBody>
      </p:sp>
    </p:spTree>
    <p:extLst>
      <p:ext uri="{BB962C8B-B14F-4D97-AF65-F5344CB8AC3E}">
        <p14:creationId xmlns:p14="http://schemas.microsoft.com/office/powerpoint/2010/main" val="421039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know that students are motivated by assessment. In fact it is one of the biggest motivator of behaviour at HE - </a:t>
            </a:r>
            <a:r>
              <a:rPr lang="en-GB" sz="1200" kern="1200" dirty="0">
                <a:solidFill>
                  <a:schemeClr val="tx1"/>
                </a:solidFill>
                <a:effectLst/>
                <a:latin typeface="+mn-lt"/>
                <a:ea typeface="+mn-ea"/>
                <a:cs typeface="+mn-cs"/>
              </a:rPr>
              <a:t>Rosanne Coutts*, Wendy </a:t>
            </a:r>
            <a:r>
              <a:rPr lang="en-GB" sz="1200" kern="1200" dirty="0" err="1">
                <a:solidFill>
                  <a:schemeClr val="tx1"/>
                </a:solidFill>
                <a:effectLst/>
                <a:latin typeface="+mn-lt"/>
                <a:ea typeface="+mn-ea"/>
                <a:cs typeface="+mn-cs"/>
              </a:rPr>
              <a:t>Gilleard</a:t>
            </a:r>
            <a:r>
              <a:rPr lang="en-GB" sz="1200" kern="1200" dirty="0">
                <a:solidFill>
                  <a:schemeClr val="tx1"/>
                </a:solidFill>
                <a:effectLst/>
                <a:latin typeface="+mn-lt"/>
                <a:ea typeface="+mn-ea"/>
                <a:cs typeface="+mn-cs"/>
              </a:rPr>
              <a:t> and Robert </a:t>
            </a:r>
            <a:r>
              <a:rPr lang="en-GB" sz="1200" kern="1200" dirty="0" err="1">
                <a:solidFill>
                  <a:schemeClr val="tx1"/>
                </a:solidFill>
                <a:effectLst/>
                <a:latin typeface="+mn-lt"/>
                <a:ea typeface="+mn-ea"/>
                <a:cs typeface="+mn-cs"/>
              </a:rPr>
              <a:t>Baglin</a:t>
            </a:r>
            <a:r>
              <a:rPr lang="en-GB" sz="1200" kern="1200" dirty="0">
                <a:solidFill>
                  <a:schemeClr val="tx1"/>
                </a:solidFill>
                <a:effectLst/>
                <a:latin typeface="+mn-lt"/>
                <a:ea typeface="+mn-ea"/>
                <a:cs typeface="+mn-cs"/>
              </a:rPr>
              <a:t> (2011)</a:t>
            </a:r>
            <a:endParaRPr lang="en-GB" dirty="0"/>
          </a:p>
          <a:p>
            <a:endParaRPr lang="en-GB" dirty="0"/>
          </a:p>
          <a:p>
            <a:r>
              <a:rPr lang="en-GB" dirty="0"/>
              <a:t>So if we want students to look at their mental wellbeing, we need to train them in it.</a:t>
            </a:r>
          </a:p>
        </p:txBody>
      </p:sp>
    </p:spTree>
    <p:extLst>
      <p:ext uri="{BB962C8B-B14F-4D97-AF65-F5344CB8AC3E}">
        <p14:creationId xmlns:p14="http://schemas.microsoft.com/office/powerpoint/2010/main" val="2865723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dirty="0"/>
              <a:t>The </a:t>
            </a:r>
            <a:r>
              <a:rPr lang="en-GB" dirty="0" err="1"/>
              <a:t>probem</a:t>
            </a:r>
            <a:r>
              <a:rPr lang="en-GB" dirty="0"/>
              <a:t> with some assessment is that you don't see the work until they submit it by which time it's too late. </a:t>
            </a:r>
          </a:p>
          <a:p>
            <a:endParaRPr lang="en-GB" dirty="0"/>
          </a:p>
          <a:p>
            <a:r>
              <a:rPr lang="en-GB" dirty="0"/>
              <a:t>Created with OneNote</a:t>
            </a:r>
          </a:p>
          <a:p>
            <a:endParaRPr lang="en-GB" dirty="0"/>
          </a:p>
          <a:p>
            <a:r>
              <a:rPr lang="en-GB" dirty="0"/>
              <a:t>The ability to see the work and their reflections is really useful at catching students who might be struggling. </a:t>
            </a:r>
          </a:p>
          <a:p>
            <a:endParaRPr lang="en-GB" dirty="0"/>
          </a:p>
          <a:p>
            <a:r>
              <a:rPr lang="en-GB" dirty="0"/>
              <a:t>These can be followed up through feedback through OneNote, suggesting talking to their peer mentor or through a meeting with their academic tutor depending on the severity.</a:t>
            </a:r>
          </a:p>
          <a:p>
            <a:endParaRPr lang="en-GB" dirty="0"/>
          </a:p>
          <a:p>
            <a:r>
              <a:rPr lang="en-GB" dirty="0"/>
              <a:t>We can also encourage students to revisit their work which can lead to better or deeper reflections</a:t>
            </a:r>
          </a:p>
          <a:p>
            <a:endParaRPr lang="en-GB" dirty="0"/>
          </a:p>
          <a:p>
            <a:r>
              <a:rPr lang="en-GB" dirty="0"/>
              <a:t>It can also lead to further training within sessions</a:t>
            </a:r>
          </a:p>
        </p:txBody>
      </p:sp>
    </p:spTree>
    <p:extLst>
      <p:ext uri="{BB962C8B-B14F-4D97-AF65-F5344CB8AC3E}">
        <p14:creationId xmlns:p14="http://schemas.microsoft.com/office/powerpoint/2010/main" val="3418322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GB" sz="1200" b="0" i="0" u="none" strike="noStrike" kern="1200" dirty="0">
                <a:solidFill>
                  <a:schemeClr val="tx1"/>
                </a:solidFill>
                <a:effectLst/>
                <a:latin typeface="+mn-lt"/>
                <a:ea typeface="+mn-ea"/>
                <a:cs typeface="+mn-cs"/>
              </a:rPr>
              <a:t> (Pinfold, Thornicroft, Huxley, &amp; Framer, . </a:t>
            </a:r>
            <a:r>
              <a:rPr lang="en-GB" sz="1200" b="0" i="0" u="none" strike="noStrike" kern="1200" dirty="0">
                <a:solidFill>
                  <a:schemeClr val="tx1"/>
                </a:solidFill>
                <a:effectLst/>
                <a:latin typeface="+mn-lt"/>
                <a:ea typeface="+mn-ea"/>
                <a:cs typeface="+mn-cs"/>
                <a:hlinkClick r:id="rId3"/>
              </a:rPr>
              <a:t>[Crossref]</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[PubMed]</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[Web of Science ®]</a:t>
            </a:r>
            <a:r>
              <a:rPr lang="en-GB" sz="1200" b="0"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6"/>
              </a:rPr>
              <a:t>[Google Scholar]</a:t>
            </a:r>
            <a:r>
              <a:rPr lang="en-GB" sz="1200" b="0" i="0" u="none" strike="noStrike" kern="1200" dirty="0">
                <a:solidFill>
                  <a:schemeClr val="tx1"/>
                </a:solidFill>
                <a:effectLst/>
                <a:latin typeface="+mn-lt"/>
                <a:ea typeface="+mn-ea"/>
                <a:cs typeface="+mn-cs"/>
              </a:rPr>
              <a:t>) and suggests that workshops based in particular settings that draw on the personal narratives of people with mental health problems can have an impact on reducing stigma and creating a more open culture. Creating a peer support system where students can talk to other students who have had mental health problems also emerged from the study as a recommendation to take forward, as well as the idea of a universal buddying system mentioned earlier. Linking mental well-being with physical well-being would be another way of promoting a culture of positive attitudes towards mental health.</a:t>
            </a:r>
            <a:endParaRPr lang="en-GB" dirty="0"/>
          </a:p>
        </p:txBody>
      </p:sp>
    </p:spTree>
    <p:extLst>
      <p:ext uri="{BB962C8B-B14F-4D97-AF65-F5344CB8AC3E}">
        <p14:creationId xmlns:p14="http://schemas.microsoft.com/office/powerpoint/2010/main" val="203658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77112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362711" y="394715"/>
            <a:ext cx="11466576" cy="6105144"/>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2600" b="0" i="0">
                <a:solidFill>
                  <a:schemeClr val="tx1"/>
                </a:solidFill>
                <a:latin typeface="Calibri Light"/>
                <a:cs typeface="Calibri Light"/>
              </a:defRPr>
            </a:lvl1pPr>
          </a:lstStyle>
          <a:p>
            <a:pPr lvl="0"/>
            <a:r>
              <a:rPr lang="en-US"/>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k object 16"/>
          <p:cNvSpPr/>
          <p:nvPr/>
        </p:nvSpPr>
        <p:spPr>
          <a:xfrm>
            <a:off x="362711" y="394715"/>
            <a:ext cx="11466576" cy="610514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38200" y="815431"/>
            <a:ext cx="796925" cy="795655"/>
          </a:xfrm>
          <a:custGeom>
            <a:avLst/>
            <a:gdLst/>
            <a:ahLst/>
            <a:cxnLst/>
            <a:rect l="l" t="t" r="r" b="b"/>
            <a:pathLst>
              <a:path w="796925" h="795655">
                <a:moveTo>
                  <a:pt x="237433" y="33527"/>
                </a:moveTo>
                <a:lnTo>
                  <a:pt x="216757" y="42671"/>
                </a:lnTo>
                <a:lnTo>
                  <a:pt x="196761" y="51815"/>
                </a:lnTo>
                <a:lnTo>
                  <a:pt x="177486" y="64007"/>
                </a:lnTo>
                <a:lnTo>
                  <a:pt x="158973" y="79247"/>
                </a:lnTo>
                <a:lnTo>
                  <a:pt x="141264" y="91439"/>
                </a:lnTo>
                <a:lnTo>
                  <a:pt x="124400" y="106679"/>
                </a:lnTo>
                <a:lnTo>
                  <a:pt x="108421" y="124967"/>
                </a:lnTo>
                <a:lnTo>
                  <a:pt x="93369" y="140207"/>
                </a:lnTo>
                <a:lnTo>
                  <a:pt x="66210" y="176783"/>
                </a:lnTo>
                <a:lnTo>
                  <a:pt x="43251" y="216407"/>
                </a:lnTo>
                <a:lnTo>
                  <a:pt x="24822" y="259079"/>
                </a:lnTo>
                <a:lnTo>
                  <a:pt x="11251" y="301751"/>
                </a:lnTo>
                <a:lnTo>
                  <a:pt x="2867" y="350519"/>
                </a:lnTo>
                <a:lnTo>
                  <a:pt x="0" y="396239"/>
                </a:lnTo>
                <a:lnTo>
                  <a:pt x="1320" y="429767"/>
                </a:lnTo>
                <a:lnTo>
                  <a:pt x="11578" y="493775"/>
                </a:lnTo>
                <a:lnTo>
                  <a:pt x="31306" y="551687"/>
                </a:lnTo>
                <a:lnTo>
                  <a:pt x="76855" y="633983"/>
                </a:lnTo>
                <a:lnTo>
                  <a:pt x="116659" y="679703"/>
                </a:lnTo>
                <a:lnTo>
                  <a:pt x="163056" y="719327"/>
                </a:lnTo>
                <a:lnTo>
                  <a:pt x="215221" y="752855"/>
                </a:lnTo>
                <a:lnTo>
                  <a:pt x="272333" y="777239"/>
                </a:lnTo>
                <a:lnTo>
                  <a:pt x="333569" y="792479"/>
                </a:lnTo>
                <a:lnTo>
                  <a:pt x="365477" y="795527"/>
                </a:lnTo>
                <a:lnTo>
                  <a:pt x="437988" y="795527"/>
                </a:lnTo>
                <a:lnTo>
                  <a:pt x="451044" y="792479"/>
                </a:lnTo>
                <a:lnTo>
                  <a:pt x="463971" y="792479"/>
                </a:lnTo>
                <a:lnTo>
                  <a:pt x="526410" y="777239"/>
                </a:lnTo>
                <a:lnTo>
                  <a:pt x="538410" y="771143"/>
                </a:lnTo>
                <a:lnTo>
                  <a:pt x="550231" y="768095"/>
                </a:lnTo>
                <a:lnTo>
                  <a:pt x="573307" y="755903"/>
                </a:lnTo>
                <a:lnTo>
                  <a:pt x="584549" y="749807"/>
                </a:lnTo>
                <a:lnTo>
                  <a:pt x="595584" y="743711"/>
                </a:lnTo>
                <a:lnTo>
                  <a:pt x="551572" y="743711"/>
                </a:lnTo>
                <a:lnTo>
                  <a:pt x="516436" y="731519"/>
                </a:lnTo>
                <a:lnTo>
                  <a:pt x="499304" y="722375"/>
                </a:lnTo>
                <a:lnTo>
                  <a:pt x="482549" y="713231"/>
                </a:lnTo>
                <a:lnTo>
                  <a:pt x="466238" y="697991"/>
                </a:lnTo>
                <a:lnTo>
                  <a:pt x="450434" y="685799"/>
                </a:lnTo>
                <a:lnTo>
                  <a:pt x="420616" y="649223"/>
                </a:lnTo>
                <a:lnTo>
                  <a:pt x="393617" y="612647"/>
                </a:lnTo>
                <a:lnTo>
                  <a:pt x="381339" y="591311"/>
                </a:lnTo>
                <a:lnTo>
                  <a:pt x="178309" y="591311"/>
                </a:lnTo>
                <a:lnTo>
                  <a:pt x="170413" y="585215"/>
                </a:lnTo>
                <a:lnTo>
                  <a:pt x="162397" y="582167"/>
                </a:lnTo>
                <a:lnTo>
                  <a:pt x="154096" y="573023"/>
                </a:lnTo>
                <a:lnTo>
                  <a:pt x="145342" y="563879"/>
                </a:lnTo>
                <a:lnTo>
                  <a:pt x="135969" y="551687"/>
                </a:lnTo>
                <a:lnTo>
                  <a:pt x="125812" y="539495"/>
                </a:lnTo>
                <a:lnTo>
                  <a:pt x="114703" y="524255"/>
                </a:lnTo>
                <a:lnTo>
                  <a:pt x="102476" y="509015"/>
                </a:lnTo>
                <a:lnTo>
                  <a:pt x="93453" y="493775"/>
                </a:lnTo>
                <a:lnTo>
                  <a:pt x="86341" y="475487"/>
                </a:lnTo>
                <a:lnTo>
                  <a:pt x="81100" y="457199"/>
                </a:lnTo>
                <a:lnTo>
                  <a:pt x="77688" y="435863"/>
                </a:lnTo>
                <a:lnTo>
                  <a:pt x="76062" y="414527"/>
                </a:lnTo>
                <a:lnTo>
                  <a:pt x="76180" y="390143"/>
                </a:lnTo>
                <a:lnTo>
                  <a:pt x="81480" y="338327"/>
                </a:lnTo>
                <a:lnTo>
                  <a:pt x="93253" y="286511"/>
                </a:lnTo>
                <a:lnTo>
                  <a:pt x="111163" y="231647"/>
                </a:lnTo>
                <a:lnTo>
                  <a:pt x="134871" y="176783"/>
                </a:lnTo>
                <a:lnTo>
                  <a:pt x="164044" y="124967"/>
                </a:lnTo>
                <a:lnTo>
                  <a:pt x="198343" y="76199"/>
                </a:lnTo>
                <a:lnTo>
                  <a:pt x="217310" y="51815"/>
                </a:lnTo>
                <a:lnTo>
                  <a:pt x="237433" y="33527"/>
                </a:lnTo>
                <a:close/>
              </a:path>
              <a:path w="796925" h="795655">
                <a:moveTo>
                  <a:pt x="605295" y="738240"/>
                </a:moveTo>
                <a:lnTo>
                  <a:pt x="597609" y="740663"/>
                </a:lnTo>
                <a:lnTo>
                  <a:pt x="587431" y="740663"/>
                </a:lnTo>
                <a:lnTo>
                  <a:pt x="569444" y="743711"/>
                </a:lnTo>
                <a:lnTo>
                  <a:pt x="595584" y="743711"/>
                </a:lnTo>
                <a:lnTo>
                  <a:pt x="605295" y="738240"/>
                </a:lnTo>
                <a:close/>
              </a:path>
              <a:path w="796925" h="795655">
                <a:moveTo>
                  <a:pt x="607277" y="737615"/>
                </a:moveTo>
                <a:lnTo>
                  <a:pt x="606404" y="737615"/>
                </a:lnTo>
                <a:lnTo>
                  <a:pt x="605295" y="738240"/>
                </a:lnTo>
                <a:lnTo>
                  <a:pt x="607277" y="737615"/>
                </a:lnTo>
                <a:close/>
              </a:path>
              <a:path w="796925" h="795655">
                <a:moveTo>
                  <a:pt x="607731" y="57911"/>
                </a:moveTo>
                <a:lnTo>
                  <a:pt x="624527" y="85343"/>
                </a:lnTo>
                <a:lnTo>
                  <a:pt x="630059" y="97535"/>
                </a:lnTo>
                <a:lnTo>
                  <a:pt x="635539" y="106679"/>
                </a:lnTo>
                <a:lnTo>
                  <a:pt x="640953" y="115823"/>
                </a:lnTo>
                <a:lnTo>
                  <a:pt x="646292" y="128015"/>
                </a:lnTo>
                <a:lnTo>
                  <a:pt x="651542" y="140207"/>
                </a:lnTo>
                <a:lnTo>
                  <a:pt x="656693" y="149351"/>
                </a:lnTo>
                <a:lnTo>
                  <a:pt x="671429" y="185927"/>
                </a:lnTo>
                <a:lnTo>
                  <a:pt x="680540" y="213359"/>
                </a:lnTo>
                <a:lnTo>
                  <a:pt x="684847" y="225551"/>
                </a:lnTo>
                <a:lnTo>
                  <a:pt x="688972" y="237743"/>
                </a:lnTo>
                <a:lnTo>
                  <a:pt x="692903" y="252983"/>
                </a:lnTo>
                <a:lnTo>
                  <a:pt x="696629" y="268223"/>
                </a:lnTo>
                <a:lnTo>
                  <a:pt x="700139" y="280415"/>
                </a:lnTo>
                <a:lnTo>
                  <a:pt x="708832" y="323087"/>
                </a:lnTo>
                <a:lnTo>
                  <a:pt x="716869" y="377951"/>
                </a:lnTo>
                <a:lnTo>
                  <a:pt x="721288" y="429767"/>
                </a:lnTo>
                <a:lnTo>
                  <a:pt x="722208" y="478535"/>
                </a:lnTo>
                <a:lnTo>
                  <a:pt x="721393" y="499871"/>
                </a:lnTo>
                <a:lnTo>
                  <a:pt x="717288" y="545591"/>
                </a:lnTo>
                <a:lnTo>
                  <a:pt x="709982" y="585215"/>
                </a:lnTo>
                <a:lnTo>
                  <a:pt x="693281" y="640079"/>
                </a:lnTo>
                <a:lnTo>
                  <a:pt x="670048" y="682751"/>
                </a:lnTo>
                <a:lnTo>
                  <a:pt x="651128" y="707135"/>
                </a:lnTo>
                <a:lnTo>
                  <a:pt x="664231" y="694943"/>
                </a:lnTo>
                <a:lnTo>
                  <a:pt x="676829" y="682751"/>
                </a:lnTo>
                <a:lnTo>
                  <a:pt x="688903" y="670559"/>
                </a:lnTo>
                <a:lnTo>
                  <a:pt x="700435" y="658367"/>
                </a:lnTo>
                <a:lnTo>
                  <a:pt x="711408" y="643127"/>
                </a:lnTo>
                <a:lnTo>
                  <a:pt x="721803" y="630935"/>
                </a:lnTo>
                <a:lnTo>
                  <a:pt x="749344" y="585215"/>
                </a:lnTo>
                <a:lnTo>
                  <a:pt x="771040" y="539495"/>
                </a:lnTo>
                <a:lnTo>
                  <a:pt x="776889" y="521207"/>
                </a:lnTo>
                <a:lnTo>
                  <a:pt x="782016" y="505967"/>
                </a:lnTo>
                <a:lnTo>
                  <a:pt x="792889" y="454151"/>
                </a:lnTo>
                <a:lnTo>
                  <a:pt x="796622" y="396239"/>
                </a:lnTo>
                <a:lnTo>
                  <a:pt x="796060" y="374903"/>
                </a:lnTo>
                <a:lnTo>
                  <a:pt x="791653" y="335279"/>
                </a:lnTo>
                <a:lnTo>
                  <a:pt x="783054" y="292607"/>
                </a:lnTo>
                <a:lnTo>
                  <a:pt x="770489" y="256031"/>
                </a:lnTo>
                <a:lnTo>
                  <a:pt x="754184" y="219455"/>
                </a:lnTo>
                <a:lnTo>
                  <a:pt x="734364" y="182879"/>
                </a:lnTo>
                <a:lnTo>
                  <a:pt x="723207" y="167639"/>
                </a:lnTo>
                <a:lnTo>
                  <a:pt x="711256" y="149351"/>
                </a:lnTo>
                <a:lnTo>
                  <a:pt x="698539" y="134111"/>
                </a:lnTo>
                <a:lnTo>
                  <a:pt x="685084" y="121919"/>
                </a:lnTo>
                <a:lnTo>
                  <a:pt x="670919" y="106679"/>
                </a:lnTo>
                <a:lnTo>
                  <a:pt x="656074" y="94487"/>
                </a:lnTo>
                <a:lnTo>
                  <a:pt x="640575" y="79247"/>
                </a:lnTo>
                <a:lnTo>
                  <a:pt x="624451" y="70103"/>
                </a:lnTo>
                <a:lnTo>
                  <a:pt x="607731" y="57911"/>
                </a:lnTo>
                <a:close/>
              </a:path>
              <a:path w="796925" h="795655">
                <a:moveTo>
                  <a:pt x="513634" y="655319"/>
                </a:moveTo>
                <a:lnTo>
                  <a:pt x="486768" y="655319"/>
                </a:lnTo>
                <a:lnTo>
                  <a:pt x="499504" y="658367"/>
                </a:lnTo>
                <a:lnTo>
                  <a:pt x="513634" y="655319"/>
                </a:lnTo>
                <a:close/>
              </a:path>
              <a:path w="796925" h="795655">
                <a:moveTo>
                  <a:pt x="557978" y="30479"/>
                </a:moveTo>
                <a:lnTo>
                  <a:pt x="379871" y="30479"/>
                </a:lnTo>
                <a:lnTo>
                  <a:pt x="393106" y="33527"/>
                </a:lnTo>
                <a:lnTo>
                  <a:pt x="404366" y="39623"/>
                </a:lnTo>
                <a:lnTo>
                  <a:pt x="427056" y="76199"/>
                </a:lnTo>
                <a:lnTo>
                  <a:pt x="434707" y="134111"/>
                </a:lnTo>
                <a:lnTo>
                  <a:pt x="434270" y="155447"/>
                </a:lnTo>
                <a:lnTo>
                  <a:pt x="429369" y="201167"/>
                </a:lnTo>
                <a:lnTo>
                  <a:pt x="419607" y="249935"/>
                </a:lnTo>
                <a:lnTo>
                  <a:pt x="405593" y="295655"/>
                </a:lnTo>
                <a:lnTo>
                  <a:pt x="397180" y="320039"/>
                </a:lnTo>
                <a:lnTo>
                  <a:pt x="387932" y="341375"/>
                </a:lnTo>
                <a:lnTo>
                  <a:pt x="377925" y="362711"/>
                </a:lnTo>
                <a:lnTo>
                  <a:pt x="367234" y="384047"/>
                </a:lnTo>
                <a:lnTo>
                  <a:pt x="355936" y="402335"/>
                </a:lnTo>
                <a:lnTo>
                  <a:pt x="366659" y="438911"/>
                </a:lnTo>
                <a:lnTo>
                  <a:pt x="376414" y="475487"/>
                </a:lnTo>
                <a:lnTo>
                  <a:pt x="385359" y="505967"/>
                </a:lnTo>
                <a:lnTo>
                  <a:pt x="393649" y="533399"/>
                </a:lnTo>
                <a:lnTo>
                  <a:pt x="401444" y="554735"/>
                </a:lnTo>
                <a:lnTo>
                  <a:pt x="408900" y="576071"/>
                </a:lnTo>
                <a:lnTo>
                  <a:pt x="430814" y="621791"/>
                </a:lnTo>
                <a:lnTo>
                  <a:pt x="464850" y="652271"/>
                </a:lnTo>
                <a:lnTo>
                  <a:pt x="475269" y="655319"/>
                </a:lnTo>
                <a:lnTo>
                  <a:pt x="529315" y="655319"/>
                </a:lnTo>
                <a:lnTo>
                  <a:pt x="546706" y="652271"/>
                </a:lnTo>
                <a:lnTo>
                  <a:pt x="565964" y="649223"/>
                </a:lnTo>
                <a:lnTo>
                  <a:pt x="615512" y="624839"/>
                </a:lnTo>
                <a:lnTo>
                  <a:pt x="640314" y="585215"/>
                </a:lnTo>
                <a:lnTo>
                  <a:pt x="658013" y="536447"/>
                </a:lnTo>
                <a:lnTo>
                  <a:pt x="668167" y="475487"/>
                </a:lnTo>
                <a:lnTo>
                  <a:pt x="670333" y="405383"/>
                </a:lnTo>
                <a:lnTo>
                  <a:pt x="668281" y="368807"/>
                </a:lnTo>
                <a:lnTo>
                  <a:pt x="664066" y="329183"/>
                </a:lnTo>
                <a:lnTo>
                  <a:pt x="657633" y="289559"/>
                </a:lnTo>
                <a:lnTo>
                  <a:pt x="648925" y="246887"/>
                </a:lnTo>
                <a:lnTo>
                  <a:pt x="637887" y="204215"/>
                </a:lnTo>
                <a:lnTo>
                  <a:pt x="624465" y="161543"/>
                </a:lnTo>
                <a:lnTo>
                  <a:pt x="608602" y="121919"/>
                </a:lnTo>
                <a:lnTo>
                  <a:pt x="590243" y="79247"/>
                </a:lnTo>
                <a:lnTo>
                  <a:pt x="569332" y="36575"/>
                </a:lnTo>
                <a:lnTo>
                  <a:pt x="557978" y="30479"/>
                </a:lnTo>
                <a:close/>
              </a:path>
              <a:path w="796925" h="795655">
                <a:moveTo>
                  <a:pt x="324301" y="448055"/>
                </a:moveTo>
                <a:lnTo>
                  <a:pt x="304862" y="475487"/>
                </a:lnTo>
                <a:lnTo>
                  <a:pt x="287300" y="496823"/>
                </a:lnTo>
                <a:lnTo>
                  <a:pt x="271448" y="518159"/>
                </a:lnTo>
                <a:lnTo>
                  <a:pt x="257141" y="533399"/>
                </a:lnTo>
                <a:lnTo>
                  <a:pt x="244212" y="548639"/>
                </a:lnTo>
                <a:lnTo>
                  <a:pt x="232494" y="563879"/>
                </a:lnTo>
                <a:lnTo>
                  <a:pt x="221821" y="573023"/>
                </a:lnTo>
                <a:lnTo>
                  <a:pt x="212027" y="582167"/>
                </a:lnTo>
                <a:lnTo>
                  <a:pt x="202945" y="585215"/>
                </a:lnTo>
                <a:lnTo>
                  <a:pt x="194409" y="591311"/>
                </a:lnTo>
                <a:lnTo>
                  <a:pt x="381339" y="591311"/>
                </a:lnTo>
                <a:lnTo>
                  <a:pt x="369963" y="569975"/>
                </a:lnTo>
                <a:lnTo>
                  <a:pt x="359553" y="548639"/>
                </a:lnTo>
                <a:lnTo>
                  <a:pt x="350176" y="530351"/>
                </a:lnTo>
                <a:lnTo>
                  <a:pt x="341896" y="509015"/>
                </a:lnTo>
                <a:lnTo>
                  <a:pt x="334780" y="487679"/>
                </a:lnTo>
                <a:lnTo>
                  <a:pt x="328893" y="466343"/>
                </a:lnTo>
                <a:lnTo>
                  <a:pt x="324301" y="448055"/>
                </a:lnTo>
                <a:close/>
              </a:path>
              <a:path w="796925" h="795655">
                <a:moveTo>
                  <a:pt x="448238" y="0"/>
                </a:moveTo>
                <a:lnTo>
                  <a:pt x="353271" y="0"/>
                </a:lnTo>
                <a:lnTo>
                  <a:pt x="328618" y="6095"/>
                </a:lnTo>
                <a:lnTo>
                  <a:pt x="316867" y="6095"/>
                </a:lnTo>
                <a:lnTo>
                  <a:pt x="283136" y="15239"/>
                </a:lnTo>
                <a:lnTo>
                  <a:pt x="276446" y="24383"/>
                </a:lnTo>
                <a:lnTo>
                  <a:pt x="269603" y="30479"/>
                </a:lnTo>
                <a:lnTo>
                  <a:pt x="262633" y="39623"/>
                </a:lnTo>
                <a:lnTo>
                  <a:pt x="255563" y="48767"/>
                </a:lnTo>
                <a:lnTo>
                  <a:pt x="248420" y="57911"/>
                </a:lnTo>
                <a:lnTo>
                  <a:pt x="241232" y="70103"/>
                </a:lnTo>
                <a:lnTo>
                  <a:pt x="219665" y="103631"/>
                </a:lnTo>
                <a:lnTo>
                  <a:pt x="198663" y="140207"/>
                </a:lnTo>
                <a:lnTo>
                  <a:pt x="178957" y="185927"/>
                </a:lnTo>
                <a:lnTo>
                  <a:pt x="161280" y="231647"/>
                </a:lnTo>
                <a:lnTo>
                  <a:pt x="145371" y="292607"/>
                </a:lnTo>
                <a:lnTo>
                  <a:pt x="138645" y="332231"/>
                </a:lnTo>
                <a:lnTo>
                  <a:pt x="137201" y="365759"/>
                </a:lnTo>
                <a:lnTo>
                  <a:pt x="138194" y="380999"/>
                </a:lnTo>
                <a:lnTo>
                  <a:pt x="151110" y="423671"/>
                </a:lnTo>
                <a:lnTo>
                  <a:pt x="167202" y="441959"/>
                </a:lnTo>
                <a:lnTo>
                  <a:pt x="173218" y="448055"/>
                </a:lnTo>
                <a:lnTo>
                  <a:pt x="179382" y="451103"/>
                </a:lnTo>
                <a:lnTo>
                  <a:pt x="185588" y="451103"/>
                </a:lnTo>
                <a:lnTo>
                  <a:pt x="191728" y="454151"/>
                </a:lnTo>
                <a:lnTo>
                  <a:pt x="243186" y="429767"/>
                </a:lnTo>
                <a:lnTo>
                  <a:pt x="277941" y="396239"/>
                </a:lnTo>
                <a:lnTo>
                  <a:pt x="287186" y="384047"/>
                </a:lnTo>
                <a:lnTo>
                  <a:pt x="294756" y="374903"/>
                </a:lnTo>
                <a:lnTo>
                  <a:pt x="300350" y="368807"/>
                </a:lnTo>
                <a:lnTo>
                  <a:pt x="303667" y="362711"/>
                </a:lnTo>
                <a:lnTo>
                  <a:pt x="300974" y="347471"/>
                </a:lnTo>
                <a:lnTo>
                  <a:pt x="298674" y="332231"/>
                </a:lnTo>
                <a:lnTo>
                  <a:pt x="296750" y="316991"/>
                </a:lnTo>
                <a:lnTo>
                  <a:pt x="295181" y="304799"/>
                </a:lnTo>
                <a:lnTo>
                  <a:pt x="293949" y="295655"/>
                </a:lnTo>
                <a:lnTo>
                  <a:pt x="293033" y="283463"/>
                </a:lnTo>
                <a:lnTo>
                  <a:pt x="292414" y="274319"/>
                </a:lnTo>
                <a:lnTo>
                  <a:pt x="292074" y="265175"/>
                </a:lnTo>
                <a:lnTo>
                  <a:pt x="291992" y="256031"/>
                </a:lnTo>
                <a:lnTo>
                  <a:pt x="292149" y="243839"/>
                </a:lnTo>
                <a:lnTo>
                  <a:pt x="292526" y="234695"/>
                </a:lnTo>
                <a:lnTo>
                  <a:pt x="293103" y="219455"/>
                </a:lnTo>
                <a:lnTo>
                  <a:pt x="295918" y="170687"/>
                </a:lnTo>
                <a:lnTo>
                  <a:pt x="303060" y="121919"/>
                </a:lnTo>
                <a:lnTo>
                  <a:pt x="315947" y="79247"/>
                </a:lnTo>
                <a:lnTo>
                  <a:pt x="342402" y="42671"/>
                </a:lnTo>
                <a:lnTo>
                  <a:pt x="369446" y="30479"/>
                </a:lnTo>
                <a:lnTo>
                  <a:pt x="557978" y="30479"/>
                </a:lnTo>
                <a:lnTo>
                  <a:pt x="546444" y="27431"/>
                </a:lnTo>
                <a:lnTo>
                  <a:pt x="534734" y="21335"/>
                </a:lnTo>
                <a:lnTo>
                  <a:pt x="461046" y="3047"/>
                </a:lnTo>
                <a:lnTo>
                  <a:pt x="448238" y="0"/>
                </a:lnTo>
                <a:close/>
              </a:path>
              <a:path w="796925" h="795655">
                <a:moveTo>
                  <a:pt x="376178" y="57911"/>
                </a:moveTo>
                <a:lnTo>
                  <a:pt x="348307" y="100583"/>
                </a:lnTo>
                <a:lnTo>
                  <a:pt x="337913" y="146303"/>
                </a:lnTo>
                <a:lnTo>
                  <a:pt x="334003" y="198119"/>
                </a:lnTo>
                <a:lnTo>
                  <a:pt x="333748" y="213359"/>
                </a:lnTo>
                <a:lnTo>
                  <a:pt x="333877" y="231647"/>
                </a:lnTo>
                <a:lnTo>
                  <a:pt x="334306" y="246887"/>
                </a:lnTo>
                <a:lnTo>
                  <a:pt x="334951" y="259079"/>
                </a:lnTo>
                <a:lnTo>
                  <a:pt x="335727" y="274319"/>
                </a:lnTo>
                <a:lnTo>
                  <a:pt x="336551" y="283463"/>
                </a:lnTo>
                <a:lnTo>
                  <a:pt x="337338" y="292607"/>
                </a:lnTo>
                <a:lnTo>
                  <a:pt x="338004" y="301751"/>
                </a:lnTo>
                <a:lnTo>
                  <a:pt x="338466" y="304799"/>
                </a:lnTo>
                <a:lnTo>
                  <a:pt x="338638" y="307847"/>
                </a:lnTo>
                <a:lnTo>
                  <a:pt x="350182" y="280415"/>
                </a:lnTo>
                <a:lnTo>
                  <a:pt x="360539" y="256031"/>
                </a:lnTo>
                <a:lnTo>
                  <a:pt x="369737" y="234695"/>
                </a:lnTo>
                <a:lnTo>
                  <a:pt x="377806" y="216407"/>
                </a:lnTo>
                <a:lnTo>
                  <a:pt x="384772" y="201167"/>
                </a:lnTo>
                <a:lnTo>
                  <a:pt x="390665" y="185927"/>
                </a:lnTo>
                <a:lnTo>
                  <a:pt x="402182" y="149351"/>
                </a:lnTo>
                <a:lnTo>
                  <a:pt x="405048" y="121919"/>
                </a:lnTo>
                <a:lnTo>
                  <a:pt x="404212" y="115823"/>
                </a:lnTo>
                <a:lnTo>
                  <a:pt x="402527" y="106679"/>
                </a:lnTo>
                <a:lnTo>
                  <a:pt x="400023" y="100583"/>
                </a:lnTo>
                <a:lnTo>
                  <a:pt x="396726" y="91439"/>
                </a:lnTo>
                <a:lnTo>
                  <a:pt x="392664" y="85343"/>
                </a:lnTo>
                <a:lnTo>
                  <a:pt x="387867" y="76199"/>
                </a:lnTo>
                <a:lnTo>
                  <a:pt x="382362" y="70103"/>
                </a:lnTo>
                <a:lnTo>
                  <a:pt x="376178" y="57911"/>
                </a:lnTo>
                <a:close/>
              </a:path>
            </a:pathLst>
          </a:custGeom>
          <a:solidFill>
            <a:srgbClr val="000000"/>
          </a:solidFill>
        </p:spPr>
        <p:txBody>
          <a:bodyPr wrap="square" lIns="0" tIns="0" rIns="0" bIns="0" rtlCol="0"/>
          <a:lstStyle/>
          <a:p>
            <a:endParaRPr/>
          </a:p>
        </p:txBody>
      </p:sp>
      <p:sp>
        <p:nvSpPr>
          <p:cNvPr id="18" name="bk object 18"/>
          <p:cNvSpPr/>
          <p:nvPr/>
        </p:nvSpPr>
        <p:spPr>
          <a:xfrm>
            <a:off x="1748342" y="919812"/>
            <a:ext cx="1747104" cy="517847"/>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4381500" y="1344167"/>
            <a:ext cx="3166872" cy="4340352"/>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8266176" y="2586228"/>
            <a:ext cx="3259835" cy="1754123"/>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r>
              <a:rPr lang="en-US"/>
              <a:t>Click to edit Master title style</a:t>
            </a:r>
            <a:endParaRPr/>
          </a:p>
        </p:txBody>
      </p:sp>
      <p:sp>
        <p:nvSpPr>
          <p:cNvPr id="3" name="Holder 3"/>
          <p:cNvSpPr>
            <a:spLocks noGrp="1"/>
          </p:cNvSpPr>
          <p:nvPr>
            <p:ph sz="half" idx="2"/>
          </p:nvPr>
        </p:nvSpPr>
        <p:spPr>
          <a:xfrm>
            <a:off x="786483" y="1911092"/>
            <a:ext cx="3142615" cy="4610100"/>
          </a:xfrm>
          <a:prstGeom prst="rect">
            <a:avLst/>
          </a:prstGeom>
        </p:spPr>
        <p:txBody>
          <a:bodyPr wrap="square" lIns="0" tIns="0" rIns="0" bIns="0">
            <a:spAutoFit/>
          </a:bodyPr>
          <a:lstStyle>
            <a:lvl1pPr>
              <a:defRPr sz="1800" b="0" i="0">
                <a:solidFill>
                  <a:schemeClr val="tx1"/>
                </a:solidFill>
                <a:latin typeface="Calibri"/>
                <a:cs typeface="Calibri"/>
              </a:defRPr>
            </a:lvl1pPr>
          </a:lstStyle>
          <a:p>
            <a:pPr lvl="0"/>
            <a:r>
              <a:rPr lang="en-US"/>
              <a:t>Edit Master text styles</a:t>
            </a: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pPr lvl="0"/>
            <a:r>
              <a:rPr lang="en-US"/>
              <a:t>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6" name="bk object 16"/>
          <p:cNvSpPr/>
          <p:nvPr/>
        </p:nvSpPr>
        <p:spPr>
          <a:xfrm>
            <a:off x="362711" y="480059"/>
            <a:ext cx="11466576" cy="610514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38200" y="815431"/>
            <a:ext cx="796925" cy="795655"/>
          </a:xfrm>
          <a:custGeom>
            <a:avLst/>
            <a:gdLst/>
            <a:ahLst/>
            <a:cxnLst/>
            <a:rect l="l" t="t" r="r" b="b"/>
            <a:pathLst>
              <a:path w="796925" h="795655">
                <a:moveTo>
                  <a:pt x="237433" y="33527"/>
                </a:moveTo>
                <a:lnTo>
                  <a:pt x="216757" y="42671"/>
                </a:lnTo>
                <a:lnTo>
                  <a:pt x="196761" y="51815"/>
                </a:lnTo>
                <a:lnTo>
                  <a:pt x="177486" y="64007"/>
                </a:lnTo>
                <a:lnTo>
                  <a:pt x="158973" y="79247"/>
                </a:lnTo>
                <a:lnTo>
                  <a:pt x="141264" y="91439"/>
                </a:lnTo>
                <a:lnTo>
                  <a:pt x="124400" y="106679"/>
                </a:lnTo>
                <a:lnTo>
                  <a:pt x="108421" y="124967"/>
                </a:lnTo>
                <a:lnTo>
                  <a:pt x="93369" y="140207"/>
                </a:lnTo>
                <a:lnTo>
                  <a:pt x="66210" y="176783"/>
                </a:lnTo>
                <a:lnTo>
                  <a:pt x="43251" y="216407"/>
                </a:lnTo>
                <a:lnTo>
                  <a:pt x="24822" y="259079"/>
                </a:lnTo>
                <a:lnTo>
                  <a:pt x="11251" y="301751"/>
                </a:lnTo>
                <a:lnTo>
                  <a:pt x="2867" y="350519"/>
                </a:lnTo>
                <a:lnTo>
                  <a:pt x="0" y="396239"/>
                </a:lnTo>
                <a:lnTo>
                  <a:pt x="1320" y="429767"/>
                </a:lnTo>
                <a:lnTo>
                  <a:pt x="11578" y="493775"/>
                </a:lnTo>
                <a:lnTo>
                  <a:pt x="31306" y="551687"/>
                </a:lnTo>
                <a:lnTo>
                  <a:pt x="76855" y="633983"/>
                </a:lnTo>
                <a:lnTo>
                  <a:pt x="116659" y="679703"/>
                </a:lnTo>
                <a:lnTo>
                  <a:pt x="163056" y="719327"/>
                </a:lnTo>
                <a:lnTo>
                  <a:pt x="215221" y="752855"/>
                </a:lnTo>
                <a:lnTo>
                  <a:pt x="272333" y="777239"/>
                </a:lnTo>
                <a:lnTo>
                  <a:pt x="333569" y="792479"/>
                </a:lnTo>
                <a:lnTo>
                  <a:pt x="365477" y="795527"/>
                </a:lnTo>
                <a:lnTo>
                  <a:pt x="437988" y="795527"/>
                </a:lnTo>
                <a:lnTo>
                  <a:pt x="451044" y="792479"/>
                </a:lnTo>
                <a:lnTo>
                  <a:pt x="463971" y="792479"/>
                </a:lnTo>
                <a:lnTo>
                  <a:pt x="526410" y="777239"/>
                </a:lnTo>
                <a:lnTo>
                  <a:pt x="538410" y="771143"/>
                </a:lnTo>
                <a:lnTo>
                  <a:pt x="550231" y="768095"/>
                </a:lnTo>
                <a:lnTo>
                  <a:pt x="573307" y="755903"/>
                </a:lnTo>
                <a:lnTo>
                  <a:pt x="584549" y="749807"/>
                </a:lnTo>
                <a:lnTo>
                  <a:pt x="595584" y="743711"/>
                </a:lnTo>
                <a:lnTo>
                  <a:pt x="551572" y="743711"/>
                </a:lnTo>
                <a:lnTo>
                  <a:pt x="516436" y="731519"/>
                </a:lnTo>
                <a:lnTo>
                  <a:pt x="499304" y="722375"/>
                </a:lnTo>
                <a:lnTo>
                  <a:pt x="482549" y="713231"/>
                </a:lnTo>
                <a:lnTo>
                  <a:pt x="466238" y="697991"/>
                </a:lnTo>
                <a:lnTo>
                  <a:pt x="450434" y="685799"/>
                </a:lnTo>
                <a:lnTo>
                  <a:pt x="420616" y="649223"/>
                </a:lnTo>
                <a:lnTo>
                  <a:pt x="393617" y="612647"/>
                </a:lnTo>
                <a:lnTo>
                  <a:pt x="381339" y="591311"/>
                </a:lnTo>
                <a:lnTo>
                  <a:pt x="178309" y="591311"/>
                </a:lnTo>
                <a:lnTo>
                  <a:pt x="170413" y="585215"/>
                </a:lnTo>
                <a:lnTo>
                  <a:pt x="162397" y="582167"/>
                </a:lnTo>
                <a:lnTo>
                  <a:pt x="154096" y="573023"/>
                </a:lnTo>
                <a:lnTo>
                  <a:pt x="145342" y="563879"/>
                </a:lnTo>
                <a:lnTo>
                  <a:pt x="135969" y="551687"/>
                </a:lnTo>
                <a:lnTo>
                  <a:pt x="125812" y="539495"/>
                </a:lnTo>
                <a:lnTo>
                  <a:pt x="114703" y="524255"/>
                </a:lnTo>
                <a:lnTo>
                  <a:pt x="102476" y="509015"/>
                </a:lnTo>
                <a:lnTo>
                  <a:pt x="93453" y="493775"/>
                </a:lnTo>
                <a:lnTo>
                  <a:pt x="86341" y="475487"/>
                </a:lnTo>
                <a:lnTo>
                  <a:pt x="81100" y="457199"/>
                </a:lnTo>
                <a:lnTo>
                  <a:pt x="77688" y="435863"/>
                </a:lnTo>
                <a:lnTo>
                  <a:pt x="76062" y="414527"/>
                </a:lnTo>
                <a:lnTo>
                  <a:pt x="76180" y="390143"/>
                </a:lnTo>
                <a:lnTo>
                  <a:pt x="81480" y="338327"/>
                </a:lnTo>
                <a:lnTo>
                  <a:pt x="93253" y="286511"/>
                </a:lnTo>
                <a:lnTo>
                  <a:pt x="111163" y="231647"/>
                </a:lnTo>
                <a:lnTo>
                  <a:pt x="134871" y="176783"/>
                </a:lnTo>
                <a:lnTo>
                  <a:pt x="164044" y="124967"/>
                </a:lnTo>
                <a:lnTo>
                  <a:pt x="198343" y="76199"/>
                </a:lnTo>
                <a:lnTo>
                  <a:pt x="217310" y="51815"/>
                </a:lnTo>
                <a:lnTo>
                  <a:pt x="237433" y="33527"/>
                </a:lnTo>
                <a:close/>
              </a:path>
              <a:path w="796925" h="795655">
                <a:moveTo>
                  <a:pt x="605295" y="738240"/>
                </a:moveTo>
                <a:lnTo>
                  <a:pt x="597609" y="740663"/>
                </a:lnTo>
                <a:lnTo>
                  <a:pt x="587431" y="740663"/>
                </a:lnTo>
                <a:lnTo>
                  <a:pt x="569444" y="743711"/>
                </a:lnTo>
                <a:lnTo>
                  <a:pt x="595584" y="743711"/>
                </a:lnTo>
                <a:lnTo>
                  <a:pt x="605295" y="738240"/>
                </a:lnTo>
                <a:close/>
              </a:path>
              <a:path w="796925" h="795655">
                <a:moveTo>
                  <a:pt x="607277" y="737615"/>
                </a:moveTo>
                <a:lnTo>
                  <a:pt x="606404" y="737615"/>
                </a:lnTo>
                <a:lnTo>
                  <a:pt x="605295" y="738240"/>
                </a:lnTo>
                <a:lnTo>
                  <a:pt x="607277" y="737615"/>
                </a:lnTo>
                <a:close/>
              </a:path>
              <a:path w="796925" h="795655">
                <a:moveTo>
                  <a:pt x="607731" y="57911"/>
                </a:moveTo>
                <a:lnTo>
                  <a:pt x="624527" y="85343"/>
                </a:lnTo>
                <a:lnTo>
                  <a:pt x="630059" y="97535"/>
                </a:lnTo>
                <a:lnTo>
                  <a:pt x="635539" y="106679"/>
                </a:lnTo>
                <a:lnTo>
                  <a:pt x="640953" y="115823"/>
                </a:lnTo>
                <a:lnTo>
                  <a:pt x="646292" y="128015"/>
                </a:lnTo>
                <a:lnTo>
                  <a:pt x="651542" y="140207"/>
                </a:lnTo>
                <a:lnTo>
                  <a:pt x="656693" y="149351"/>
                </a:lnTo>
                <a:lnTo>
                  <a:pt x="671429" y="185927"/>
                </a:lnTo>
                <a:lnTo>
                  <a:pt x="680540" y="213359"/>
                </a:lnTo>
                <a:lnTo>
                  <a:pt x="684847" y="225551"/>
                </a:lnTo>
                <a:lnTo>
                  <a:pt x="688972" y="237743"/>
                </a:lnTo>
                <a:lnTo>
                  <a:pt x="692903" y="252983"/>
                </a:lnTo>
                <a:lnTo>
                  <a:pt x="696629" y="268223"/>
                </a:lnTo>
                <a:lnTo>
                  <a:pt x="700139" y="280415"/>
                </a:lnTo>
                <a:lnTo>
                  <a:pt x="708832" y="323087"/>
                </a:lnTo>
                <a:lnTo>
                  <a:pt x="716869" y="377951"/>
                </a:lnTo>
                <a:lnTo>
                  <a:pt x="721288" y="429767"/>
                </a:lnTo>
                <a:lnTo>
                  <a:pt x="722208" y="478535"/>
                </a:lnTo>
                <a:lnTo>
                  <a:pt x="721393" y="499871"/>
                </a:lnTo>
                <a:lnTo>
                  <a:pt x="717288" y="545591"/>
                </a:lnTo>
                <a:lnTo>
                  <a:pt x="709982" y="585215"/>
                </a:lnTo>
                <a:lnTo>
                  <a:pt x="693281" y="640079"/>
                </a:lnTo>
                <a:lnTo>
                  <a:pt x="670048" y="682751"/>
                </a:lnTo>
                <a:lnTo>
                  <a:pt x="651128" y="707135"/>
                </a:lnTo>
                <a:lnTo>
                  <a:pt x="664231" y="694943"/>
                </a:lnTo>
                <a:lnTo>
                  <a:pt x="676829" y="682751"/>
                </a:lnTo>
                <a:lnTo>
                  <a:pt x="688903" y="670559"/>
                </a:lnTo>
                <a:lnTo>
                  <a:pt x="700435" y="658367"/>
                </a:lnTo>
                <a:lnTo>
                  <a:pt x="711408" y="643127"/>
                </a:lnTo>
                <a:lnTo>
                  <a:pt x="721803" y="630935"/>
                </a:lnTo>
                <a:lnTo>
                  <a:pt x="749344" y="585215"/>
                </a:lnTo>
                <a:lnTo>
                  <a:pt x="771040" y="539495"/>
                </a:lnTo>
                <a:lnTo>
                  <a:pt x="776889" y="521207"/>
                </a:lnTo>
                <a:lnTo>
                  <a:pt x="782016" y="505967"/>
                </a:lnTo>
                <a:lnTo>
                  <a:pt x="792889" y="454151"/>
                </a:lnTo>
                <a:lnTo>
                  <a:pt x="796622" y="396239"/>
                </a:lnTo>
                <a:lnTo>
                  <a:pt x="796060" y="374903"/>
                </a:lnTo>
                <a:lnTo>
                  <a:pt x="791653" y="335279"/>
                </a:lnTo>
                <a:lnTo>
                  <a:pt x="783054" y="292607"/>
                </a:lnTo>
                <a:lnTo>
                  <a:pt x="770489" y="256031"/>
                </a:lnTo>
                <a:lnTo>
                  <a:pt x="754184" y="219455"/>
                </a:lnTo>
                <a:lnTo>
                  <a:pt x="734364" y="182879"/>
                </a:lnTo>
                <a:lnTo>
                  <a:pt x="723207" y="167639"/>
                </a:lnTo>
                <a:lnTo>
                  <a:pt x="711256" y="149351"/>
                </a:lnTo>
                <a:lnTo>
                  <a:pt x="698539" y="134111"/>
                </a:lnTo>
                <a:lnTo>
                  <a:pt x="685084" y="121919"/>
                </a:lnTo>
                <a:lnTo>
                  <a:pt x="670919" y="106679"/>
                </a:lnTo>
                <a:lnTo>
                  <a:pt x="656074" y="94487"/>
                </a:lnTo>
                <a:lnTo>
                  <a:pt x="640575" y="79247"/>
                </a:lnTo>
                <a:lnTo>
                  <a:pt x="624451" y="70103"/>
                </a:lnTo>
                <a:lnTo>
                  <a:pt x="607731" y="57911"/>
                </a:lnTo>
                <a:close/>
              </a:path>
              <a:path w="796925" h="795655">
                <a:moveTo>
                  <a:pt x="513634" y="655319"/>
                </a:moveTo>
                <a:lnTo>
                  <a:pt x="486768" y="655319"/>
                </a:lnTo>
                <a:lnTo>
                  <a:pt x="499504" y="658367"/>
                </a:lnTo>
                <a:lnTo>
                  <a:pt x="513634" y="655319"/>
                </a:lnTo>
                <a:close/>
              </a:path>
              <a:path w="796925" h="795655">
                <a:moveTo>
                  <a:pt x="557978" y="30479"/>
                </a:moveTo>
                <a:lnTo>
                  <a:pt x="379871" y="30479"/>
                </a:lnTo>
                <a:lnTo>
                  <a:pt x="393106" y="33527"/>
                </a:lnTo>
                <a:lnTo>
                  <a:pt x="404366" y="39623"/>
                </a:lnTo>
                <a:lnTo>
                  <a:pt x="427056" y="76199"/>
                </a:lnTo>
                <a:lnTo>
                  <a:pt x="434707" y="134111"/>
                </a:lnTo>
                <a:lnTo>
                  <a:pt x="434270" y="155447"/>
                </a:lnTo>
                <a:lnTo>
                  <a:pt x="429369" y="201167"/>
                </a:lnTo>
                <a:lnTo>
                  <a:pt x="419607" y="249935"/>
                </a:lnTo>
                <a:lnTo>
                  <a:pt x="405593" y="295655"/>
                </a:lnTo>
                <a:lnTo>
                  <a:pt x="397180" y="320039"/>
                </a:lnTo>
                <a:lnTo>
                  <a:pt x="387932" y="341375"/>
                </a:lnTo>
                <a:lnTo>
                  <a:pt x="377925" y="362711"/>
                </a:lnTo>
                <a:lnTo>
                  <a:pt x="367234" y="384047"/>
                </a:lnTo>
                <a:lnTo>
                  <a:pt x="355936" y="402335"/>
                </a:lnTo>
                <a:lnTo>
                  <a:pt x="366659" y="438911"/>
                </a:lnTo>
                <a:lnTo>
                  <a:pt x="376414" y="475487"/>
                </a:lnTo>
                <a:lnTo>
                  <a:pt x="385359" y="505967"/>
                </a:lnTo>
                <a:lnTo>
                  <a:pt x="393649" y="533399"/>
                </a:lnTo>
                <a:lnTo>
                  <a:pt x="401444" y="554735"/>
                </a:lnTo>
                <a:lnTo>
                  <a:pt x="408900" y="576071"/>
                </a:lnTo>
                <a:lnTo>
                  <a:pt x="430814" y="621791"/>
                </a:lnTo>
                <a:lnTo>
                  <a:pt x="464850" y="652271"/>
                </a:lnTo>
                <a:lnTo>
                  <a:pt x="475269" y="655319"/>
                </a:lnTo>
                <a:lnTo>
                  <a:pt x="529315" y="655319"/>
                </a:lnTo>
                <a:lnTo>
                  <a:pt x="546706" y="652271"/>
                </a:lnTo>
                <a:lnTo>
                  <a:pt x="565964" y="649223"/>
                </a:lnTo>
                <a:lnTo>
                  <a:pt x="615512" y="624839"/>
                </a:lnTo>
                <a:lnTo>
                  <a:pt x="640314" y="585215"/>
                </a:lnTo>
                <a:lnTo>
                  <a:pt x="658013" y="536447"/>
                </a:lnTo>
                <a:lnTo>
                  <a:pt x="668167" y="475487"/>
                </a:lnTo>
                <a:lnTo>
                  <a:pt x="670333" y="405383"/>
                </a:lnTo>
                <a:lnTo>
                  <a:pt x="668281" y="368807"/>
                </a:lnTo>
                <a:lnTo>
                  <a:pt x="664066" y="329183"/>
                </a:lnTo>
                <a:lnTo>
                  <a:pt x="657633" y="289559"/>
                </a:lnTo>
                <a:lnTo>
                  <a:pt x="648925" y="246887"/>
                </a:lnTo>
                <a:lnTo>
                  <a:pt x="637887" y="204215"/>
                </a:lnTo>
                <a:lnTo>
                  <a:pt x="624465" y="161543"/>
                </a:lnTo>
                <a:lnTo>
                  <a:pt x="608602" y="121919"/>
                </a:lnTo>
                <a:lnTo>
                  <a:pt x="590243" y="79247"/>
                </a:lnTo>
                <a:lnTo>
                  <a:pt x="569332" y="36575"/>
                </a:lnTo>
                <a:lnTo>
                  <a:pt x="557978" y="30479"/>
                </a:lnTo>
                <a:close/>
              </a:path>
              <a:path w="796925" h="795655">
                <a:moveTo>
                  <a:pt x="324301" y="448055"/>
                </a:moveTo>
                <a:lnTo>
                  <a:pt x="304862" y="475487"/>
                </a:lnTo>
                <a:lnTo>
                  <a:pt x="287300" y="496823"/>
                </a:lnTo>
                <a:lnTo>
                  <a:pt x="271448" y="518159"/>
                </a:lnTo>
                <a:lnTo>
                  <a:pt x="257141" y="533399"/>
                </a:lnTo>
                <a:lnTo>
                  <a:pt x="244212" y="548639"/>
                </a:lnTo>
                <a:lnTo>
                  <a:pt x="232494" y="563879"/>
                </a:lnTo>
                <a:lnTo>
                  <a:pt x="221821" y="573023"/>
                </a:lnTo>
                <a:lnTo>
                  <a:pt x="212027" y="582167"/>
                </a:lnTo>
                <a:lnTo>
                  <a:pt x="202945" y="585215"/>
                </a:lnTo>
                <a:lnTo>
                  <a:pt x="194409" y="591311"/>
                </a:lnTo>
                <a:lnTo>
                  <a:pt x="381339" y="591311"/>
                </a:lnTo>
                <a:lnTo>
                  <a:pt x="369963" y="569975"/>
                </a:lnTo>
                <a:lnTo>
                  <a:pt x="359553" y="548639"/>
                </a:lnTo>
                <a:lnTo>
                  <a:pt x="350176" y="530351"/>
                </a:lnTo>
                <a:lnTo>
                  <a:pt x="341896" y="509015"/>
                </a:lnTo>
                <a:lnTo>
                  <a:pt x="334780" y="487679"/>
                </a:lnTo>
                <a:lnTo>
                  <a:pt x="328893" y="466343"/>
                </a:lnTo>
                <a:lnTo>
                  <a:pt x="324301" y="448055"/>
                </a:lnTo>
                <a:close/>
              </a:path>
              <a:path w="796925" h="795655">
                <a:moveTo>
                  <a:pt x="448238" y="0"/>
                </a:moveTo>
                <a:lnTo>
                  <a:pt x="353271" y="0"/>
                </a:lnTo>
                <a:lnTo>
                  <a:pt x="328618" y="6095"/>
                </a:lnTo>
                <a:lnTo>
                  <a:pt x="316867" y="6095"/>
                </a:lnTo>
                <a:lnTo>
                  <a:pt x="283136" y="15239"/>
                </a:lnTo>
                <a:lnTo>
                  <a:pt x="276446" y="24383"/>
                </a:lnTo>
                <a:lnTo>
                  <a:pt x="269603" y="30479"/>
                </a:lnTo>
                <a:lnTo>
                  <a:pt x="262633" y="39623"/>
                </a:lnTo>
                <a:lnTo>
                  <a:pt x="255563" y="48767"/>
                </a:lnTo>
                <a:lnTo>
                  <a:pt x="248420" y="57911"/>
                </a:lnTo>
                <a:lnTo>
                  <a:pt x="241232" y="70103"/>
                </a:lnTo>
                <a:lnTo>
                  <a:pt x="219665" y="103631"/>
                </a:lnTo>
                <a:lnTo>
                  <a:pt x="198663" y="140207"/>
                </a:lnTo>
                <a:lnTo>
                  <a:pt x="178957" y="185927"/>
                </a:lnTo>
                <a:lnTo>
                  <a:pt x="161280" y="231647"/>
                </a:lnTo>
                <a:lnTo>
                  <a:pt x="145371" y="292607"/>
                </a:lnTo>
                <a:lnTo>
                  <a:pt x="138645" y="332231"/>
                </a:lnTo>
                <a:lnTo>
                  <a:pt x="137201" y="365759"/>
                </a:lnTo>
                <a:lnTo>
                  <a:pt x="138194" y="380999"/>
                </a:lnTo>
                <a:lnTo>
                  <a:pt x="151110" y="423671"/>
                </a:lnTo>
                <a:lnTo>
                  <a:pt x="167202" y="441959"/>
                </a:lnTo>
                <a:lnTo>
                  <a:pt x="173218" y="448055"/>
                </a:lnTo>
                <a:lnTo>
                  <a:pt x="179382" y="451103"/>
                </a:lnTo>
                <a:lnTo>
                  <a:pt x="185588" y="451103"/>
                </a:lnTo>
                <a:lnTo>
                  <a:pt x="191728" y="454151"/>
                </a:lnTo>
                <a:lnTo>
                  <a:pt x="243186" y="429767"/>
                </a:lnTo>
                <a:lnTo>
                  <a:pt x="277941" y="396239"/>
                </a:lnTo>
                <a:lnTo>
                  <a:pt x="287186" y="384047"/>
                </a:lnTo>
                <a:lnTo>
                  <a:pt x="294756" y="374903"/>
                </a:lnTo>
                <a:lnTo>
                  <a:pt x="300350" y="368807"/>
                </a:lnTo>
                <a:lnTo>
                  <a:pt x="303667" y="362711"/>
                </a:lnTo>
                <a:lnTo>
                  <a:pt x="300974" y="347471"/>
                </a:lnTo>
                <a:lnTo>
                  <a:pt x="298674" y="332231"/>
                </a:lnTo>
                <a:lnTo>
                  <a:pt x="296750" y="316991"/>
                </a:lnTo>
                <a:lnTo>
                  <a:pt x="295181" y="304799"/>
                </a:lnTo>
                <a:lnTo>
                  <a:pt x="293949" y="295655"/>
                </a:lnTo>
                <a:lnTo>
                  <a:pt x="293033" y="283463"/>
                </a:lnTo>
                <a:lnTo>
                  <a:pt x="292414" y="274319"/>
                </a:lnTo>
                <a:lnTo>
                  <a:pt x="292074" y="265175"/>
                </a:lnTo>
                <a:lnTo>
                  <a:pt x="291992" y="256031"/>
                </a:lnTo>
                <a:lnTo>
                  <a:pt x="292149" y="243839"/>
                </a:lnTo>
                <a:lnTo>
                  <a:pt x="292526" y="234695"/>
                </a:lnTo>
                <a:lnTo>
                  <a:pt x="293103" y="219455"/>
                </a:lnTo>
                <a:lnTo>
                  <a:pt x="295918" y="170687"/>
                </a:lnTo>
                <a:lnTo>
                  <a:pt x="303060" y="121919"/>
                </a:lnTo>
                <a:lnTo>
                  <a:pt x="315947" y="79247"/>
                </a:lnTo>
                <a:lnTo>
                  <a:pt x="342402" y="42671"/>
                </a:lnTo>
                <a:lnTo>
                  <a:pt x="369446" y="30479"/>
                </a:lnTo>
                <a:lnTo>
                  <a:pt x="557978" y="30479"/>
                </a:lnTo>
                <a:lnTo>
                  <a:pt x="546444" y="27431"/>
                </a:lnTo>
                <a:lnTo>
                  <a:pt x="534734" y="21335"/>
                </a:lnTo>
                <a:lnTo>
                  <a:pt x="461046" y="3047"/>
                </a:lnTo>
                <a:lnTo>
                  <a:pt x="448238" y="0"/>
                </a:lnTo>
                <a:close/>
              </a:path>
              <a:path w="796925" h="795655">
                <a:moveTo>
                  <a:pt x="376178" y="57911"/>
                </a:moveTo>
                <a:lnTo>
                  <a:pt x="348307" y="100583"/>
                </a:lnTo>
                <a:lnTo>
                  <a:pt x="337913" y="146303"/>
                </a:lnTo>
                <a:lnTo>
                  <a:pt x="334003" y="198119"/>
                </a:lnTo>
                <a:lnTo>
                  <a:pt x="333748" y="213359"/>
                </a:lnTo>
                <a:lnTo>
                  <a:pt x="333877" y="231647"/>
                </a:lnTo>
                <a:lnTo>
                  <a:pt x="334306" y="246887"/>
                </a:lnTo>
                <a:lnTo>
                  <a:pt x="334951" y="259079"/>
                </a:lnTo>
                <a:lnTo>
                  <a:pt x="335727" y="274319"/>
                </a:lnTo>
                <a:lnTo>
                  <a:pt x="336551" y="283463"/>
                </a:lnTo>
                <a:lnTo>
                  <a:pt x="337338" y="292607"/>
                </a:lnTo>
                <a:lnTo>
                  <a:pt x="338004" y="301751"/>
                </a:lnTo>
                <a:lnTo>
                  <a:pt x="338466" y="304799"/>
                </a:lnTo>
                <a:lnTo>
                  <a:pt x="338638" y="307847"/>
                </a:lnTo>
                <a:lnTo>
                  <a:pt x="350182" y="280415"/>
                </a:lnTo>
                <a:lnTo>
                  <a:pt x="360539" y="256031"/>
                </a:lnTo>
                <a:lnTo>
                  <a:pt x="369737" y="234695"/>
                </a:lnTo>
                <a:lnTo>
                  <a:pt x="377806" y="216407"/>
                </a:lnTo>
                <a:lnTo>
                  <a:pt x="384772" y="201167"/>
                </a:lnTo>
                <a:lnTo>
                  <a:pt x="390665" y="185927"/>
                </a:lnTo>
                <a:lnTo>
                  <a:pt x="402182" y="149351"/>
                </a:lnTo>
                <a:lnTo>
                  <a:pt x="405048" y="121919"/>
                </a:lnTo>
                <a:lnTo>
                  <a:pt x="404212" y="115823"/>
                </a:lnTo>
                <a:lnTo>
                  <a:pt x="402527" y="106679"/>
                </a:lnTo>
                <a:lnTo>
                  <a:pt x="400023" y="100583"/>
                </a:lnTo>
                <a:lnTo>
                  <a:pt x="396726" y="91439"/>
                </a:lnTo>
                <a:lnTo>
                  <a:pt x="392664" y="85343"/>
                </a:lnTo>
                <a:lnTo>
                  <a:pt x="387867" y="76199"/>
                </a:lnTo>
                <a:lnTo>
                  <a:pt x="382362" y="70103"/>
                </a:lnTo>
                <a:lnTo>
                  <a:pt x="376178" y="57911"/>
                </a:lnTo>
                <a:close/>
              </a:path>
            </a:pathLst>
          </a:custGeom>
          <a:solidFill>
            <a:srgbClr val="000000"/>
          </a:solidFill>
        </p:spPr>
        <p:txBody>
          <a:bodyPr wrap="square" lIns="0" tIns="0" rIns="0" bIns="0" rtlCol="0"/>
          <a:lstStyle/>
          <a:p>
            <a:endParaRPr/>
          </a:p>
        </p:txBody>
      </p:sp>
      <p:sp>
        <p:nvSpPr>
          <p:cNvPr id="18" name="bk object 18"/>
          <p:cNvSpPr/>
          <p:nvPr/>
        </p:nvSpPr>
        <p:spPr>
          <a:xfrm>
            <a:off x="1748342" y="919812"/>
            <a:ext cx="1747104" cy="517847"/>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Calibri"/>
                <a:cs typeface="Calibri"/>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k object 16"/>
          <p:cNvSpPr/>
          <p:nvPr/>
        </p:nvSpPr>
        <p:spPr>
          <a:xfrm>
            <a:off x="362711" y="480059"/>
            <a:ext cx="11466576" cy="610514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838200" y="815431"/>
            <a:ext cx="796925" cy="795655"/>
          </a:xfrm>
          <a:custGeom>
            <a:avLst/>
            <a:gdLst/>
            <a:ahLst/>
            <a:cxnLst/>
            <a:rect l="l" t="t" r="r" b="b"/>
            <a:pathLst>
              <a:path w="796925" h="795655">
                <a:moveTo>
                  <a:pt x="237433" y="33527"/>
                </a:moveTo>
                <a:lnTo>
                  <a:pt x="216757" y="42671"/>
                </a:lnTo>
                <a:lnTo>
                  <a:pt x="196761" y="51815"/>
                </a:lnTo>
                <a:lnTo>
                  <a:pt x="177486" y="64007"/>
                </a:lnTo>
                <a:lnTo>
                  <a:pt x="158973" y="79247"/>
                </a:lnTo>
                <a:lnTo>
                  <a:pt x="141264" y="91439"/>
                </a:lnTo>
                <a:lnTo>
                  <a:pt x="124400" y="106679"/>
                </a:lnTo>
                <a:lnTo>
                  <a:pt x="108421" y="124967"/>
                </a:lnTo>
                <a:lnTo>
                  <a:pt x="93369" y="140207"/>
                </a:lnTo>
                <a:lnTo>
                  <a:pt x="66210" y="176783"/>
                </a:lnTo>
                <a:lnTo>
                  <a:pt x="43251" y="216407"/>
                </a:lnTo>
                <a:lnTo>
                  <a:pt x="24822" y="259079"/>
                </a:lnTo>
                <a:lnTo>
                  <a:pt x="11251" y="301751"/>
                </a:lnTo>
                <a:lnTo>
                  <a:pt x="2867" y="350519"/>
                </a:lnTo>
                <a:lnTo>
                  <a:pt x="0" y="396239"/>
                </a:lnTo>
                <a:lnTo>
                  <a:pt x="1320" y="429767"/>
                </a:lnTo>
                <a:lnTo>
                  <a:pt x="11578" y="493775"/>
                </a:lnTo>
                <a:lnTo>
                  <a:pt x="31306" y="551687"/>
                </a:lnTo>
                <a:lnTo>
                  <a:pt x="76855" y="633983"/>
                </a:lnTo>
                <a:lnTo>
                  <a:pt x="116659" y="679703"/>
                </a:lnTo>
                <a:lnTo>
                  <a:pt x="163056" y="719327"/>
                </a:lnTo>
                <a:lnTo>
                  <a:pt x="215221" y="752855"/>
                </a:lnTo>
                <a:lnTo>
                  <a:pt x="272333" y="777239"/>
                </a:lnTo>
                <a:lnTo>
                  <a:pt x="333569" y="792479"/>
                </a:lnTo>
                <a:lnTo>
                  <a:pt x="365477" y="795527"/>
                </a:lnTo>
                <a:lnTo>
                  <a:pt x="437988" y="795527"/>
                </a:lnTo>
                <a:lnTo>
                  <a:pt x="451044" y="792479"/>
                </a:lnTo>
                <a:lnTo>
                  <a:pt x="463971" y="792479"/>
                </a:lnTo>
                <a:lnTo>
                  <a:pt x="526410" y="777239"/>
                </a:lnTo>
                <a:lnTo>
                  <a:pt x="538410" y="771143"/>
                </a:lnTo>
                <a:lnTo>
                  <a:pt x="550231" y="768095"/>
                </a:lnTo>
                <a:lnTo>
                  <a:pt x="573307" y="755903"/>
                </a:lnTo>
                <a:lnTo>
                  <a:pt x="584549" y="749807"/>
                </a:lnTo>
                <a:lnTo>
                  <a:pt x="595584" y="743711"/>
                </a:lnTo>
                <a:lnTo>
                  <a:pt x="551572" y="743711"/>
                </a:lnTo>
                <a:lnTo>
                  <a:pt x="516436" y="731519"/>
                </a:lnTo>
                <a:lnTo>
                  <a:pt x="499304" y="722375"/>
                </a:lnTo>
                <a:lnTo>
                  <a:pt x="482549" y="713231"/>
                </a:lnTo>
                <a:lnTo>
                  <a:pt x="466238" y="697991"/>
                </a:lnTo>
                <a:lnTo>
                  <a:pt x="450434" y="685799"/>
                </a:lnTo>
                <a:lnTo>
                  <a:pt x="420616" y="649223"/>
                </a:lnTo>
                <a:lnTo>
                  <a:pt x="393617" y="612647"/>
                </a:lnTo>
                <a:lnTo>
                  <a:pt x="381339" y="591311"/>
                </a:lnTo>
                <a:lnTo>
                  <a:pt x="178309" y="591311"/>
                </a:lnTo>
                <a:lnTo>
                  <a:pt x="170413" y="585215"/>
                </a:lnTo>
                <a:lnTo>
                  <a:pt x="162397" y="582167"/>
                </a:lnTo>
                <a:lnTo>
                  <a:pt x="154096" y="573023"/>
                </a:lnTo>
                <a:lnTo>
                  <a:pt x="145342" y="563879"/>
                </a:lnTo>
                <a:lnTo>
                  <a:pt x="135969" y="551687"/>
                </a:lnTo>
                <a:lnTo>
                  <a:pt x="125812" y="539495"/>
                </a:lnTo>
                <a:lnTo>
                  <a:pt x="114703" y="524255"/>
                </a:lnTo>
                <a:lnTo>
                  <a:pt x="102476" y="509015"/>
                </a:lnTo>
                <a:lnTo>
                  <a:pt x="93453" y="493775"/>
                </a:lnTo>
                <a:lnTo>
                  <a:pt x="86341" y="475487"/>
                </a:lnTo>
                <a:lnTo>
                  <a:pt x="81100" y="457199"/>
                </a:lnTo>
                <a:lnTo>
                  <a:pt x="77688" y="435863"/>
                </a:lnTo>
                <a:lnTo>
                  <a:pt x="76062" y="414527"/>
                </a:lnTo>
                <a:lnTo>
                  <a:pt x="76180" y="390143"/>
                </a:lnTo>
                <a:lnTo>
                  <a:pt x="81480" y="338327"/>
                </a:lnTo>
                <a:lnTo>
                  <a:pt x="93253" y="286511"/>
                </a:lnTo>
                <a:lnTo>
                  <a:pt x="111163" y="231647"/>
                </a:lnTo>
                <a:lnTo>
                  <a:pt x="134871" y="176783"/>
                </a:lnTo>
                <a:lnTo>
                  <a:pt x="164044" y="124967"/>
                </a:lnTo>
                <a:lnTo>
                  <a:pt x="198343" y="76199"/>
                </a:lnTo>
                <a:lnTo>
                  <a:pt x="217310" y="51815"/>
                </a:lnTo>
                <a:lnTo>
                  <a:pt x="237433" y="33527"/>
                </a:lnTo>
                <a:close/>
              </a:path>
              <a:path w="796925" h="795655">
                <a:moveTo>
                  <a:pt x="605295" y="738240"/>
                </a:moveTo>
                <a:lnTo>
                  <a:pt x="597609" y="740663"/>
                </a:lnTo>
                <a:lnTo>
                  <a:pt x="587431" y="740663"/>
                </a:lnTo>
                <a:lnTo>
                  <a:pt x="569444" y="743711"/>
                </a:lnTo>
                <a:lnTo>
                  <a:pt x="595584" y="743711"/>
                </a:lnTo>
                <a:lnTo>
                  <a:pt x="605295" y="738240"/>
                </a:lnTo>
                <a:close/>
              </a:path>
              <a:path w="796925" h="795655">
                <a:moveTo>
                  <a:pt x="607277" y="737615"/>
                </a:moveTo>
                <a:lnTo>
                  <a:pt x="606404" y="737615"/>
                </a:lnTo>
                <a:lnTo>
                  <a:pt x="605295" y="738240"/>
                </a:lnTo>
                <a:lnTo>
                  <a:pt x="607277" y="737615"/>
                </a:lnTo>
                <a:close/>
              </a:path>
              <a:path w="796925" h="795655">
                <a:moveTo>
                  <a:pt x="607731" y="57911"/>
                </a:moveTo>
                <a:lnTo>
                  <a:pt x="624527" y="85343"/>
                </a:lnTo>
                <a:lnTo>
                  <a:pt x="630059" y="97535"/>
                </a:lnTo>
                <a:lnTo>
                  <a:pt x="635539" y="106679"/>
                </a:lnTo>
                <a:lnTo>
                  <a:pt x="640953" y="115823"/>
                </a:lnTo>
                <a:lnTo>
                  <a:pt x="646292" y="128015"/>
                </a:lnTo>
                <a:lnTo>
                  <a:pt x="651542" y="140207"/>
                </a:lnTo>
                <a:lnTo>
                  <a:pt x="656693" y="149351"/>
                </a:lnTo>
                <a:lnTo>
                  <a:pt x="671429" y="185927"/>
                </a:lnTo>
                <a:lnTo>
                  <a:pt x="680540" y="213359"/>
                </a:lnTo>
                <a:lnTo>
                  <a:pt x="684847" y="225551"/>
                </a:lnTo>
                <a:lnTo>
                  <a:pt x="688972" y="237743"/>
                </a:lnTo>
                <a:lnTo>
                  <a:pt x="692903" y="252983"/>
                </a:lnTo>
                <a:lnTo>
                  <a:pt x="696629" y="268223"/>
                </a:lnTo>
                <a:lnTo>
                  <a:pt x="700139" y="280415"/>
                </a:lnTo>
                <a:lnTo>
                  <a:pt x="708832" y="323087"/>
                </a:lnTo>
                <a:lnTo>
                  <a:pt x="716869" y="377951"/>
                </a:lnTo>
                <a:lnTo>
                  <a:pt x="721288" y="429767"/>
                </a:lnTo>
                <a:lnTo>
                  <a:pt x="722208" y="478535"/>
                </a:lnTo>
                <a:lnTo>
                  <a:pt x="721393" y="499871"/>
                </a:lnTo>
                <a:lnTo>
                  <a:pt x="717288" y="545591"/>
                </a:lnTo>
                <a:lnTo>
                  <a:pt x="709982" y="585215"/>
                </a:lnTo>
                <a:lnTo>
                  <a:pt x="693281" y="640079"/>
                </a:lnTo>
                <a:lnTo>
                  <a:pt x="670048" y="682751"/>
                </a:lnTo>
                <a:lnTo>
                  <a:pt x="651128" y="707135"/>
                </a:lnTo>
                <a:lnTo>
                  <a:pt x="664231" y="694943"/>
                </a:lnTo>
                <a:lnTo>
                  <a:pt x="676829" y="682751"/>
                </a:lnTo>
                <a:lnTo>
                  <a:pt x="688903" y="670559"/>
                </a:lnTo>
                <a:lnTo>
                  <a:pt x="700435" y="658367"/>
                </a:lnTo>
                <a:lnTo>
                  <a:pt x="711408" y="643127"/>
                </a:lnTo>
                <a:lnTo>
                  <a:pt x="721803" y="630935"/>
                </a:lnTo>
                <a:lnTo>
                  <a:pt x="749344" y="585215"/>
                </a:lnTo>
                <a:lnTo>
                  <a:pt x="771040" y="539495"/>
                </a:lnTo>
                <a:lnTo>
                  <a:pt x="776889" y="521207"/>
                </a:lnTo>
                <a:lnTo>
                  <a:pt x="782016" y="505967"/>
                </a:lnTo>
                <a:lnTo>
                  <a:pt x="792889" y="454151"/>
                </a:lnTo>
                <a:lnTo>
                  <a:pt x="796622" y="396239"/>
                </a:lnTo>
                <a:lnTo>
                  <a:pt x="796060" y="374903"/>
                </a:lnTo>
                <a:lnTo>
                  <a:pt x="791653" y="335279"/>
                </a:lnTo>
                <a:lnTo>
                  <a:pt x="783054" y="292607"/>
                </a:lnTo>
                <a:lnTo>
                  <a:pt x="770489" y="256031"/>
                </a:lnTo>
                <a:lnTo>
                  <a:pt x="754184" y="219455"/>
                </a:lnTo>
                <a:lnTo>
                  <a:pt x="734364" y="182879"/>
                </a:lnTo>
                <a:lnTo>
                  <a:pt x="723207" y="167639"/>
                </a:lnTo>
                <a:lnTo>
                  <a:pt x="711256" y="149351"/>
                </a:lnTo>
                <a:lnTo>
                  <a:pt x="698539" y="134111"/>
                </a:lnTo>
                <a:lnTo>
                  <a:pt x="685084" y="121919"/>
                </a:lnTo>
                <a:lnTo>
                  <a:pt x="670919" y="106679"/>
                </a:lnTo>
                <a:lnTo>
                  <a:pt x="656074" y="94487"/>
                </a:lnTo>
                <a:lnTo>
                  <a:pt x="640575" y="79247"/>
                </a:lnTo>
                <a:lnTo>
                  <a:pt x="624451" y="70103"/>
                </a:lnTo>
                <a:lnTo>
                  <a:pt x="607731" y="57911"/>
                </a:lnTo>
                <a:close/>
              </a:path>
              <a:path w="796925" h="795655">
                <a:moveTo>
                  <a:pt x="513634" y="655319"/>
                </a:moveTo>
                <a:lnTo>
                  <a:pt x="486768" y="655319"/>
                </a:lnTo>
                <a:lnTo>
                  <a:pt x="499504" y="658367"/>
                </a:lnTo>
                <a:lnTo>
                  <a:pt x="513634" y="655319"/>
                </a:lnTo>
                <a:close/>
              </a:path>
              <a:path w="796925" h="795655">
                <a:moveTo>
                  <a:pt x="557978" y="30479"/>
                </a:moveTo>
                <a:lnTo>
                  <a:pt x="379871" y="30479"/>
                </a:lnTo>
                <a:lnTo>
                  <a:pt x="393106" y="33527"/>
                </a:lnTo>
                <a:lnTo>
                  <a:pt x="404366" y="39623"/>
                </a:lnTo>
                <a:lnTo>
                  <a:pt x="427056" y="76199"/>
                </a:lnTo>
                <a:lnTo>
                  <a:pt x="434707" y="134111"/>
                </a:lnTo>
                <a:lnTo>
                  <a:pt x="434270" y="155447"/>
                </a:lnTo>
                <a:lnTo>
                  <a:pt x="429369" y="201167"/>
                </a:lnTo>
                <a:lnTo>
                  <a:pt x="419607" y="249935"/>
                </a:lnTo>
                <a:lnTo>
                  <a:pt x="405593" y="295655"/>
                </a:lnTo>
                <a:lnTo>
                  <a:pt x="397180" y="320039"/>
                </a:lnTo>
                <a:lnTo>
                  <a:pt x="387932" y="341375"/>
                </a:lnTo>
                <a:lnTo>
                  <a:pt x="377925" y="362711"/>
                </a:lnTo>
                <a:lnTo>
                  <a:pt x="367234" y="384047"/>
                </a:lnTo>
                <a:lnTo>
                  <a:pt x="355936" y="402335"/>
                </a:lnTo>
                <a:lnTo>
                  <a:pt x="366659" y="438911"/>
                </a:lnTo>
                <a:lnTo>
                  <a:pt x="376414" y="475487"/>
                </a:lnTo>
                <a:lnTo>
                  <a:pt x="385359" y="505967"/>
                </a:lnTo>
                <a:lnTo>
                  <a:pt x="393649" y="533399"/>
                </a:lnTo>
                <a:lnTo>
                  <a:pt x="401444" y="554735"/>
                </a:lnTo>
                <a:lnTo>
                  <a:pt x="408900" y="576071"/>
                </a:lnTo>
                <a:lnTo>
                  <a:pt x="430814" y="621791"/>
                </a:lnTo>
                <a:lnTo>
                  <a:pt x="464850" y="652271"/>
                </a:lnTo>
                <a:lnTo>
                  <a:pt x="475269" y="655319"/>
                </a:lnTo>
                <a:lnTo>
                  <a:pt x="529315" y="655319"/>
                </a:lnTo>
                <a:lnTo>
                  <a:pt x="546706" y="652271"/>
                </a:lnTo>
                <a:lnTo>
                  <a:pt x="565964" y="649223"/>
                </a:lnTo>
                <a:lnTo>
                  <a:pt x="615512" y="624839"/>
                </a:lnTo>
                <a:lnTo>
                  <a:pt x="640314" y="585215"/>
                </a:lnTo>
                <a:lnTo>
                  <a:pt x="658013" y="536447"/>
                </a:lnTo>
                <a:lnTo>
                  <a:pt x="668167" y="475487"/>
                </a:lnTo>
                <a:lnTo>
                  <a:pt x="670333" y="405383"/>
                </a:lnTo>
                <a:lnTo>
                  <a:pt x="668281" y="368807"/>
                </a:lnTo>
                <a:lnTo>
                  <a:pt x="664066" y="329183"/>
                </a:lnTo>
                <a:lnTo>
                  <a:pt x="657633" y="289559"/>
                </a:lnTo>
                <a:lnTo>
                  <a:pt x="648925" y="246887"/>
                </a:lnTo>
                <a:lnTo>
                  <a:pt x="637887" y="204215"/>
                </a:lnTo>
                <a:lnTo>
                  <a:pt x="624465" y="161543"/>
                </a:lnTo>
                <a:lnTo>
                  <a:pt x="608602" y="121919"/>
                </a:lnTo>
                <a:lnTo>
                  <a:pt x="590243" y="79247"/>
                </a:lnTo>
                <a:lnTo>
                  <a:pt x="569332" y="36575"/>
                </a:lnTo>
                <a:lnTo>
                  <a:pt x="557978" y="30479"/>
                </a:lnTo>
                <a:close/>
              </a:path>
              <a:path w="796925" h="795655">
                <a:moveTo>
                  <a:pt x="324301" y="448055"/>
                </a:moveTo>
                <a:lnTo>
                  <a:pt x="304862" y="475487"/>
                </a:lnTo>
                <a:lnTo>
                  <a:pt x="287300" y="496823"/>
                </a:lnTo>
                <a:lnTo>
                  <a:pt x="271448" y="518159"/>
                </a:lnTo>
                <a:lnTo>
                  <a:pt x="257141" y="533399"/>
                </a:lnTo>
                <a:lnTo>
                  <a:pt x="244212" y="548639"/>
                </a:lnTo>
                <a:lnTo>
                  <a:pt x="232494" y="563879"/>
                </a:lnTo>
                <a:lnTo>
                  <a:pt x="221821" y="573023"/>
                </a:lnTo>
                <a:lnTo>
                  <a:pt x="212027" y="582167"/>
                </a:lnTo>
                <a:lnTo>
                  <a:pt x="202945" y="585215"/>
                </a:lnTo>
                <a:lnTo>
                  <a:pt x="194409" y="591311"/>
                </a:lnTo>
                <a:lnTo>
                  <a:pt x="381339" y="591311"/>
                </a:lnTo>
                <a:lnTo>
                  <a:pt x="369963" y="569975"/>
                </a:lnTo>
                <a:lnTo>
                  <a:pt x="359553" y="548639"/>
                </a:lnTo>
                <a:lnTo>
                  <a:pt x="350176" y="530351"/>
                </a:lnTo>
                <a:lnTo>
                  <a:pt x="341896" y="509015"/>
                </a:lnTo>
                <a:lnTo>
                  <a:pt x="334780" y="487679"/>
                </a:lnTo>
                <a:lnTo>
                  <a:pt x="328893" y="466343"/>
                </a:lnTo>
                <a:lnTo>
                  <a:pt x="324301" y="448055"/>
                </a:lnTo>
                <a:close/>
              </a:path>
              <a:path w="796925" h="795655">
                <a:moveTo>
                  <a:pt x="448238" y="0"/>
                </a:moveTo>
                <a:lnTo>
                  <a:pt x="353271" y="0"/>
                </a:lnTo>
                <a:lnTo>
                  <a:pt x="328618" y="6095"/>
                </a:lnTo>
                <a:lnTo>
                  <a:pt x="316867" y="6095"/>
                </a:lnTo>
                <a:lnTo>
                  <a:pt x="283136" y="15239"/>
                </a:lnTo>
                <a:lnTo>
                  <a:pt x="276446" y="24383"/>
                </a:lnTo>
                <a:lnTo>
                  <a:pt x="269603" y="30479"/>
                </a:lnTo>
                <a:lnTo>
                  <a:pt x="262633" y="39623"/>
                </a:lnTo>
                <a:lnTo>
                  <a:pt x="255563" y="48767"/>
                </a:lnTo>
                <a:lnTo>
                  <a:pt x="248420" y="57911"/>
                </a:lnTo>
                <a:lnTo>
                  <a:pt x="241232" y="70103"/>
                </a:lnTo>
                <a:lnTo>
                  <a:pt x="219665" y="103631"/>
                </a:lnTo>
                <a:lnTo>
                  <a:pt x="198663" y="140207"/>
                </a:lnTo>
                <a:lnTo>
                  <a:pt x="178957" y="185927"/>
                </a:lnTo>
                <a:lnTo>
                  <a:pt x="161280" y="231647"/>
                </a:lnTo>
                <a:lnTo>
                  <a:pt x="145371" y="292607"/>
                </a:lnTo>
                <a:lnTo>
                  <a:pt x="138645" y="332231"/>
                </a:lnTo>
                <a:lnTo>
                  <a:pt x="137201" y="365759"/>
                </a:lnTo>
                <a:lnTo>
                  <a:pt x="138194" y="380999"/>
                </a:lnTo>
                <a:lnTo>
                  <a:pt x="151110" y="423671"/>
                </a:lnTo>
                <a:lnTo>
                  <a:pt x="167202" y="441959"/>
                </a:lnTo>
                <a:lnTo>
                  <a:pt x="173218" y="448055"/>
                </a:lnTo>
                <a:lnTo>
                  <a:pt x="179382" y="451103"/>
                </a:lnTo>
                <a:lnTo>
                  <a:pt x="185588" y="451103"/>
                </a:lnTo>
                <a:lnTo>
                  <a:pt x="191728" y="454151"/>
                </a:lnTo>
                <a:lnTo>
                  <a:pt x="243186" y="429767"/>
                </a:lnTo>
                <a:lnTo>
                  <a:pt x="277941" y="396239"/>
                </a:lnTo>
                <a:lnTo>
                  <a:pt x="287186" y="384047"/>
                </a:lnTo>
                <a:lnTo>
                  <a:pt x="294756" y="374903"/>
                </a:lnTo>
                <a:lnTo>
                  <a:pt x="300350" y="368807"/>
                </a:lnTo>
                <a:lnTo>
                  <a:pt x="303667" y="362711"/>
                </a:lnTo>
                <a:lnTo>
                  <a:pt x="300974" y="347471"/>
                </a:lnTo>
                <a:lnTo>
                  <a:pt x="298674" y="332231"/>
                </a:lnTo>
                <a:lnTo>
                  <a:pt x="296750" y="316991"/>
                </a:lnTo>
                <a:lnTo>
                  <a:pt x="295181" y="304799"/>
                </a:lnTo>
                <a:lnTo>
                  <a:pt x="293949" y="295655"/>
                </a:lnTo>
                <a:lnTo>
                  <a:pt x="293033" y="283463"/>
                </a:lnTo>
                <a:lnTo>
                  <a:pt x="292414" y="274319"/>
                </a:lnTo>
                <a:lnTo>
                  <a:pt x="292074" y="265175"/>
                </a:lnTo>
                <a:lnTo>
                  <a:pt x="291992" y="256031"/>
                </a:lnTo>
                <a:lnTo>
                  <a:pt x="292149" y="243839"/>
                </a:lnTo>
                <a:lnTo>
                  <a:pt x="292526" y="234695"/>
                </a:lnTo>
                <a:lnTo>
                  <a:pt x="293103" y="219455"/>
                </a:lnTo>
                <a:lnTo>
                  <a:pt x="295918" y="170687"/>
                </a:lnTo>
                <a:lnTo>
                  <a:pt x="303060" y="121919"/>
                </a:lnTo>
                <a:lnTo>
                  <a:pt x="315947" y="79247"/>
                </a:lnTo>
                <a:lnTo>
                  <a:pt x="342402" y="42671"/>
                </a:lnTo>
                <a:lnTo>
                  <a:pt x="369446" y="30479"/>
                </a:lnTo>
                <a:lnTo>
                  <a:pt x="557978" y="30479"/>
                </a:lnTo>
                <a:lnTo>
                  <a:pt x="546444" y="27431"/>
                </a:lnTo>
                <a:lnTo>
                  <a:pt x="534734" y="21335"/>
                </a:lnTo>
                <a:lnTo>
                  <a:pt x="461046" y="3047"/>
                </a:lnTo>
                <a:lnTo>
                  <a:pt x="448238" y="0"/>
                </a:lnTo>
                <a:close/>
              </a:path>
              <a:path w="796925" h="795655">
                <a:moveTo>
                  <a:pt x="376178" y="57911"/>
                </a:moveTo>
                <a:lnTo>
                  <a:pt x="348307" y="100583"/>
                </a:lnTo>
                <a:lnTo>
                  <a:pt x="337913" y="146303"/>
                </a:lnTo>
                <a:lnTo>
                  <a:pt x="334003" y="198119"/>
                </a:lnTo>
                <a:lnTo>
                  <a:pt x="333748" y="213359"/>
                </a:lnTo>
                <a:lnTo>
                  <a:pt x="333877" y="231647"/>
                </a:lnTo>
                <a:lnTo>
                  <a:pt x="334306" y="246887"/>
                </a:lnTo>
                <a:lnTo>
                  <a:pt x="334951" y="259079"/>
                </a:lnTo>
                <a:lnTo>
                  <a:pt x="335727" y="274319"/>
                </a:lnTo>
                <a:lnTo>
                  <a:pt x="336551" y="283463"/>
                </a:lnTo>
                <a:lnTo>
                  <a:pt x="337338" y="292607"/>
                </a:lnTo>
                <a:lnTo>
                  <a:pt x="338004" y="301751"/>
                </a:lnTo>
                <a:lnTo>
                  <a:pt x="338466" y="304799"/>
                </a:lnTo>
                <a:lnTo>
                  <a:pt x="338638" y="307847"/>
                </a:lnTo>
                <a:lnTo>
                  <a:pt x="350182" y="280415"/>
                </a:lnTo>
                <a:lnTo>
                  <a:pt x="360539" y="256031"/>
                </a:lnTo>
                <a:lnTo>
                  <a:pt x="369737" y="234695"/>
                </a:lnTo>
                <a:lnTo>
                  <a:pt x="377806" y="216407"/>
                </a:lnTo>
                <a:lnTo>
                  <a:pt x="384772" y="201167"/>
                </a:lnTo>
                <a:lnTo>
                  <a:pt x="390665" y="185927"/>
                </a:lnTo>
                <a:lnTo>
                  <a:pt x="402182" y="149351"/>
                </a:lnTo>
                <a:lnTo>
                  <a:pt x="405048" y="121919"/>
                </a:lnTo>
                <a:lnTo>
                  <a:pt x="404212" y="115823"/>
                </a:lnTo>
                <a:lnTo>
                  <a:pt x="402527" y="106679"/>
                </a:lnTo>
                <a:lnTo>
                  <a:pt x="400023" y="100583"/>
                </a:lnTo>
                <a:lnTo>
                  <a:pt x="396726" y="91439"/>
                </a:lnTo>
                <a:lnTo>
                  <a:pt x="392664" y="85343"/>
                </a:lnTo>
                <a:lnTo>
                  <a:pt x="387867" y="76199"/>
                </a:lnTo>
                <a:lnTo>
                  <a:pt x="382362" y="70103"/>
                </a:lnTo>
                <a:lnTo>
                  <a:pt x="376178" y="57911"/>
                </a:lnTo>
                <a:close/>
              </a:path>
            </a:pathLst>
          </a:custGeom>
          <a:solidFill>
            <a:srgbClr val="000000"/>
          </a:solidFill>
        </p:spPr>
        <p:txBody>
          <a:bodyPr wrap="square" lIns="0" tIns="0" rIns="0" bIns="0" rtlCol="0"/>
          <a:lstStyle/>
          <a:p>
            <a:endParaRPr/>
          </a:p>
        </p:txBody>
      </p:sp>
      <p:sp>
        <p:nvSpPr>
          <p:cNvPr id="18" name="bk object 18"/>
          <p:cNvSpPr/>
          <p:nvPr/>
        </p:nvSpPr>
        <p:spPr>
          <a:xfrm>
            <a:off x="1748342" y="919812"/>
            <a:ext cx="1747104" cy="517847"/>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6D3877-A478-AF4D-8071-9FE4C879470D}"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684F2-88EE-BE48-92A6-75E50673E294}" type="slidenum">
              <a:rPr lang="en-US" smtClean="0"/>
              <a:t>‹#›</a:t>
            </a:fld>
            <a:endParaRPr lang="en-US"/>
          </a:p>
        </p:txBody>
      </p:sp>
    </p:spTree>
    <p:extLst>
      <p:ext uri="{BB962C8B-B14F-4D97-AF65-F5344CB8AC3E}">
        <p14:creationId xmlns:p14="http://schemas.microsoft.com/office/powerpoint/2010/main" val="84118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07791" y="674749"/>
            <a:ext cx="9376416" cy="807719"/>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3" name="Holder 3"/>
          <p:cNvSpPr>
            <a:spLocks noGrp="1"/>
          </p:cNvSpPr>
          <p:nvPr>
            <p:ph type="body" idx="1"/>
          </p:nvPr>
        </p:nvSpPr>
        <p:spPr>
          <a:xfrm>
            <a:off x="915669" y="1812524"/>
            <a:ext cx="10360661" cy="4177665"/>
          </a:xfrm>
          <a:prstGeom prst="rect">
            <a:avLst/>
          </a:prstGeom>
        </p:spPr>
        <p:txBody>
          <a:bodyPr wrap="square" lIns="0" tIns="0" rIns="0" bIns="0">
            <a:spAutoFit/>
          </a:bodyPr>
          <a:lstStyle>
            <a:lvl1pPr>
              <a:defRPr sz="26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hyperlink" Target="http://mrnamelessit.deviantart.com/art/Post-It-Note-203022375"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emf"/><Relationship Id="rId10" Type="http://schemas.openxmlformats.org/officeDocument/2006/relationships/image" Target="../media/image12.tiff"/><Relationship Id="rId4" Type="http://schemas.openxmlformats.org/officeDocument/2006/relationships/image" Target="../media/image7.emf"/><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tiff"/></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mrnamelessit.deviantart.com/art/Post-It-Note-203022375" TargetMode="External"/><Relationship Id="rId5"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mrnamelessit.deviantart.com/art/Post-It-Note-203022375" TargetMode="External"/><Relationship Id="rId5" Type="http://schemas.openxmlformats.org/officeDocument/2006/relationships/image" Target="../media/image9.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hyperlink" Target="http://mrnamelessit.deviantart.com/art/Post-It-Note-20302237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ctrTitle"/>
          </p:nvPr>
        </p:nvSpPr>
        <p:spPr>
          <a:xfrm>
            <a:off x="-101616" y="3245206"/>
            <a:ext cx="4226089" cy="3017393"/>
          </a:xfrm>
        </p:spPr>
        <p:txBody>
          <a:bodyPr>
            <a:noAutofit/>
          </a:bodyPr>
          <a:lstStyle/>
          <a:p>
            <a:pPr algn="r"/>
            <a:r>
              <a:rPr lang="en-US" sz="5400" dirty="0" err="1">
                <a:effectLst>
                  <a:outerShdw blurRad="38100" dist="38100" dir="2700000" algn="tl">
                    <a:srgbClr val="000000">
                      <a:alpha val="43137"/>
                    </a:srgbClr>
                  </a:outerShdw>
                </a:effectLst>
                <a:latin typeface="+mn-lt"/>
              </a:rPr>
              <a:t>Dr</a:t>
            </a:r>
            <a:r>
              <a:rPr lang="en-US" sz="5400" dirty="0">
                <a:effectLst>
                  <a:outerShdw blurRad="38100" dist="38100" dir="2700000" algn="tl">
                    <a:srgbClr val="000000">
                      <a:alpha val="43137"/>
                    </a:srgbClr>
                  </a:outerShdw>
                </a:effectLst>
                <a:latin typeface="+mn-lt"/>
              </a:rPr>
              <a:t> Paul Golz</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71" y="189219"/>
            <a:ext cx="3147277" cy="9448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5063" y="4563895"/>
            <a:ext cx="6474422" cy="212249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E1A302F-B12D-4052-AD9E-F064293A4FF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849130" y="-459432"/>
            <a:ext cx="8752275" cy="6564206"/>
          </a:xfrm>
          <a:prstGeom prst="rect">
            <a:avLst/>
          </a:prstGeom>
        </p:spPr>
      </p:pic>
      <p:pic>
        <p:nvPicPr>
          <p:cNvPr id="9" name="Graphic 8" descr="Pin">
            <a:extLst>
              <a:ext uri="{FF2B5EF4-FFF2-40B4-BE49-F238E27FC236}">
                <a16:creationId xmlns:a16="http://schemas.microsoft.com/office/drawing/2014/main" id="{327AFAEB-C791-40F9-88C7-E869C67F06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6372" y="381364"/>
            <a:ext cx="914400" cy="914400"/>
          </a:xfrm>
          <a:prstGeom prst="rect">
            <a:avLst/>
          </a:prstGeom>
        </p:spPr>
      </p:pic>
      <p:sp>
        <p:nvSpPr>
          <p:cNvPr id="3" name="Subtitle 2"/>
          <p:cNvSpPr>
            <a:spLocks noGrp="1"/>
          </p:cNvSpPr>
          <p:nvPr>
            <p:ph type="subTitle" idx="1"/>
          </p:nvPr>
        </p:nvSpPr>
        <p:spPr>
          <a:xfrm rot="20977380">
            <a:off x="4454689" y="1333466"/>
            <a:ext cx="3466437" cy="2656948"/>
          </a:xfrm>
        </p:spPr>
        <p:txBody>
          <a:bodyPr>
            <a:normAutofit fontScale="92500" lnSpcReduction="10000"/>
          </a:bodyPr>
          <a:lstStyle/>
          <a:p>
            <a:r>
              <a:rPr lang="en-US" sz="3200" dirty="0">
                <a:effectLst>
                  <a:outerShdw blurRad="38100" dist="38100" dir="2700000" algn="tl">
                    <a:srgbClr val="000000">
                      <a:alpha val="43137"/>
                    </a:srgbClr>
                  </a:outerShdw>
                </a:effectLst>
              </a:rPr>
              <a:t>Mental Health &amp; Wellbeing</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a:p>
            <a:r>
              <a:rPr lang="en-GB" sz="3200" dirty="0"/>
              <a:t>Identifying and supporting through assessment</a:t>
            </a:r>
            <a:endParaRPr lang="en-US" sz="32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B434C9EE-868D-854F-BDE9-514E33CE3584}"/>
              </a:ext>
            </a:extLst>
          </p:cNvPr>
          <p:cNvPicPr>
            <a:picLocks noChangeAspect="1"/>
          </p:cNvPicPr>
          <p:nvPr/>
        </p:nvPicPr>
        <p:blipFill>
          <a:blip r:embed="rId10"/>
          <a:stretch>
            <a:fillRect/>
          </a:stretch>
        </p:blipFill>
        <p:spPr>
          <a:xfrm>
            <a:off x="9828272" y="566466"/>
            <a:ext cx="1679454" cy="1637413"/>
          </a:xfrm>
          <a:prstGeom prst="rect">
            <a:avLst/>
          </a:prstGeom>
        </p:spPr>
      </p:pic>
    </p:spTree>
    <p:extLst>
      <p:ext uri="{BB962C8B-B14F-4D97-AF65-F5344CB8AC3E}">
        <p14:creationId xmlns:p14="http://schemas.microsoft.com/office/powerpoint/2010/main" val="2030604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B1DEE-1D4B-4290-B069-A08ED526C64D}"/>
              </a:ext>
            </a:extLst>
          </p:cNvPr>
          <p:cNvSpPr>
            <a:spLocks noGrp="1"/>
          </p:cNvSpPr>
          <p:nvPr>
            <p:ph type="title"/>
          </p:nvPr>
        </p:nvSpPr>
        <p:spPr>
          <a:xfrm>
            <a:off x="1295400" y="485640"/>
            <a:ext cx="9706764" cy="677108"/>
          </a:xfrm>
        </p:spPr>
        <p:txBody>
          <a:bodyPr/>
          <a:lstStyle/>
          <a:p>
            <a:r>
              <a:rPr lang="en-GB" sz="4400" dirty="0">
                <a:effectLst>
                  <a:outerShdw blurRad="38100" dist="38100" dir="2700000" algn="tl">
                    <a:srgbClr val="000000">
                      <a:alpha val="43137"/>
                    </a:srgbClr>
                  </a:outerShdw>
                </a:effectLst>
                <a:latin typeface="+mn-lt"/>
              </a:rPr>
              <a:t>What next</a:t>
            </a:r>
          </a:p>
        </p:txBody>
      </p:sp>
      <p:sp>
        <p:nvSpPr>
          <p:cNvPr id="2" name="Rectangle 1">
            <a:extLst>
              <a:ext uri="{FF2B5EF4-FFF2-40B4-BE49-F238E27FC236}">
                <a16:creationId xmlns:a16="http://schemas.microsoft.com/office/drawing/2014/main" id="{BF9D8B91-FAA9-D749-9AEF-3231D3EC6A99}"/>
              </a:ext>
            </a:extLst>
          </p:cNvPr>
          <p:cNvSpPr/>
          <p:nvPr/>
        </p:nvSpPr>
        <p:spPr>
          <a:xfrm>
            <a:off x="767408" y="1287690"/>
            <a:ext cx="9993363" cy="5196166"/>
          </a:xfrm>
          <a:prstGeom prst="rect">
            <a:avLst/>
          </a:prstGeom>
        </p:spPr>
        <p:txBody>
          <a:bodyPr wrap="square">
            <a:spAutoFit/>
          </a:bodyPr>
          <a:lstStyle/>
          <a:p>
            <a:pPr marL="285750" indent="-285750">
              <a:lnSpc>
                <a:spcPct val="150000"/>
              </a:lnSpc>
              <a:buFont typeface="Arial" panose="020B0604020202020204" pitchFamily="34" charset="0"/>
              <a:buChar char="•"/>
            </a:pPr>
            <a:r>
              <a:rPr lang="en-GB" sz="2800" dirty="0"/>
              <a:t>DACP1001: Dance Technique - Continue portfolio assessment</a:t>
            </a:r>
          </a:p>
          <a:p>
            <a:pPr marL="285750" indent="-285750">
              <a:lnSpc>
                <a:spcPct val="150000"/>
              </a:lnSpc>
              <a:buFont typeface="Arial" panose="020B0604020202020204" pitchFamily="34" charset="0"/>
              <a:buChar char="•"/>
            </a:pPr>
            <a:r>
              <a:rPr lang="en-GB" sz="2800" dirty="0"/>
              <a:t>DACP1002: Dance Composition - Choreography assessment mental wellbeing*</a:t>
            </a:r>
          </a:p>
          <a:p>
            <a:pPr marL="285750" indent="-285750">
              <a:lnSpc>
                <a:spcPct val="150000"/>
              </a:lnSpc>
              <a:buFont typeface="Arial" panose="020B0604020202020204" pitchFamily="34" charset="0"/>
              <a:buChar char="•"/>
            </a:pPr>
            <a:r>
              <a:rPr lang="en-GB" sz="2800" dirty="0"/>
              <a:t>DACP1004: Dance, Health and Wellbeing - offer MH “research project” with themselves as subjects</a:t>
            </a:r>
          </a:p>
          <a:p>
            <a:pPr marL="285750" indent="-285750">
              <a:lnSpc>
                <a:spcPct val="150000"/>
              </a:lnSpc>
              <a:buFont typeface="Arial" panose="020B0604020202020204" pitchFamily="34" charset="0"/>
              <a:buChar char="•"/>
            </a:pPr>
            <a:endParaRPr lang="en-GB" sz="2800" dirty="0"/>
          </a:p>
          <a:p>
            <a:pPr marL="285750" indent="-285750">
              <a:lnSpc>
                <a:spcPct val="150000"/>
              </a:lnSpc>
              <a:buFont typeface="Arial" panose="020B0604020202020204" pitchFamily="34" charset="0"/>
              <a:buChar char="•"/>
            </a:pPr>
            <a:r>
              <a:rPr lang="en-GB" sz="2800" dirty="0"/>
              <a:t>DACP2001: Somatic Technique – reflective portfolio</a:t>
            </a:r>
          </a:p>
          <a:p>
            <a:pPr marL="285750" indent="-285750">
              <a:lnSpc>
                <a:spcPct val="150000"/>
              </a:lnSpc>
              <a:buFont typeface="Arial" panose="020B0604020202020204" pitchFamily="34" charset="0"/>
              <a:buChar char="•"/>
            </a:pPr>
            <a:endParaRPr lang="en-GB" sz="2800" dirty="0"/>
          </a:p>
        </p:txBody>
      </p:sp>
      <p:pic>
        <p:nvPicPr>
          <p:cNvPr id="5" name="Graphic 4" descr="Right Pointing Backhand Index ">
            <a:extLst>
              <a:ext uri="{FF2B5EF4-FFF2-40B4-BE49-F238E27FC236}">
                <a16:creationId xmlns:a16="http://schemas.microsoft.com/office/drawing/2014/main" id="{AB7FE64E-B93D-E046-9FAB-05A2A5DAFE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366994"/>
            <a:ext cx="914400" cy="914400"/>
          </a:xfrm>
          <a:prstGeom prst="rect">
            <a:avLst/>
          </a:prstGeom>
        </p:spPr>
      </p:pic>
    </p:spTree>
    <p:extLst>
      <p:ext uri="{BB962C8B-B14F-4D97-AF65-F5344CB8AC3E}">
        <p14:creationId xmlns:p14="http://schemas.microsoft.com/office/powerpoint/2010/main" val="318119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9D07-73F7-E44A-A811-96FBD5634A0A}"/>
              </a:ext>
            </a:extLst>
          </p:cNvPr>
          <p:cNvSpPr>
            <a:spLocks noGrp="1"/>
          </p:cNvSpPr>
          <p:nvPr>
            <p:ph type="title"/>
          </p:nvPr>
        </p:nvSpPr>
        <p:spPr>
          <a:xfrm>
            <a:off x="1407791" y="674749"/>
            <a:ext cx="9376416" cy="553998"/>
          </a:xfrm>
        </p:spPr>
        <p:txBody>
          <a:bodyPr/>
          <a:lstStyle/>
          <a:p>
            <a:r>
              <a:rPr lang="en-GB" sz="3600" dirty="0"/>
              <a:t>Somatic training</a:t>
            </a:r>
          </a:p>
        </p:txBody>
      </p:sp>
      <p:sp>
        <p:nvSpPr>
          <p:cNvPr id="3" name="Text Placeholder 2">
            <a:extLst>
              <a:ext uri="{FF2B5EF4-FFF2-40B4-BE49-F238E27FC236}">
                <a16:creationId xmlns:a16="http://schemas.microsoft.com/office/drawing/2014/main" id="{7F675E6E-15A0-F349-98BB-A49EF357728E}"/>
              </a:ext>
            </a:extLst>
          </p:cNvPr>
          <p:cNvSpPr>
            <a:spLocks noGrp="1"/>
          </p:cNvSpPr>
          <p:nvPr>
            <p:ph type="body" idx="1"/>
          </p:nvPr>
        </p:nvSpPr>
        <p:spPr>
          <a:xfrm>
            <a:off x="915669" y="1812524"/>
            <a:ext cx="10360661" cy="3016210"/>
          </a:xfrm>
        </p:spPr>
        <p:txBody>
          <a:bodyPr/>
          <a:lstStyle/>
          <a:p>
            <a:pPr marL="457200" indent="-457200">
              <a:buFont typeface="Arial" panose="020B0604020202020204" pitchFamily="34" charset="0"/>
              <a:buChar char="•"/>
            </a:pPr>
            <a:r>
              <a:rPr lang="en-GB" sz="2800" dirty="0"/>
              <a:t>2</a:t>
            </a:r>
            <a:r>
              <a:rPr lang="en-GB" sz="2800" baseline="30000" dirty="0"/>
              <a:t>nd</a:t>
            </a:r>
            <a:r>
              <a:rPr lang="en-GB" sz="2800" dirty="0"/>
              <a:t> year module around embodied approaches and dance training</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Has traditionally led to emotional journeys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Peer support has been part of this but not fully utilised</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This year this element is assessed.</a:t>
            </a:r>
          </a:p>
        </p:txBody>
      </p:sp>
      <p:sp>
        <p:nvSpPr>
          <p:cNvPr id="4" name="TextBox 3">
            <a:extLst>
              <a:ext uri="{FF2B5EF4-FFF2-40B4-BE49-F238E27FC236}">
                <a16:creationId xmlns:a16="http://schemas.microsoft.com/office/drawing/2014/main" id="{6799993F-C94C-CD4B-A5C6-2016C6D29633}"/>
              </a:ext>
            </a:extLst>
          </p:cNvPr>
          <p:cNvSpPr txBox="1"/>
          <p:nvPr/>
        </p:nvSpPr>
        <p:spPr>
          <a:xfrm>
            <a:off x="7606094" y="5661248"/>
            <a:ext cx="3670236" cy="523220"/>
          </a:xfrm>
          <a:prstGeom prst="rect">
            <a:avLst/>
          </a:prstGeom>
          <a:noFill/>
        </p:spPr>
        <p:txBody>
          <a:bodyPr wrap="none" rtlCol="0">
            <a:spAutoFit/>
          </a:bodyPr>
          <a:lstStyle/>
          <a:p>
            <a:r>
              <a:rPr lang="en-GB" sz="2800" dirty="0"/>
              <a:t>Brodie and </a:t>
            </a:r>
            <a:r>
              <a:rPr lang="en-GB" sz="2800" dirty="0" err="1"/>
              <a:t>Lobel</a:t>
            </a:r>
            <a:r>
              <a:rPr lang="en-GB" sz="2800" dirty="0"/>
              <a:t> (2012)</a:t>
            </a:r>
          </a:p>
        </p:txBody>
      </p:sp>
    </p:spTree>
    <p:extLst>
      <p:ext uri="{BB962C8B-B14F-4D97-AF65-F5344CB8AC3E}">
        <p14:creationId xmlns:p14="http://schemas.microsoft.com/office/powerpoint/2010/main" val="100512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folders/th/xrz58dm122j87psnyy6msbph0000gn/T/com.microsoft.Word/WebArchiveCopyPasteTempFiles/modern-abstract-background-with-purple-geometric-shapes-or-elements_1302-5268.jpg">
            <a:extLst>
              <a:ext uri="{FF2B5EF4-FFF2-40B4-BE49-F238E27FC236}">
                <a16:creationId xmlns:a16="http://schemas.microsoft.com/office/drawing/2014/main" id="{DDD1DD9C-10D5-7B4B-95E1-35EE862E4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985" b="4765"/>
          <a:stretch/>
        </p:blipFill>
        <p:spPr bwMode="auto">
          <a:xfrm>
            <a:off x="3431704" y="2060848"/>
            <a:ext cx="7896200" cy="4441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16F126-D229-4741-9989-7A763026ACD1}"/>
              </a:ext>
            </a:extLst>
          </p:cNvPr>
          <p:cNvSpPr txBox="1"/>
          <p:nvPr/>
        </p:nvSpPr>
        <p:spPr>
          <a:xfrm>
            <a:off x="4871864" y="5013176"/>
            <a:ext cx="4788940" cy="707886"/>
          </a:xfrm>
          <a:prstGeom prst="rect">
            <a:avLst/>
          </a:prstGeom>
          <a:noFill/>
        </p:spPr>
        <p:txBody>
          <a:bodyPr wrap="none" rtlCol="0">
            <a:spAutoFit/>
          </a:bodyPr>
          <a:lstStyle/>
          <a:p>
            <a:r>
              <a:rPr lang="en-GB" sz="4000" dirty="0"/>
              <a:t>The Motif Programme</a:t>
            </a:r>
          </a:p>
        </p:txBody>
      </p:sp>
    </p:spTree>
    <p:extLst>
      <p:ext uri="{BB962C8B-B14F-4D97-AF65-F5344CB8AC3E}">
        <p14:creationId xmlns:p14="http://schemas.microsoft.com/office/powerpoint/2010/main" val="402599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1610211"/>
            <a:ext cx="10515600" cy="4021596"/>
          </a:xfrm>
        </p:spPr>
        <p:txBody>
          <a:bodyPr>
            <a:normAutofit/>
          </a:bodyPr>
          <a:lstStyle/>
          <a:p>
            <a:br>
              <a:rPr lang="en-US" dirty="0"/>
            </a:br>
            <a:br>
              <a:rPr lang="en-US" dirty="0"/>
            </a:br>
            <a:br>
              <a:rPr lang="en-US" dirty="0"/>
            </a:b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4437112"/>
            <a:ext cx="5778621" cy="1734808"/>
          </a:xfrm>
          <a:prstGeom prst="rect">
            <a:avLst/>
          </a:prstGeom>
        </p:spPr>
      </p:pic>
      <p:sp>
        <p:nvSpPr>
          <p:cNvPr id="8" name="Text Placeholder 7">
            <a:extLst>
              <a:ext uri="{FF2B5EF4-FFF2-40B4-BE49-F238E27FC236}">
                <a16:creationId xmlns:a16="http://schemas.microsoft.com/office/drawing/2014/main" id="{698FCEDB-DEFA-9E4E-855B-32DD0F2C884B}"/>
              </a:ext>
            </a:extLst>
          </p:cNvPr>
          <p:cNvSpPr>
            <a:spLocks noGrp="1"/>
          </p:cNvSpPr>
          <p:nvPr>
            <p:ph type="body" idx="1"/>
          </p:nvPr>
        </p:nvSpPr>
        <p:spPr>
          <a:xfrm>
            <a:off x="983432" y="2276872"/>
            <a:ext cx="10360661" cy="1015663"/>
          </a:xfrm>
        </p:spPr>
        <p:txBody>
          <a:bodyPr/>
          <a:lstStyle/>
          <a:p>
            <a:pPr algn="ctr"/>
            <a:r>
              <a:rPr lang="en-GB" sz="6600" dirty="0"/>
              <a:t>Thank you</a:t>
            </a:r>
          </a:p>
        </p:txBody>
      </p:sp>
    </p:spTree>
    <p:extLst>
      <p:ext uri="{BB962C8B-B14F-4D97-AF65-F5344CB8AC3E}">
        <p14:creationId xmlns:p14="http://schemas.microsoft.com/office/powerpoint/2010/main" val="59084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DF0B69-0F29-8C4F-BC4A-359D0A2F3995}"/>
              </a:ext>
            </a:extLst>
          </p:cNvPr>
          <p:cNvSpPr>
            <a:spLocks noGrp="1"/>
          </p:cNvSpPr>
          <p:nvPr>
            <p:ph type="body" idx="1"/>
          </p:nvPr>
        </p:nvSpPr>
        <p:spPr>
          <a:xfrm>
            <a:off x="767408" y="260648"/>
            <a:ext cx="10360661" cy="6309420"/>
          </a:xfrm>
        </p:spPr>
        <p:txBody>
          <a:bodyPr/>
          <a:lstStyle/>
          <a:p>
            <a:r>
              <a:rPr lang="en-GB" sz="1800" kern="1200" dirty="0"/>
              <a:t>﻿Association of University &amp; College Counselling. (2011). </a:t>
            </a:r>
            <a:r>
              <a:rPr lang="en-GB" sz="1800" i="1" kern="1200" dirty="0"/>
              <a:t>Annual survey of counselling in further and higher education</a:t>
            </a:r>
            <a:r>
              <a:rPr lang="en-GB" sz="1800" kern="1200" dirty="0"/>
              <a:t>, 2006/07. Rugby: British Association of Counselling and Psychotherapy</a:t>
            </a:r>
          </a:p>
          <a:p>
            <a:r>
              <a:rPr lang="en-GB" sz="1800" kern="1200" dirty="0"/>
              <a:t>Castle, P. &amp; Buckler, S. (2018) </a:t>
            </a:r>
            <a:r>
              <a:rPr lang="en-GB" sz="1800" i="1" dirty="0"/>
              <a:t>Psychology for Teachers (2</a:t>
            </a:r>
            <a:r>
              <a:rPr lang="en-GB" sz="1800" i="1" baseline="30000" dirty="0"/>
              <a:t>nd</a:t>
            </a:r>
            <a:r>
              <a:rPr lang="en-GB" sz="1800" i="1" dirty="0"/>
              <a:t> edition)</a:t>
            </a:r>
            <a:r>
              <a:rPr lang="en-GB" sz="1800" dirty="0"/>
              <a:t>, SAGE publishing</a:t>
            </a:r>
          </a:p>
          <a:p>
            <a:r>
              <a:rPr lang="en-GB" sz="1800" kern="1200" dirty="0"/>
              <a:t>Gordon, D., Meyer, A. &amp; Rose, D. (2015), </a:t>
            </a:r>
            <a:r>
              <a:rPr lang="en-GB" sz="1800" i="1" kern="1200" dirty="0"/>
              <a:t>Universal Design for Learning: Theory and Practice, </a:t>
            </a:r>
            <a:r>
              <a:rPr lang="en-GB" sz="1800" kern="1200" dirty="0"/>
              <a:t>CAST Professional Publishing, Peabody</a:t>
            </a:r>
          </a:p>
          <a:p>
            <a:r>
              <a:rPr lang="en-GB" sz="1800" kern="1200" dirty="0"/>
              <a:t>Pinfold, V., Thornicroft, G., Huxley, P. &amp; Farmer, P. (2005). Active ingredients in anti-stigma programmes in mental health. </a:t>
            </a:r>
            <a:r>
              <a:rPr lang="en-GB" sz="1800" i="1" kern="1200" dirty="0"/>
              <a:t>International Review of Psychiatry</a:t>
            </a:r>
            <a:r>
              <a:rPr lang="en-GB" sz="1800" kern="1200" dirty="0"/>
              <a:t>, 17(2): 123–31</a:t>
            </a:r>
          </a:p>
          <a:p>
            <a:r>
              <a:rPr lang="en-GB" sz="1800" dirty="0"/>
              <a:t>Taylor, J. and </a:t>
            </a:r>
            <a:r>
              <a:rPr lang="en-GB" sz="1800" dirty="0" err="1"/>
              <a:t>Estanol</a:t>
            </a:r>
            <a:r>
              <a:rPr lang="en-GB" sz="1800" dirty="0"/>
              <a:t>, E. (2015b) </a:t>
            </a:r>
            <a:r>
              <a:rPr lang="en-GB" sz="1800" i="1" dirty="0"/>
              <a:t>Dance psychology for artistic and performance excellence</a:t>
            </a:r>
            <a:r>
              <a:rPr lang="en-GB" sz="1800" dirty="0"/>
              <a:t>. Champaign, Illinois: Human Kinetics</a:t>
            </a:r>
          </a:p>
          <a:p>
            <a:r>
              <a:rPr lang="en-GB" sz="1800" dirty="0"/>
              <a:t>Coutts, R., </a:t>
            </a:r>
            <a:r>
              <a:rPr lang="en-GB" sz="1800" dirty="0" err="1"/>
              <a:t>Gilleard</a:t>
            </a:r>
            <a:r>
              <a:rPr lang="en-GB" sz="1800" dirty="0"/>
              <a:t>, W. and </a:t>
            </a:r>
            <a:r>
              <a:rPr lang="en-GB" sz="1800" dirty="0" err="1"/>
              <a:t>Baglin</a:t>
            </a:r>
            <a:r>
              <a:rPr lang="en-GB" sz="1800" dirty="0"/>
              <a:t>, R. (2011) ‘Evidence for the impact of assessment on mood and motivation in first-year students’, </a:t>
            </a:r>
            <a:r>
              <a:rPr lang="en-GB" sz="1800" i="1" dirty="0"/>
              <a:t>Studies in Higher Education</a:t>
            </a:r>
            <a:r>
              <a:rPr lang="en-GB" sz="1800" dirty="0"/>
              <a:t>, 36(3), pp. 291–300. </a:t>
            </a:r>
            <a:r>
              <a:rPr lang="en-GB" sz="1800" dirty="0" err="1"/>
              <a:t>doi</a:t>
            </a:r>
            <a:r>
              <a:rPr lang="en-GB" sz="1800" dirty="0"/>
              <a:t>: 10.1080/03075079.2010.523892.</a:t>
            </a:r>
          </a:p>
          <a:p>
            <a:r>
              <a:rPr lang="en-GB" sz="1800" dirty="0"/>
              <a:t>Scanlon, L., Rowling, L. and Weber, Z. (2007) ‘“You don’t have like an identity you are just lost in a crowd”: Forming a Student Identity in the First-year Transition to University’, </a:t>
            </a:r>
            <a:r>
              <a:rPr lang="en-GB" sz="1800" i="1" dirty="0"/>
              <a:t>Journal of Youth Studies</a:t>
            </a:r>
            <a:r>
              <a:rPr lang="en-GB" sz="1800" dirty="0"/>
              <a:t>, 10(2), pp. 223–241. </a:t>
            </a:r>
            <a:r>
              <a:rPr lang="en-GB" sz="1800" dirty="0" err="1"/>
              <a:t>doi</a:t>
            </a:r>
            <a:r>
              <a:rPr lang="en-GB" sz="1800" dirty="0"/>
              <a:t>: 10.1080/13676260600983684.</a:t>
            </a:r>
          </a:p>
          <a:p>
            <a:r>
              <a:rPr lang="en-GB" sz="1800" dirty="0"/>
              <a:t>Macaskill, A. (2018) ‘Undergraduate mental health issues: the challenge of the second year of study’, </a:t>
            </a:r>
            <a:r>
              <a:rPr lang="en-GB" sz="1800" i="1" dirty="0"/>
              <a:t>Journal of Mental Health</a:t>
            </a:r>
            <a:r>
              <a:rPr lang="en-GB" sz="1800" dirty="0"/>
              <a:t>. Taylor &amp; Francis, 27(3), pp. 214–221. </a:t>
            </a:r>
            <a:r>
              <a:rPr lang="en-GB" sz="1800" dirty="0" err="1"/>
              <a:t>doi</a:t>
            </a:r>
            <a:r>
              <a:rPr lang="en-GB" sz="1800" dirty="0"/>
              <a:t>: 10.1080/09638237.2018.1437611.Martin, J. M. (2010) ‘Stigma and student mental health in higher education’, </a:t>
            </a:r>
            <a:r>
              <a:rPr lang="en-GB" sz="1800" i="1" dirty="0"/>
              <a:t>Higher Education Research and Development</a:t>
            </a:r>
            <a:r>
              <a:rPr lang="en-GB" sz="1800" dirty="0"/>
              <a:t>, 29(3), pp. 259–274. </a:t>
            </a:r>
            <a:r>
              <a:rPr lang="en-GB" sz="1800" dirty="0" err="1"/>
              <a:t>doi</a:t>
            </a:r>
            <a:r>
              <a:rPr lang="en-GB" sz="1800" dirty="0"/>
              <a:t>: 10.1080/07294360903470969.</a:t>
            </a:r>
          </a:p>
          <a:p>
            <a:r>
              <a:rPr lang="en-GB" sz="1800" dirty="0"/>
              <a:t>Macaskill, A. (2013) ‘The mental health of university students in the United Kingdom’, </a:t>
            </a:r>
            <a:r>
              <a:rPr lang="en-GB" sz="1800" i="1" dirty="0"/>
              <a:t>British Journal of Guidance &amp; Counselling</a:t>
            </a:r>
            <a:r>
              <a:rPr lang="en-GB" sz="1800" dirty="0"/>
              <a:t>, 41(4), pp. 426–441. </a:t>
            </a:r>
            <a:r>
              <a:rPr lang="en-GB" sz="1800" dirty="0" err="1"/>
              <a:t>doi</a:t>
            </a:r>
            <a:r>
              <a:rPr lang="en-GB" sz="1800" dirty="0"/>
              <a:t>: 10.1080/03069885.2012.743110.</a:t>
            </a:r>
          </a:p>
          <a:p>
            <a:r>
              <a:rPr lang="en-GB" sz="1800" dirty="0"/>
              <a:t>Martin, J-M (2010) Stigma and student mental health in higher education, </a:t>
            </a:r>
            <a:r>
              <a:rPr lang="en-GB" sz="1800" i="1" dirty="0"/>
              <a:t>Higher Education Research &amp; Development</a:t>
            </a:r>
            <a:r>
              <a:rPr lang="en-GB" sz="1800" dirty="0"/>
              <a:t>, 29:3, 259-274, </a:t>
            </a:r>
          </a:p>
          <a:p>
            <a:endParaRPr lang="en-GB" sz="1800" dirty="0"/>
          </a:p>
        </p:txBody>
      </p:sp>
    </p:spTree>
    <p:extLst>
      <p:ext uri="{BB962C8B-B14F-4D97-AF65-F5344CB8AC3E}">
        <p14:creationId xmlns:p14="http://schemas.microsoft.com/office/powerpoint/2010/main" val="3679865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501" y="1617872"/>
            <a:ext cx="10515600" cy="3969298"/>
          </a:xfrm>
        </p:spPr>
        <p:txBody>
          <a:bodyPr>
            <a:normAutofit/>
          </a:bodyPr>
          <a:lstStyle/>
          <a:p>
            <a:pPr marL="285750" indent="-285750">
              <a:lnSpc>
                <a:spcPct val="150000"/>
              </a:lnSpc>
              <a:buFont typeface="Arial" panose="020B0604020202020204" pitchFamily="34" charset="0"/>
              <a:buChar char="•"/>
            </a:pPr>
            <a:r>
              <a:rPr lang="en-GB" sz="3200" dirty="0">
                <a:latin typeface="Calibri" panose="020F0502020204030204" pitchFamily="34" charset="0"/>
                <a:cs typeface="Calibri" panose="020F0502020204030204" pitchFamily="34" charset="0"/>
              </a:rPr>
              <a:t>Offer two degrees</a:t>
            </a:r>
          </a:p>
          <a:p>
            <a:pPr marL="1028700" lvl="1">
              <a:lnSpc>
                <a:spcPct val="150000"/>
              </a:lnSpc>
              <a:buFont typeface="Arial" panose="020B0604020202020204" pitchFamily="34" charset="0"/>
              <a:buChar char="•"/>
            </a:pPr>
            <a:r>
              <a:rPr lang="en-GB" sz="3200">
                <a:solidFill>
                  <a:schemeClr val="tx1"/>
                </a:solidFill>
                <a:latin typeface="Calibri" panose="020F0502020204030204" pitchFamily="34" charset="0"/>
                <a:cs typeface="Calibri" panose="020F0502020204030204" pitchFamily="34" charset="0"/>
              </a:rPr>
              <a:t> Dance</a:t>
            </a:r>
            <a:endParaRPr lang="en-GB" sz="3200" dirty="0">
              <a:solidFill>
                <a:schemeClr val="tx1"/>
              </a:solidFill>
              <a:latin typeface="Calibri" panose="020F0502020204030204" pitchFamily="34" charset="0"/>
              <a:cs typeface="Calibri" panose="020F0502020204030204" pitchFamily="34" charset="0"/>
            </a:endParaRPr>
          </a:p>
          <a:p>
            <a:pPr marL="1028700" lvl="1">
              <a:lnSpc>
                <a:spcPct val="150000"/>
              </a:lnSpc>
              <a:buFont typeface="Arial" panose="020B0604020202020204" pitchFamily="34" charset="0"/>
              <a:buChar char="•"/>
            </a:pPr>
            <a:r>
              <a:rPr lang="en-GB" sz="3200" dirty="0">
                <a:solidFill>
                  <a:schemeClr val="tx1"/>
                </a:solidFill>
                <a:latin typeface="Calibri" panose="020F0502020204030204" pitchFamily="34" charset="0"/>
                <a:cs typeface="Calibri" panose="020F0502020204030204" pitchFamily="34" charset="0"/>
              </a:rPr>
              <a:t> Physical Education and Dance</a:t>
            </a:r>
          </a:p>
          <a:p>
            <a:pPr marL="285750" indent="-285750">
              <a:lnSpc>
                <a:spcPct val="150000"/>
              </a:lnSpc>
              <a:buFont typeface="Arial" panose="020B0604020202020204" pitchFamily="34" charset="0"/>
              <a:buChar char="•"/>
            </a:pPr>
            <a:r>
              <a:rPr lang="en-GB" sz="3200" dirty="0">
                <a:latin typeface="Calibri" panose="020F0502020204030204" pitchFamily="34" charset="0"/>
                <a:cs typeface="Calibri" panose="020F0502020204030204" pitchFamily="34" charset="0"/>
              </a:rPr>
              <a:t>Based at the University’s Severn Campus</a:t>
            </a:r>
          </a:p>
          <a:p>
            <a:pPr marL="285750" indent="-285750">
              <a:lnSpc>
                <a:spcPct val="150000"/>
              </a:lnSpc>
              <a:buFont typeface="Arial" panose="020B0604020202020204" pitchFamily="34" charset="0"/>
              <a:buChar char="•"/>
            </a:pPr>
            <a:r>
              <a:rPr lang="en-GB" sz="3200" dirty="0">
                <a:latin typeface="Calibri" panose="020F0502020204030204" pitchFamily="34" charset="0"/>
                <a:cs typeface="Calibri" panose="020F0502020204030204" pitchFamily="34" charset="0"/>
              </a:rPr>
              <a:t>World-renown for inclusive sport</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718" y="5622925"/>
            <a:ext cx="3382962" cy="11080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295400" y="389692"/>
            <a:ext cx="9706764" cy="677108"/>
          </a:xfrm>
        </p:spPr>
        <p:txBody>
          <a:bodyPr/>
          <a:lstStyle/>
          <a:p>
            <a:r>
              <a:rPr lang="en-GB" sz="4400" dirty="0">
                <a:effectLst>
                  <a:outerShdw blurRad="38100" dist="38100" dir="2700000" algn="tl">
                    <a:srgbClr val="000000">
                      <a:alpha val="43137"/>
                    </a:srgbClr>
                  </a:outerShdw>
                </a:effectLst>
                <a:latin typeface="+mn-lt"/>
              </a:rPr>
              <a:t>Background</a:t>
            </a:r>
          </a:p>
        </p:txBody>
      </p:sp>
      <p:pic>
        <p:nvPicPr>
          <p:cNvPr id="7" name="Picture 6">
            <a:extLst>
              <a:ext uri="{FF2B5EF4-FFF2-40B4-BE49-F238E27FC236}">
                <a16:creationId xmlns:a16="http://schemas.microsoft.com/office/drawing/2014/main" id="{740E1F9F-0AC1-F64F-8F02-F88849338272}"/>
              </a:ext>
            </a:extLst>
          </p:cNvPr>
          <p:cNvPicPr>
            <a:picLocks noChangeAspect="1"/>
          </p:cNvPicPr>
          <p:nvPr/>
        </p:nvPicPr>
        <p:blipFill>
          <a:blip r:embed="rId4"/>
          <a:stretch>
            <a:fillRect/>
          </a:stretch>
        </p:blipFill>
        <p:spPr>
          <a:xfrm>
            <a:off x="8184232" y="394939"/>
            <a:ext cx="3510610" cy="3510610"/>
          </a:xfrm>
          <a:prstGeom prst="rect">
            <a:avLst/>
          </a:prstGeom>
        </p:spPr>
      </p:pic>
      <p:pic>
        <p:nvPicPr>
          <p:cNvPr id="9" name="Graphic 8" descr="Books on Shelf">
            <a:extLst>
              <a:ext uri="{FF2B5EF4-FFF2-40B4-BE49-F238E27FC236}">
                <a16:creationId xmlns:a16="http://schemas.microsoft.com/office/drawing/2014/main" id="{C27ED499-68DC-1447-A920-A7D778B8A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389692"/>
            <a:ext cx="914400" cy="914400"/>
          </a:xfrm>
          <a:prstGeom prst="rect">
            <a:avLst/>
          </a:prstGeom>
        </p:spPr>
      </p:pic>
    </p:spTree>
    <p:extLst>
      <p:ext uri="{BB962C8B-B14F-4D97-AF65-F5344CB8AC3E}">
        <p14:creationId xmlns:p14="http://schemas.microsoft.com/office/powerpoint/2010/main" val="236609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B1DEE-1D4B-4290-B069-A08ED526C64D}"/>
              </a:ext>
            </a:extLst>
          </p:cNvPr>
          <p:cNvSpPr>
            <a:spLocks noGrp="1"/>
          </p:cNvSpPr>
          <p:nvPr>
            <p:ph type="title"/>
          </p:nvPr>
        </p:nvSpPr>
        <p:spPr>
          <a:xfrm>
            <a:off x="1295400" y="389692"/>
            <a:ext cx="9706764" cy="677108"/>
          </a:xfrm>
        </p:spPr>
        <p:txBody>
          <a:bodyPr/>
          <a:lstStyle/>
          <a:p>
            <a:r>
              <a:rPr lang="en-GB" sz="4400" dirty="0">
                <a:effectLst>
                  <a:outerShdw blurRad="38100" dist="38100" dir="2700000" algn="tl">
                    <a:srgbClr val="000000">
                      <a:alpha val="43137"/>
                    </a:srgbClr>
                  </a:outerShdw>
                </a:effectLst>
                <a:latin typeface="+mn-lt"/>
              </a:rPr>
              <a:t>Mental Wellbeing Eco-system</a:t>
            </a:r>
          </a:p>
        </p:txBody>
      </p:sp>
      <p:pic>
        <p:nvPicPr>
          <p:cNvPr id="10" name="Graphic 9" descr="Brain in head">
            <a:extLst>
              <a:ext uri="{FF2B5EF4-FFF2-40B4-BE49-F238E27FC236}">
                <a16:creationId xmlns:a16="http://schemas.microsoft.com/office/drawing/2014/main" id="{0F48BCF1-9AC5-420D-ABFF-EDD8DDB843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151" y="254391"/>
            <a:ext cx="914400" cy="914400"/>
          </a:xfrm>
          <a:prstGeom prst="rect">
            <a:avLst/>
          </a:prstGeom>
        </p:spPr>
      </p:pic>
      <p:grpSp>
        <p:nvGrpSpPr>
          <p:cNvPr id="4" name="Group 3">
            <a:extLst>
              <a:ext uri="{FF2B5EF4-FFF2-40B4-BE49-F238E27FC236}">
                <a16:creationId xmlns:a16="http://schemas.microsoft.com/office/drawing/2014/main" id="{73C4E883-DB1B-AF49-A17B-0E3A0ECB193E}"/>
              </a:ext>
            </a:extLst>
          </p:cNvPr>
          <p:cNvGrpSpPr/>
          <p:nvPr/>
        </p:nvGrpSpPr>
        <p:grpSpPr>
          <a:xfrm>
            <a:off x="6820598" y="-11489"/>
            <a:ext cx="6376514" cy="4782386"/>
            <a:chOff x="6820598" y="-11489"/>
            <a:chExt cx="6376514" cy="4782386"/>
          </a:xfrm>
        </p:grpSpPr>
        <p:pic>
          <p:nvPicPr>
            <p:cNvPr id="11" name="Picture 10">
              <a:extLst>
                <a:ext uri="{FF2B5EF4-FFF2-40B4-BE49-F238E27FC236}">
                  <a16:creationId xmlns:a16="http://schemas.microsoft.com/office/drawing/2014/main" id="{C1293B77-7ED9-4839-969A-7F4F1F85DBF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348048">
              <a:off x="6820598" y="-11489"/>
              <a:ext cx="6376514" cy="4782386"/>
            </a:xfrm>
            <a:prstGeom prst="rect">
              <a:avLst/>
            </a:prstGeom>
          </p:spPr>
        </p:pic>
        <p:sp>
          <p:nvSpPr>
            <p:cNvPr id="3" name="object 3"/>
            <p:cNvSpPr txBox="1"/>
            <p:nvPr/>
          </p:nvSpPr>
          <p:spPr>
            <a:xfrm rot="762205">
              <a:off x="8658645" y="962466"/>
              <a:ext cx="2623820" cy="2115820"/>
            </a:xfrm>
            <a:prstGeom prst="rect">
              <a:avLst/>
            </a:prstGeom>
          </p:spPr>
          <p:txBody>
            <a:bodyPr vert="horz" wrap="square" lIns="0" tIns="0" rIns="0" bIns="0" rtlCol="0">
              <a:spAutoFit/>
            </a:bodyPr>
            <a:lstStyle/>
            <a:p>
              <a:pPr marL="12700" marR="5080" algn="ctr">
                <a:lnSpc>
                  <a:spcPct val="90000"/>
                </a:lnSpc>
              </a:pPr>
              <a:r>
                <a:rPr sz="2200" spc="-65" dirty="0">
                  <a:cs typeface="Arial"/>
                </a:rPr>
                <a:t>Dis</a:t>
              </a:r>
              <a:r>
                <a:rPr sz="2200" spc="-80" dirty="0">
                  <a:cs typeface="Arial"/>
                </a:rPr>
                <a:t>c</a:t>
              </a:r>
              <a:r>
                <a:rPr sz="2200" dirty="0">
                  <a:cs typeface="Arial"/>
                </a:rPr>
                <a:t>losing</a:t>
              </a:r>
              <a:r>
                <a:rPr sz="2200" spc="45" dirty="0">
                  <a:cs typeface="Times New Roman"/>
                </a:rPr>
                <a:t> </a:t>
              </a:r>
              <a:r>
                <a:rPr sz="2200" spc="-125" dirty="0">
                  <a:cs typeface="Arial"/>
                </a:rPr>
                <a:t>a</a:t>
              </a:r>
              <a:r>
                <a:rPr sz="2200" spc="30" dirty="0">
                  <a:cs typeface="Times New Roman"/>
                </a:rPr>
                <a:t> </a:t>
              </a:r>
              <a:r>
                <a:rPr sz="2200" spc="25" dirty="0">
                  <a:cs typeface="Arial"/>
                </a:rPr>
                <a:t>m</a:t>
              </a:r>
              <a:r>
                <a:rPr sz="2200" dirty="0">
                  <a:cs typeface="Arial"/>
                </a:rPr>
                <a:t>ental</a:t>
              </a:r>
              <a:r>
                <a:rPr sz="2200" dirty="0">
                  <a:cs typeface="Times New Roman"/>
                </a:rPr>
                <a:t> </a:t>
              </a:r>
              <a:r>
                <a:rPr sz="2200" spc="-90" dirty="0">
                  <a:cs typeface="Arial"/>
                </a:rPr>
                <a:t>h</a:t>
              </a:r>
              <a:r>
                <a:rPr sz="2200" spc="-100" dirty="0">
                  <a:cs typeface="Arial"/>
                </a:rPr>
                <a:t>e</a:t>
              </a:r>
              <a:r>
                <a:rPr sz="2200" spc="40" dirty="0">
                  <a:cs typeface="Arial"/>
                </a:rPr>
                <a:t>alth</a:t>
              </a:r>
              <a:r>
                <a:rPr sz="2200" spc="30" dirty="0">
                  <a:cs typeface="Times New Roman"/>
                </a:rPr>
                <a:t> </a:t>
              </a:r>
              <a:r>
                <a:rPr sz="2200" spc="10" dirty="0">
                  <a:cs typeface="Arial"/>
                </a:rPr>
                <a:t>&amp;</a:t>
              </a:r>
              <a:r>
                <a:rPr sz="2200" spc="35" dirty="0">
                  <a:cs typeface="Times New Roman"/>
                </a:rPr>
                <a:t> </a:t>
              </a:r>
              <a:r>
                <a:rPr sz="2200" spc="40" dirty="0">
                  <a:cs typeface="Arial"/>
                </a:rPr>
                <a:t>we</a:t>
              </a:r>
              <a:r>
                <a:rPr sz="2200" dirty="0">
                  <a:cs typeface="Arial"/>
                </a:rPr>
                <a:t>l</a:t>
              </a:r>
              <a:r>
                <a:rPr sz="2200" spc="20" dirty="0">
                  <a:cs typeface="Arial"/>
                </a:rPr>
                <a:t>l</a:t>
              </a:r>
              <a:r>
                <a:rPr sz="2200" spc="50" dirty="0">
                  <a:cs typeface="Arial"/>
                </a:rPr>
                <a:t>b</a:t>
              </a:r>
              <a:r>
                <a:rPr sz="2200" spc="-25" dirty="0">
                  <a:cs typeface="Arial"/>
                </a:rPr>
                <a:t>eing</a:t>
              </a:r>
              <a:r>
                <a:rPr sz="2200" spc="-15" dirty="0">
                  <a:cs typeface="Times New Roman"/>
                </a:rPr>
                <a:t> </a:t>
              </a:r>
              <a:r>
                <a:rPr sz="2200" spc="-45" dirty="0">
                  <a:cs typeface="Arial"/>
                </a:rPr>
                <a:t>iss</a:t>
              </a:r>
              <a:r>
                <a:rPr sz="2200" spc="-60" dirty="0">
                  <a:cs typeface="Arial"/>
                </a:rPr>
                <a:t>u</a:t>
              </a:r>
              <a:r>
                <a:rPr sz="2200" spc="-175" dirty="0">
                  <a:cs typeface="Arial"/>
                </a:rPr>
                <a:t>e</a:t>
              </a:r>
              <a:r>
                <a:rPr sz="2200" spc="55" dirty="0">
                  <a:cs typeface="Times New Roman"/>
                </a:rPr>
                <a:t> </a:t>
              </a:r>
              <a:r>
                <a:rPr sz="2200" spc="165" dirty="0">
                  <a:cs typeface="Arial"/>
                </a:rPr>
                <a:t>wi</a:t>
              </a:r>
              <a:r>
                <a:rPr sz="2200" spc="65" dirty="0">
                  <a:cs typeface="Arial"/>
                </a:rPr>
                <a:t>l</a:t>
              </a:r>
              <a:r>
                <a:rPr sz="2200" spc="135" dirty="0">
                  <a:cs typeface="Arial"/>
                </a:rPr>
                <a:t>l</a:t>
              </a:r>
              <a:r>
                <a:rPr sz="2200" spc="40" dirty="0">
                  <a:cs typeface="Times New Roman"/>
                </a:rPr>
                <a:t> </a:t>
              </a:r>
              <a:r>
                <a:rPr sz="2200" spc="-25" dirty="0">
                  <a:cs typeface="Arial"/>
                </a:rPr>
                <a:t>no</a:t>
              </a:r>
              <a:r>
                <a:rPr sz="2200" spc="150" dirty="0">
                  <a:cs typeface="Arial"/>
                </a:rPr>
                <a:t>t</a:t>
              </a:r>
              <a:r>
                <a:rPr sz="2200" spc="35" dirty="0">
                  <a:cs typeface="Times New Roman"/>
                </a:rPr>
                <a:t> </a:t>
              </a:r>
              <a:r>
                <a:rPr sz="2200" spc="40" dirty="0">
                  <a:cs typeface="Arial"/>
                </a:rPr>
                <a:t>aff</a:t>
              </a:r>
              <a:r>
                <a:rPr sz="2200" spc="-160" dirty="0">
                  <a:cs typeface="Arial"/>
                </a:rPr>
                <a:t>e</a:t>
              </a:r>
              <a:r>
                <a:rPr sz="2200" spc="-155" dirty="0">
                  <a:cs typeface="Arial"/>
                </a:rPr>
                <a:t>c</a:t>
              </a:r>
              <a:r>
                <a:rPr sz="2200" spc="150" dirty="0">
                  <a:cs typeface="Arial"/>
                </a:rPr>
                <a:t>t</a:t>
              </a:r>
              <a:r>
                <a:rPr sz="2200" spc="135" dirty="0">
                  <a:cs typeface="Times New Roman"/>
                </a:rPr>
                <a:t> </a:t>
              </a:r>
              <a:r>
                <a:rPr sz="2200" spc="30" dirty="0">
                  <a:cs typeface="Arial"/>
                </a:rPr>
                <a:t>you</a:t>
              </a:r>
              <a:r>
                <a:rPr sz="2200" spc="20" dirty="0">
                  <a:cs typeface="Arial"/>
                </a:rPr>
                <a:t>r</a:t>
              </a:r>
              <a:r>
                <a:rPr sz="2200" spc="55" dirty="0">
                  <a:cs typeface="Times New Roman"/>
                </a:rPr>
                <a:t> </a:t>
              </a:r>
              <a:r>
                <a:rPr sz="2200" spc="-100" dirty="0">
                  <a:cs typeface="Arial"/>
                </a:rPr>
                <a:t>d</a:t>
              </a:r>
              <a:r>
                <a:rPr sz="2200" spc="-110" dirty="0">
                  <a:cs typeface="Arial"/>
                </a:rPr>
                <a:t>e</a:t>
              </a:r>
              <a:r>
                <a:rPr sz="2200" spc="-20" dirty="0">
                  <a:cs typeface="Arial"/>
                </a:rPr>
                <a:t>gr</a:t>
              </a:r>
              <a:r>
                <a:rPr sz="2200" spc="-35" dirty="0">
                  <a:cs typeface="Arial"/>
                </a:rPr>
                <a:t>e</a:t>
              </a:r>
              <a:r>
                <a:rPr sz="2200" spc="-95" dirty="0">
                  <a:cs typeface="Arial"/>
                </a:rPr>
                <a:t>e,</a:t>
              </a:r>
              <a:r>
                <a:rPr sz="2200" spc="50" dirty="0">
                  <a:cs typeface="Times New Roman"/>
                </a:rPr>
                <a:t> </a:t>
              </a:r>
              <a:r>
                <a:rPr sz="2200" spc="-25" dirty="0">
                  <a:cs typeface="Arial"/>
                </a:rPr>
                <a:t>no</a:t>
              </a:r>
              <a:r>
                <a:rPr sz="2200" spc="195" dirty="0">
                  <a:cs typeface="Arial"/>
                </a:rPr>
                <a:t>r</a:t>
              </a:r>
              <a:r>
                <a:rPr sz="2200" spc="30" dirty="0">
                  <a:cs typeface="Times New Roman"/>
                </a:rPr>
                <a:t> </a:t>
              </a:r>
              <a:r>
                <a:rPr sz="2200" spc="135" dirty="0">
                  <a:cs typeface="Arial"/>
                </a:rPr>
                <a:t>will</a:t>
              </a:r>
              <a:r>
                <a:rPr sz="2200" spc="95" dirty="0">
                  <a:cs typeface="Times New Roman"/>
                </a:rPr>
                <a:t> </a:t>
              </a:r>
              <a:r>
                <a:rPr sz="2200" spc="130" dirty="0">
                  <a:cs typeface="Arial"/>
                </a:rPr>
                <a:t>i</a:t>
              </a:r>
              <a:r>
                <a:rPr sz="2200" spc="170" dirty="0">
                  <a:cs typeface="Arial"/>
                </a:rPr>
                <a:t>t</a:t>
              </a:r>
              <a:r>
                <a:rPr sz="2200" spc="40" dirty="0">
                  <a:cs typeface="Times New Roman"/>
                </a:rPr>
                <a:t> </a:t>
              </a:r>
              <a:r>
                <a:rPr sz="2200" spc="40" dirty="0">
                  <a:cs typeface="Arial"/>
                </a:rPr>
                <a:t>aff</a:t>
              </a:r>
              <a:r>
                <a:rPr sz="2200" spc="-160" dirty="0">
                  <a:cs typeface="Arial"/>
                </a:rPr>
                <a:t>e</a:t>
              </a:r>
              <a:r>
                <a:rPr sz="2200" spc="-155" dirty="0">
                  <a:cs typeface="Arial"/>
                </a:rPr>
                <a:t>c</a:t>
              </a:r>
              <a:r>
                <a:rPr sz="2200" spc="150" dirty="0">
                  <a:cs typeface="Arial"/>
                </a:rPr>
                <a:t>t</a:t>
              </a:r>
              <a:r>
                <a:rPr sz="2200" spc="45" dirty="0">
                  <a:cs typeface="Times New Roman"/>
                </a:rPr>
                <a:t> </a:t>
              </a:r>
              <a:r>
                <a:rPr sz="2200" spc="-5" dirty="0">
                  <a:cs typeface="Arial"/>
                </a:rPr>
                <a:t>th</a:t>
              </a:r>
              <a:r>
                <a:rPr sz="2200" dirty="0">
                  <a:cs typeface="Arial"/>
                </a:rPr>
                <a:t>e</a:t>
              </a:r>
              <a:r>
                <a:rPr sz="2200" spc="35" dirty="0">
                  <a:cs typeface="Times New Roman"/>
                </a:rPr>
                <a:t> </a:t>
              </a:r>
              <a:r>
                <a:rPr sz="2200" dirty="0">
                  <a:cs typeface="Arial"/>
                </a:rPr>
                <a:t>way</a:t>
              </a:r>
              <a:r>
                <a:rPr sz="2200" spc="45" dirty="0">
                  <a:cs typeface="Times New Roman"/>
                </a:rPr>
                <a:t> </a:t>
              </a:r>
              <a:r>
                <a:rPr sz="2200" spc="25" dirty="0">
                  <a:cs typeface="Arial"/>
                </a:rPr>
                <a:t>staff</a:t>
              </a:r>
              <a:r>
                <a:rPr sz="2200" spc="15" dirty="0">
                  <a:cs typeface="Times New Roman"/>
                </a:rPr>
                <a:t> </a:t>
              </a:r>
              <a:r>
                <a:rPr sz="2200" spc="65" dirty="0">
                  <a:cs typeface="Arial"/>
                </a:rPr>
                <a:t>o</a:t>
              </a:r>
              <a:r>
                <a:rPr sz="2200" spc="40" dirty="0">
                  <a:cs typeface="Arial"/>
                </a:rPr>
                <a:t>r</a:t>
              </a:r>
              <a:r>
                <a:rPr sz="2200" spc="35" dirty="0">
                  <a:cs typeface="Times New Roman"/>
                </a:rPr>
                <a:t> </a:t>
              </a:r>
              <a:r>
                <a:rPr sz="2200" dirty="0">
                  <a:cs typeface="Arial"/>
                </a:rPr>
                <a:t>st</a:t>
              </a:r>
              <a:r>
                <a:rPr sz="2200" spc="-15" dirty="0">
                  <a:cs typeface="Arial"/>
                </a:rPr>
                <a:t>u</a:t>
              </a:r>
              <a:r>
                <a:rPr sz="2200" spc="-100" dirty="0">
                  <a:cs typeface="Arial"/>
                </a:rPr>
                <a:t>d</a:t>
              </a:r>
              <a:r>
                <a:rPr sz="2200" spc="-114" dirty="0">
                  <a:cs typeface="Arial"/>
                </a:rPr>
                <a:t>e</a:t>
              </a:r>
              <a:r>
                <a:rPr sz="2200" spc="5" dirty="0">
                  <a:cs typeface="Arial"/>
                </a:rPr>
                <a:t>nts</a:t>
              </a:r>
              <a:r>
                <a:rPr sz="2200" spc="45" dirty="0">
                  <a:cs typeface="Times New Roman"/>
                </a:rPr>
                <a:t> </a:t>
              </a:r>
              <a:r>
                <a:rPr sz="2200" spc="40" dirty="0">
                  <a:cs typeface="Arial"/>
                </a:rPr>
                <a:t>trea</a:t>
              </a:r>
              <a:r>
                <a:rPr sz="2200" spc="30" dirty="0">
                  <a:cs typeface="Arial"/>
                </a:rPr>
                <a:t>t</a:t>
              </a:r>
              <a:r>
                <a:rPr sz="2200" spc="35" dirty="0">
                  <a:cs typeface="Times New Roman"/>
                </a:rPr>
                <a:t> </a:t>
              </a:r>
              <a:br>
                <a:rPr lang="en-GB" sz="2200" spc="35" dirty="0">
                  <a:cs typeface="Times New Roman"/>
                </a:rPr>
              </a:br>
              <a:r>
                <a:rPr sz="2200" spc="-30" dirty="0">
                  <a:cs typeface="Arial"/>
                </a:rPr>
                <a:t>you</a:t>
              </a:r>
              <a:r>
                <a:rPr sz="2200" spc="-20" dirty="0">
                  <a:cs typeface="Times New Roman"/>
                </a:rPr>
                <a:t> </a:t>
              </a:r>
              <a:r>
                <a:rPr sz="2200" spc="5" dirty="0">
                  <a:cs typeface="Arial"/>
                </a:rPr>
                <a:t>at</a:t>
              </a:r>
              <a:r>
                <a:rPr sz="2200" spc="30" dirty="0">
                  <a:cs typeface="Times New Roman"/>
                </a:rPr>
                <a:t> </a:t>
              </a:r>
              <a:r>
                <a:rPr sz="2200" spc="-50" dirty="0">
                  <a:cs typeface="Arial"/>
                </a:rPr>
                <a:t>UW.</a:t>
              </a:r>
              <a:endParaRPr sz="2200" dirty="0">
                <a:cs typeface="Arial"/>
              </a:endParaRPr>
            </a:p>
          </p:txBody>
        </p:sp>
        <p:sp>
          <p:nvSpPr>
            <p:cNvPr id="8" name="object 8"/>
            <p:cNvSpPr/>
            <p:nvPr/>
          </p:nvSpPr>
          <p:spPr>
            <a:xfrm rot="1655749">
              <a:off x="10160073" y="2821987"/>
              <a:ext cx="1189261" cy="1214025"/>
            </a:xfrm>
            <a:prstGeom prst="rect">
              <a:avLst/>
            </a:prstGeom>
            <a:blipFill>
              <a:blip r:embed="rId7" cstate="print">
                <a:extLst>
                  <a:ext uri="{BEBA8EAE-BF5A-486C-A8C5-ECC9F3942E4B}">
                    <a14:imgProps xmlns:a14="http://schemas.microsoft.com/office/drawing/2010/main">
                      <a14:imgLayer r:embed="rId8">
                        <a14:imgEffect>
                          <a14:backgroundRemoval t="8364" b="89455" l="9455" r="90909">
                            <a14:foregroundMark x1="35636" y1="8727" x2="33455" y2="9818"/>
                            <a14:foregroundMark x1="90909" y1="72000" x2="89818" y2="60000"/>
                            <a14:foregroundMark x1="31636" y1="51636" x2="30545" y2="52727"/>
                            <a14:foregroundMark x1="35636" y1="42545" x2="38545" y2="50545"/>
                            <a14:foregroundMark x1="44727" y1="49455" x2="41818" y2="49455"/>
                            <a14:foregroundMark x1="40727" y1="45091" x2="40727" y2="45091"/>
                            <a14:foregroundMark x1="38545" y1="39636" x2="42545" y2="38545"/>
                            <a14:foregroundMark x1="49455" y1="41818" x2="49455" y2="48364"/>
                            <a14:foregroundMark x1="58182" y1="45818" x2="50909" y2="36000"/>
                            <a14:foregroundMark x1="75273" y1="30545" x2="77455" y2="30182"/>
                            <a14:foregroundMark x1="76364" y1="34545" x2="76364" y2="34545"/>
                            <a14:foregroundMark x1="78909" y1="38545" x2="78909" y2="38545"/>
                            <a14:foregroundMark x1="63273" y1="50545" x2="66545" y2="57455"/>
                            <a14:foregroundMark x1="50909" y1="53091" x2="54182" y2="61091"/>
                            <a14:foregroundMark x1="60727" y1="60000" x2="60727" y2="60000"/>
                            <a14:foregroundMark x1="47273" y1="53091" x2="47273" y2="53091"/>
                            <a14:foregroundMark x1="45818" y1="58182" x2="45818" y2="58182"/>
                            <a14:foregroundMark x1="48727" y1="64000" x2="48727" y2="64000"/>
                            <a14:foregroundMark x1="40727" y1="61091" x2="40727" y2="61091"/>
                            <a14:foregroundMark x1="36364" y1="61091" x2="36364" y2="61091"/>
                            <a14:foregroundMark x1="32364" y1="62909" x2="32364" y2="62909"/>
                            <a14:foregroundMark x1="28000" y1="62909" x2="28000" y2="62909"/>
                          </a14:backgroundRemoval>
                        </a14:imgEffect>
                      </a14:imgLayer>
                    </a14:imgProps>
                  </a:ext>
                </a:extLst>
              </a:blip>
              <a:stretch>
                <a:fillRect/>
              </a:stretch>
            </a:blipFill>
          </p:spPr>
          <p:txBody>
            <a:bodyPr wrap="square" lIns="0" tIns="0" rIns="0" bIns="0" rtlCol="0"/>
            <a:lstStyle/>
            <a:p>
              <a:endParaRPr/>
            </a:p>
          </p:txBody>
        </p:sp>
      </p:grpSp>
      <p:sp>
        <p:nvSpPr>
          <p:cNvPr id="2" name="Rectangle 1">
            <a:extLst>
              <a:ext uri="{FF2B5EF4-FFF2-40B4-BE49-F238E27FC236}">
                <a16:creationId xmlns:a16="http://schemas.microsoft.com/office/drawing/2014/main" id="{BF9D8B91-FAA9-D749-9AEF-3231D3EC6A99}"/>
              </a:ext>
            </a:extLst>
          </p:cNvPr>
          <p:cNvSpPr/>
          <p:nvPr/>
        </p:nvSpPr>
        <p:spPr>
          <a:xfrm>
            <a:off x="683030" y="1268760"/>
            <a:ext cx="8149273" cy="5196166"/>
          </a:xfrm>
          <a:prstGeom prst="rect">
            <a:avLst/>
          </a:prstGeom>
        </p:spPr>
        <p:txBody>
          <a:bodyPr wrap="square">
            <a:spAutoFit/>
          </a:bodyPr>
          <a:lstStyle/>
          <a:p>
            <a:pPr marL="457200" indent="-457200">
              <a:lnSpc>
                <a:spcPct val="150000"/>
              </a:lnSpc>
              <a:buFont typeface="Arial" panose="020B0604020202020204" pitchFamily="34" charset="0"/>
              <a:buChar char="•"/>
            </a:pPr>
            <a:r>
              <a:rPr lang="en-GB" sz="2800" dirty="0"/>
              <a:t>Made Riverside a “Mental Wellbeing Zone”</a:t>
            </a:r>
          </a:p>
          <a:p>
            <a:pPr marL="457200" indent="-457200">
              <a:lnSpc>
                <a:spcPct val="150000"/>
              </a:lnSpc>
              <a:buFont typeface="Arial" panose="020B0604020202020204" pitchFamily="34" charset="0"/>
              <a:buChar char="•"/>
            </a:pPr>
            <a:r>
              <a:rPr lang="en-GB" sz="2800" dirty="0"/>
              <a:t>Sport/dance specific drop-in sessions</a:t>
            </a:r>
          </a:p>
          <a:p>
            <a:pPr marL="457200" indent="-457200">
              <a:lnSpc>
                <a:spcPct val="150000"/>
              </a:lnSpc>
              <a:buFont typeface="Arial" panose="020B0604020202020204" pitchFamily="34" charset="0"/>
              <a:buChar char="•"/>
            </a:pPr>
            <a:r>
              <a:rPr lang="en-GB" sz="2800" dirty="0"/>
              <a:t>Spiral induction / Personal Academic Tutors</a:t>
            </a:r>
          </a:p>
          <a:p>
            <a:pPr marL="457200" indent="-457200">
              <a:lnSpc>
                <a:spcPct val="150000"/>
              </a:lnSpc>
              <a:buFont typeface="Arial" panose="020B0604020202020204" pitchFamily="34" charset="0"/>
              <a:buChar char="•"/>
            </a:pPr>
            <a:r>
              <a:rPr lang="en-GB" sz="2800" dirty="0"/>
              <a:t>Infographics</a:t>
            </a:r>
          </a:p>
          <a:p>
            <a:pPr marL="457200" indent="-457200">
              <a:lnSpc>
                <a:spcPct val="150000"/>
              </a:lnSpc>
              <a:buFont typeface="Arial" panose="020B0604020202020204" pitchFamily="34" charset="0"/>
              <a:buChar char="•"/>
            </a:pPr>
            <a:r>
              <a:rPr lang="en-GB" sz="2800" dirty="0"/>
              <a:t>Specific sessions</a:t>
            </a:r>
          </a:p>
          <a:p>
            <a:pPr marL="457200" indent="-457200" algn="ctr">
              <a:lnSpc>
                <a:spcPct val="150000"/>
              </a:lnSpc>
              <a:buFont typeface="Arial" panose="020B0604020202020204" pitchFamily="34" charset="0"/>
              <a:buChar char="•"/>
            </a:pPr>
            <a:endParaRPr lang="en-GB" sz="2800" dirty="0"/>
          </a:p>
          <a:p>
            <a:pPr marL="457200" indent="-457200">
              <a:lnSpc>
                <a:spcPct val="150000"/>
              </a:lnSpc>
              <a:buFont typeface="Arial" panose="020B0604020202020204" pitchFamily="34" charset="0"/>
              <a:buChar char="•"/>
            </a:pPr>
            <a:r>
              <a:rPr lang="en-GB" sz="2800" dirty="0"/>
              <a:t>Counselling</a:t>
            </a:r>
          </a:p>
          <a:p>
            <a:pPr marL="457200" indent="-457200">
              <a:lnSpc>
                <a:spcPct val="150000"/>
              </a:lnSpc>
              <a:buFont typeface="Arial" panose="020B0604020202020204" pitchFamily="34" charset="0"/>
              <a:buChar char="•"/>
            </a:pPr>
            <a:r>
              <a:rPr lang="en-GB" sz="2800" dirty="0"/>
              <a:t>Mental health workshops</a:t>
            </a:r>
          </a:p>
        </p:txBody>
      </p:sp>
      <p:sp>
        <p:nvSpPr>
          <p:cNvPr id="12" name="object 5">
            <a:extLst>
              <a:ext uri="{FF2B5EF4-FFF2-40B4-BE49-F238E27FC236}">
                <a16:creationId xmlns:a16="http://schemas.microsoft.com/office/drawing/2014/main" id="{AEB64C56-D92D-9643-8D25-7D8F0777E976}"/>
              </a:ext>
            </a:extLst>
          </p:cNvPr>
          <p:cNvSpPr/>
          <p:nvPr/>
        </p:nvSpPr>
        <p:spPr>
          <a:xfrm>
            <a:off x="5087888" y="3829006"/>
            <a:ext cx="3574441" cy="252031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 calcmode="lin" valueType="num">
                                      <p:cBhvr additive="base">
                                        <p:cTn id="5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B1DEE-1D4B-4290-B069-A08ED526C64D}"/>
              </a:ext>
            </a:extLst>
          </p:cNvPr>
          <p:cNvSpPr>
            <a:spLocks noGrp="1"/>
          </p:cNvSpPr>
          <p:nvPr>
            <p:ph type="title"/>
          </p:nvPr>
        </p:nvSpPr>
        <p:spPr>
          <a:xfrm>
            <a:off x="1295400" y="389692"/>
            <a:ext cx="9706764" cy="677108"/>
          </a:xfrm>
        </p:spPr>
        <p:txBody>
          <a:bodyPr/>
          <a:lstStyle/>
          <a:p>
            <a:r>
              <a:rPr lang="en-GB" sz="4400" dirty="0">
                <a:effectLst>
                  <a:outerShdw blurRad="38100" dist="38100" dir="2700000" algn="tl">
                    <a:srgbClr val="000000">
                      <a:alpha val="43137"/>
                    </a:srgbClr>
                  </a:outerShdw>
                </a:effectLst>
                <a:latin typeface="+mn-lt"/>
              </a:rPr>
              <a:t>Did it work?</a:t>
            </a:r>
          </a:p>
        </p:txBody>
      </p:sp>
      <p:sp>
        <p:nvSpPr>
          <p:cNvPr id="2" name="Rectangle 1">
            <a:extLst>
              <a:ext uri="{FF2B5EF4-FFF2-40B4-BE49-F238E27FC236}">
                <a16:creationId xmlns:a16="http://schemas.microsoft.com/office/drawing/2014/main" id="{BF9D8B91-FAA9-D749-9AEF-3231D3EC6A99}"/>
              </a:ext>
            </a:extLst>
          </p:cNvPr>
          <p:cNvSpPr/>
          <p:nvPr/>
        </p:nvSpPr>
        <p:spPr>
          <a:xfrm>
            <a:off x="623392" y="1628800"/>
            <a:ext cx="8640960" cy="3257174"/>
          </a:xfrm>
          <a:prstGeom prst="rect">
            <a:avLst/>
          </a:prstGeom>
        </p:spPr>
        <p:txBody>
          <a:bodyPr wrap="square">
            <a:spAutoFit/>
          </a:bodyPr>
          <a:lstStyle/>
          <a:p>
            <a:pPr marL="285750" indent="-285750">
              <a:lnSpc>
                <a:spcPct val="150000"/>
              </a:lnSpc>
              <a:buFont typeface="Arial" panose="020B0604020202020204" pitchFamily="34" charset="0"/>
              <a:buChar char="•"/>
            </a:pPr>
            <a:r>
              <a:rPr lang="en-GB" sz="2800" dirty="0"/>
              <a:t>80% retention Y1-&gt;2</a:t>
            </a:r>
          </a:p>
          <a:p>
            <a:pPr marL="285750" indent="-285750">
              <a:lnSpc>
                <a:spcPct val="150000"/>
              </a:lnSpc>
              <a:buFont typeface="Arial" panose="020B0604020202020204" pitchFamily="34" charset="0"/>
              <a:buChar char="•"/>
            </a:pPr>
            <a:r>
              <a:rPr lang="en-GB" sz="2800" dirty="0"/>
              <a:t>PATs reporting high incidences of “crisis”-levels of mental ill-health</a:t>
            </a:r>
          </a:p>
          <a:p>
            <a:pPr marL="285750" indent="-285750">
              <a:lnSpc>
                <a:spcPct val="150000"/>
              </a:lnSpc>
              <a:buFont typeface="Arial" panose="020B0604020202020204" pitchFamily="34" charset="0"/>
              <a:buChar char="•"/>
            </a:pPr>
            <a:r>
              <a:rPr lang="en-GB" sz="2800" dirty="0"/>
              <a:t>Low use of services, even when directed</a:t>
            </a:r>
          </a:p>
          <a:p>
            <a:pPr marL="285750" indent="-285750">
              <a:lnSpc>
                <a:spcPct val="150000"/>
              </a:lnSpc>
              <a:buFont typeface="Arial" panose="020B0604020202020204" pitchFamily="34" charset="0"/>
              <a:buChar char="•"/>
            </a:pPr>
            <a:r>
              <a:rPr lang="en-GB" sz="2800" dirty="0"/>
              <a:t>Mitigating circumstances claims based on MH up 23%</a:t>
            </a:r>
          </a:p>
        </p:txBody>
      </p:sp>
      <p:pic>
        <p:nvPicPr>
          <p:cNvPr id="13" name="Graphic 12" descr="Magnifying glass">
            <a:extLst>
              <a:ext uri="{FF2B5EF4-FFF2-40B4-BE49-F238E27FC236}">
                <a16:creationId xmlns:a16="http://schemas.microsoft.com/office/drawing/2014/main" id="{01410C1B-C078-2948-8C9C-08D6EE63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551" y="406791"/>
            <a:ext cx="914400" cy="914400"/>
          </a:xfrm>
          <a:prstGeom prst="rect">
            <a:avLst/>
          </a:prstGeom>
        </p:spPr>
      </p:pic>
      <p:grpSp>
        <p:nvGrpSpPr>
          <p:cNvPr id="5" name="Group 4">
            <a:extLst>
              <a:ext uri="{FF2B5EF4-FFF2-40B4-BE49-F238E27FC236}">
                <a16:creationId xmlns:a16="http://schemas.microsoft.com/office/drawing/2014/main" id="{94CA0386-9497-8B40-B443-26A336E3C1AA}"/>
              </a:ext>
            </a:extLst>
          </p:cNvPr>
          <p:cNvGrpSpPr/>
          <p:nvPr/>
        </p:nvGrpSpPr>
        <p:grpSpPr>
          <a:xfrm>
            <a:off x="6798227" y="-315416"/>
            <a:ext cx="6739948" cy="5054962"/>
            <a:chOff x="6348907" y="1018542"/>
            <a:chExt cx="6739948" cy="5054962"/>
          </a:xfrm>
        </p:grpSpPr>
        <p:pic>
          <p:nvPicPr>
            <p:cNvPr id="14" name="Picture 13">
              <a:extLst>
                <a:ext uri="{FF2B5EF4-FFF2-40B4-BE49-F238E27FC236}">
                  <a16:creationId xmlns:a16="http://schemas.microsoft.com/office/drawing/2014/main" id="{18D14FB1-1469-214C-99F9-02AB3E54EEC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348048">
              <a:off x="6348907" y="1018542"/>
              <a:ext cx="6739948" cy="5054962"/>
            </a:xfrm>
            <a:prstGeom prst="rect">
              <a:avLst/>
            </a:prstGeom>
          </p:spPr>
        </p:pic>
        <p:sp>
          <p:nvSpPr>
            <p:cNvPr id="15" name="object 3">
              <a:extLst>
                <a:ext uri="{FF2B5EF4-FFF2-40B4-BE49-F238E27FC236}">
                  <a16:creationId xmlns:a16="http://schemas.microsoft.com/office/drawing/2014/main" id="{9E5D3B5A-C48C-D948-A084-468708A253FB}"/>
                </a:ext>
              </a:extLst>
            </p:cNvPr>
            <p:cNvSpPr txBox="1"/>
            <p:nvPr/>
          </p:nvSpPr>
          <p:spPr>
            <a:xfrm rot="822303">
              <a:off x="8189147" y="2438027"/>
              <a:ext cx="3230530" cy="2215991"/>
            </a:xfrm>
            <a:prstGeom prst="rect">
              <a:avLst/>
            </a:prstGeom>
          </p:spPr>
          <p:txBody>
            <a:bodyPr vert="horz" wrap="square" lIns="0" tIns="0" rIns="0" bIns="0" rtlCol="0">
              <a:spAutoFit/>
            </a:bodyPr>
            <a:lstStyle/>
            <a:p>
              <a:pPr marL="85090" marR="524510" algn="ctr">
                <a:lnSpc>
                  <a:spcPct val="100000"/>
                </a:lnSpc>
              </a:pPr>
              <a:r>
                <a:rPr lang="en-GB" dirty="0">
                  <a:cs typeface="Calibri"/>
                </a:rPr>
                <a:t>Me</a:t>
              </a:r>
              <a:r>
                <a:rPr lang="en-GB" spc="-10" dirty="0">
                  <a:cs typeface="Calibri"/>
                </a:rPr>
                <a:t>n</a:t>
              </a:r>
              <a:r>
                <a:rPr lang="en-GB" spc="-20" dirty="0">
                  <a:cs typeface="Calibri"/>
                </a:rPr>
                <a:t>t</a:t>
              </a:r>
              <a:r>
                <a:rPr lang="en-GB" dirty="0">
                  <a:cs typeface="Calibri"/>
                </a:rPr>
                <a:t>al</a:t>
              </a:r>
              <a:r>
                <a:rPr lang="en-GB" spc="-45" dirty="0">
                  <a:latin typeface="Times New Roman"/>
                  <a:cs typeface="Times New Roman"/>
                </a:rPr>
                <a:t> </a:t>
              </a:r>
              <a:r>
                <a:rPr lang="en-GB" spc="-5" dirty="0">
                  <a:cs typeface="Calibri"/>
                </a:rPr>
                <a:t>hea</a:t>
              </a:r>
              <a:r>
                <a:rPr lang="en-GB" spc="5" dirty="0">
                  <a:cs typeface="Calibri"/>
                </a:rPr>
                <a:t>l</a:t>
              </a:r>
              <a:r>
                <a:rPr lang="en-GB" dirty="0">
                  <a:cs typeface="Calibri"/>
                </a:rPr>
                <a:t>th</a:t>
              </a:r>
              <a:r>
                <a:rPr lang="en-GB" spc="-55" dirty="0">
                  <a:latin typeface="Times New Roman"/>
                  <a:cs typeface="Times New Roman"/>
                </a:rPr>
                <a:t> </a:t>
              </a:r>
              <a:r>
                <a:rPr lang="en-GB" dirty="0">
                  <a:cs typeface="Calibri"/>
                </a:rPr>
                <a:t>and</a:t>
              </a:r>
              <a:r>
                <a:rPr lang="en-GB" spc="-55" dirty="0">
                  <a:latin typeface="Times New Roman"/>
                  <a:cs typeface="Times New Roman"/>
                </a:rPr>
                <a:t> </a:t>
              </a:r>
              <a:r>
                <a:rPr lang="en-GB" spc="-15" dirty="0">
                  <a:cs typeface="Calibri"/>
                </a:rPr>
                <a:t>w</a:t>
              </a:r>
              <a:r>
                <a:rPr lang="en-GB" dirty="0">
                  <a:cs typeface="Calibri"/>
                </a:rPr>
                <a:t>el</a:t>
              </a:r>
              <a:r>
                <a:rPr lang="en-GB" spc="5" dirty="0">
                  <a:cs typeface="Calibri"/>
                </a:rPr>
                <a:t>l</a:t>
              </a:r>
              <a:r>
                <a:rPr lang="en-GB" spc="-5" dirty="0">
                  <a:cs typeface="Calibri"/>
                </a:rPr>
                <a:t>be</a:t>
              </a:r>
              <a:r>
                <a:rPr lang="en-GB" dirty="0">
                  <a:cs typeface="Calibri"/>
                </a:rPr>
                <a:t>ing</a:t>
              </a:r>
              <a:r>
                <a:rPr lang="en-GB" spc="-50" dirty="0">
                  <a:latin typeface="Times New Roman"/>
                  <a:cs typeface="Times New Roman"/>
                </a:rPr>
                <a:t> </a:t>
              </a:r>
              <a:r>
                <a:rPr lang="en-GB" spc="-5" dirty="0">
                  <a:cs typeface="Calibri"/>
                </a:rPr>
                <a:t>h</a:t>
              </a:r>
              <a:r>
                <a:rPr lang="en-GB" dirty="0">
                  <a:cs typeface="Calibri"/>
                </a:rPr>
                <a:t>as</a:t>
              </a:r>
              <a:r>
                <a:rPr lang="en-GB" spc="-40" dirty="0">
                  <a:latin typeface="Times New Roman"/>
                  <a:cs typeface="Times New Roman"/>
                </a:rPr>
                <a:t> </a:t>
              </a:r>
              <a:r>
                <a:rPr lang="en-GB" spc="-5" dirty="0">
                  <a:cs typeface="Calibri"/>
                </a:rPr>
                <a:t>no b</a:t>
              </a:r>
              <a:r>
                <a:rPr lang="en-GB" dirty="0">
                  <a:cs typeface="Calibri"/>
                </a:rPr>
                <a:t>ounda</a:t>
              </a:r>
              <a:r>
                <a:rPr lang="en-GB" spc="-5" dirty="0">
                  <a:cs typeface="Calibri"/>
                </a:rPr>
                <a:t>r</a:t>
              </a:r>
              <a:r>
                <a:rPr lang="en-GB" dirty="0">
                  <a:cs typeface="Calibri"/>
                </a:rPr>
                <a:t>ies……</a:t>
              </a:r>
              <a:r>
                <a:rPr lang="en-GB" spc="-100" dirty="0">
                  <a:cs typeface="Calibri"/>
                </a:rPr>
                <a:t>.</a:t>
              </a:r>
              <a:r>
                <a:rPr lang="en-GB" spc="-65" dirty="0">
                  <a:cs typeface="Calibri"/>
                </a:rPr>
                <a:t>W</a:t>
              </a:r>
              <a:r>
                <a:rPr lang="en-GB" dirty="0">
                  <a:cs typeface="Calibri"/>
                </a:rPr>
                <a:t>e</a:t>
              </a:r>
              <a:r>
                <a:rPr lang="en-GB" spc="-40" dirty="0">
                  <a:latin typeface="Times New Roman"/>
                  <a:cs typeface="Times New Roman"/>
                </a:rPr>
                <a:t> </a:t>
              </a:r>
              <a:r>
                <a:rPr lang="en-GB" dirty="0">
                  <a:cs typeface="Calibri"/>
                </a:rPr>
                <a:t>all</a:t>
              </a:r>
              <a:r>
                <a:rPr lang="en-GB" spc="-50" dirty="0">
                  <a:latin typeface="Times New Roman"/>
                  <a:cs typeface="Times New Roman"/>
                </a:rPr>
                <a:t> </a:t>
              </a:r>
              <a:r>
                <a:rPr lang="en-GB" spc="-5" dirty="0">
                  <a:cs typeface="Calibri"/>
                </a:rPr>
                <a:t>h</a:t>
              </a:r>
              <a:r>
                <a:rPr lang="en-GB" spc="-20" dirty="0">
                  <a:cs typeface="Calibri"/>
                </a:rPr>
                <a:t>a</a:t>
              </a:r>
              <a:r>
                <a:rPr lang="en-GB" spc="-15" dirty="0">
                  <a:cs typeface="Calibri"/>
                </a:rPr>
                <a:t>v</a:t>
              </a:r>
              <a:r>
                <a:rPr lang="en-GB" dirty="0">
                  <a:cs typeface="Calibri"/>
                </a:rPr>
                <a:t>e</a:t>
              </a:r>
              <a:r>
                <a:rPr lang="en-GB" spc="-40" dirty="0">
                  <a:latin typeface="Times New Roman"/>
                  <a:cs typeface="Times New Roman"/>
                </a:rPr>
                <a:t> </a:t>
              </a:r>
              <a:r>
                <a:rPr lang="en-GB" dirty="0">
                  <a:cs typeface="Calibri"/>
                </a:rPr>
                <a:t>a</a:t>
              </a:r>
              <a:r>
                <a:rPr lang="en-GB" spc="-55" dirty="0">
                  <a:latin typeface="Times New Roman"/>
                  <a:cs typeface="Times New Roman"/>
                </a:rPr>
                <a:t> </a:t>
              </a:r>
              <a:r>
                <a:rPr lang="en-GB" dirty="0">
                  <a:cs typeface="Calibri"/>
                </a:rPr>
                <a:t>c</a:t>
              </a:r>
              <a:r>
                <a:rPr lang="en-GB" spc="-10" dirty="0">
                  <a:cs typeface="Calibri"/>
                </a:rPr>
                <a:t>e</a:t>
              </a:r>
              <a:r>
                <a:rPr lang="en-GB" spc="-5" dirty="0">
                  <a:cs typeface="Calibri"/>
                </a:rPr>
                <a:t>r</a:t>
              </a:r>
              <a:r>
                <a:rPr lang="en-GB" spc="-20" dirty="0">
                  <a:cs typeface="Calibri"/>
                </a:rPr>
                <a:t>t</a:t>
              </a:r>
              <a:r>
                <a:rPr lang="en-GB" dirty="0">
                  <a:cs typeface="Calibri"/>
                </a:rPr>
                <a:t>a</a:t>
              </a:r>
              <a:r>
                <a:rPr lang="en-GB" spc="5" dirty="0">
                  <a:cs typeface="Calibri"/>
                </a:rPr>
                <a:t>i</a:t>
              </a:r>
              <a:r>
                <a:rPr lang="en-GB" dirty="0">
                  <a:cs typeface="Calibri"/>
                </a:rPr>
                <a:t>n</a:t>
              </a:r>
              <a:r>
                <a:rPr lang="en-GB" dirty="0">
                  <a:latin typeface="Times New Roman"/>
                  <a:cs typeface="Times New Roman"/>
                </a:rPr>
                <a:t> </a:t>
              </a:r>
              <a:r>
                <a:rPr lang="en-GB" spc="-30" dirty="0">
                  <a:cs typeface="Calibri"/>
                </a:rPr>
                <a:t>r</a:t>
              </a:r>
              <a:r>
                <a:rPr lang="en-GB" dirty="0">
                  <a:cs typeface="Calibri"/>
                </a:rPr>
                <a:t>espons</a:t>
              </a:r>
              <a:r>
                <a:rPr lang="en-GB" spc="-5" dirty="0">
                  <a:cs typeface="Calibri"/>
                </a:rPr>
                <a:t>ib</a:t>
              </a:r>
              <a:r>
                <a:rPr lang="en-GB" spc="5" dirty="0">
                  <a:cs typeface="Calibri"/>
                </a:rPr>
                <a:t>i</a:t>
              </a:r>
              <a:r>
                <a:rPr lang="en-GB" dirty="0">
                  <a:cs typeface="Calibri"/>
                </a:rPr>
                <a:t>lity</a:t>
              </a:r>
              <a:r>
                <a:rPr lang="en-GB" spc="-55" dirty="0">
                  <a:latin typeface="Times New Roman"/>
                  <a:cs typeface="Times New Roman"/>
                </a:rPr>
                <a:t> </a:t>
              </a:r>
              <a:r>
                <a:rPr lang="en-GB" spc="-10" dirty="0">
                  <a:cs typeface="Calibri"/>
                </a:rPr>
                <a:t>t</a:t>
              </a:r>
              <a:r>
                <a:rPr lang="en-GB" dirty="0">
                  <a:cs typeface="Calibri"/>
                </a:rPr>
                <a:t>o</a:t>
              </a:r>
              <a:r>
                <a:rPr lang="en-GB" spc="-35" dirty="0">
                  <a:latin typeface="Times New Roman"/>
                  <a:cs typeface="Times New Roman"/>
                </a:rPr>
                <a:t> </a:t>
              </a:r>
              <a:r>
                <a:rPr lang="en-GB" spc="-5" dirty="0">
                  <a:cs typeface="Calibri"/>
                </a:rPr>
                <a:t>p</a:t>
              </a:r>
              <a:r>
                <a:rPr lang="en-GB" spc="-30" dirty="0">
                  <a:cs typeface="Calibri"/>
                </a:rPr>
                <a:t>r</a:t>
              </a:r>
              <a:r>
                <a:rPr lang="en-GB" spc="-5" dirty="0">
                  <a:cs typeface="Calibri"/>
                </a:rPr>
                <a:t>omo</a:t>
              </a:r>
              <a:r>
                <a:rPr lang="en-GB" spc="-10" dirty="0">
                  <a:cs typeface="Calibri"/>
                </a:rPr>
                <a:t>t</a:t>
              </a:r>
              <a:r>
                <a:rPr lang="en-GB" dirty="0">
                  <a:cs typeface="Calibri"/>
                </a:rPr>
                <a:t>e</a:t>
              </a:r>
              <a:r>
                <a:rPr lang="en-GB" spc="5" dirty="0">
                  <a:latin typeface="Times New Roman"/>
                  <a:cs typeface="Times New Roman"/>
                </a:rPr>
                <a:t> </a:t>
              </a:r>
              <a:r>
                <a:rPr lang="en-GB" dirty="0">
                  <a:cs typeface="Calibri"/>
                </a:rPr>
                <a:t>m</a:t>
              </a:r>
              <a:r>
                <a:rPr lang="en-GB" spc="-10" dirty="0">
                  <a:cs typeface="Calibri"/>
                </a:rPr>
                <a:t>e</a:t>
              </a:r>
              <a:r>
                <a:rPr lang="en-GB" spc="-15" dirty="0">
                  <a:cs typeface="Calibri"/>
                </a:rPr>
                <a:t>n</a:t>
              </a:r>
              <a:r>
                <a:rPr lang="en-GB" spc="-20" dirty="0">
                  <a:cs typeface="Calibri"/>
                </a:rPr>
                <a:t>t</a:t>
              </a:r>
              <a:r>
                <a:rPr lang="en-GB" dirty="0">
                  <a:cs typeface="Calibri"/>
                </a:rPr>
                <a:t>al</a:t>
              </a:r>
              <a:r>
                <a:rPr lang="en-GB" spc="-45" dirty="0">
                  <a:latin typeface="Times New Roman"/>
                  <a:cs typeface="Times New Roman"/>
                </a:rPr>
                <a:t> </a:t>
              </a:r>
              <a:r>
                <a:rPr lang="en-GB" spc="-5" dirty="0">
                  <a:cs typeface="Calibri"/>
                </a:rPr>
                <a:t>hea</a:t>
              </a:r>
              <a:r>
                <a:rPr lang="en-GB" spc="5" dirty="0">
                  <a:cs typeface="Calibri"/>
                </a:rPr>
                <a:t>l</a:t>
              </a:r>
              <a:r>
                <a:rPr lang="en-GB" dirty="0">
                  <a:cs typeface="Calibri"/>
                </a:rPr>
                <a:t>th</a:t>
              </a:r>
              <a:r>
                <a:rPr lang="en-GB" spc="-55" dirty="0">
                  <a:latin typeface="Times New Roman"/>
                  <a:cs typeface="Times New Roman"/>
                </a:rPr>
                <a:t> </a:t>
              </a:r>
              <a:r>
                <a:rPr lang="en-GB" dirty="0">
                  <a:cs typeface="Calibri"/>
                </a:rPr>
                <a:t>and</a:t>
              </a:r>
              <a:r>
                <a:rPr lang="en-GB" dirty="0">
                  <a:latin typeface="Times New Roman"/>
                  <a:cs typeface="Times New Roman"/>
                </a:rPr>
                <a:t> </a:t>
              </a:r>
              <a:r>
                <a:rPr lang="en-GB" spc="-15" dirty="0">
                  <a:cs typeface="Calibri"/>
                </a:rPr>
                <a:t>w</a:t>
              </a:r>
              <a:r>
                <a:rPr lang="en-GB" dirty="0">
                  <a:cs typeface="Calibri"/>
                </a:rPr>
                <a:t>el</a:t>
              </a:r>
              <a:r>
                <a:rPr lang="en-GB" spc="5" dirty="0">
                  <a:cs typeface="Calibri"/>
                </a:rPr>
                <a:t>l</a:t>
              </a:r>
              <a:r>
                <a:rPr lang="en-GB" spc="-5" dirty="0">
                  <a:cs typeface="Calibri"/>
                </a:rPr>
                <a:t>be</a:t>
              </a:r>
              <a:r>
                <a:rPr lang="en-GB" dirty="0">
                  <a:cs typeface="Calibri"/>
                </a:rPr>
                <a:t>ing</a:t>
              </a:r>
              <a:r>
                <a:rPr lang="en-GB" spc="-50" dirty="0">
                  <a:latin typeface="Times New Roman"/>
                  <a:cs typeface="Times New Roman"/>
                </a:rPr>
                <a:t> </a:t>
              </a:r>
              <a:r>
                <a:rPr lang="en-GB" dirty="0">
                  <a:cs typeface="Calibri"/>
                </a:rPr>
                <a:t>in</a:t>
              </a:r>
              <a:r>
                <a:rPr lang="en-GB" spc="-55" dirty="0">
                  <a:latin typeface="Times New Roman"/>
                  <a:cs typeface="Times New Roman"/>
                </a:rPr>
                <a:t> </a:t>
              </a:r>
              <a:r>
                <a:rPr lang="en-GB" dirty="0">
                  <a:cs typeface="Calibri"/>
                </a:rPr>
                <a:t>t</a:t>
              </a:r>
              <a:r>
                <a:rPr lang="en-GB" spc="-5" dirty="0">
                  <a:cs typeface="Calibri"/>
                </a:rPr>
                <a:t>h</a:t>
              </a:r>
              <a:r>
                <a:rPr lang="en-GB" dirty="0">
                  <a:cs typeface="Calibri"/>
                </a:rPr>
                <a:t>e</a:t>
              </a:r>
              <a:r>
                <a:rPr lang="en-GB" spc="-30" dirty="0">
                  <a:latin typeface="Times New Roman"/>
                  <a:cs typeface="Times New Roman"/>
                </a:rPr>
                <a:t> </a:t>
              </a:r>
              <a:r>
                <a:rPr lang="en-GB" spc="-5" dirty="0">
                  <a:cs typeface="Calibri"/>
                </a:rPr>
                <a:t>doma</a:t>
              </a:r>
              <a:r>
                <a:rPr lang="en-GB" spc="5" dirty="0">
                  <a:cs typeface="Calibri"/>
                </a:rPr>
                <a:t>i</a:t>
              </a:r>
              <a:r>
                <a:rPr lang="en-GB" spc="-5" dirty="0">
                  <a:cs typeface="Calibri"/>
                </a:rPr>
                <a:t>n</a:t>
              </a:r>
              <a:r>
                <a:rPr lang="en-GB" dirty="0">
                  <a:cs typeface="Calibri"/>
                </a:rPr>
                <a:t>s</a:t>
              </a:r>
              <a:r>
                <a:rPr lang="en-GB" spc="-50" dirty="0">
                  <a:latin typeface="Times New Roman"/>
                  <a:cs typeface="Times New Roman"/>
                </a:rPr>
                <a:t> </a:t>
              </a:r>
              <a:r>
                <a:rPr lang="en-GB" dirty="0">
                  <a:cs typeface="Calibri"/>
                </a:rPr>
                <a:t>wi</a:t>
              </a:r>
              <a:r>
                <a:rPr lang="en-GB" spc="5" dirty="0">
                  <a:cs typeface="Calibri"/>
                </a:rPr>
                <a:t>t</a:t>
              </a:r>
              <a:r>
                <a:rPr lang="en-GB" spc="-5" dirty="0">
                  <a:cs typeface="Calibri"/>
                </a:rPr>
                <a:t>h</a:t>
              </a:r>
              <a:r>
                <a:rPr lang="en-GB" spc="5" dirty="0">
                  <a:cs typeface="Calibri"/>
                </a:rPr>
                <a:t>i</a:t>
              </a:r>
              <a:r>
                <a:rPr lang="en-GB" dirty="0">
                  <a:cs typeface="Calibri"/>
                </a:rPr>
                <a:t>n</a:t>
              </a:r>
              <a:r>
                <a:rPr lang="en-GB" spc="-55" dirty="0">
                  <a:latin typeface="Times New Roman"/>
                  <a:cs typeface="Times New Roman"/>
                </a:rPr>
                <a:t> </a:t>
              </a:r>
              <a:r>
                <a:rPr lang="en-GB" dirty="0">
                  <a:cs typeface="Calibri"/>
                </a:rPr>
                <a:t>which</a:t>
              </a:r>
              <a:r>
                <a:rPr lang="en-GB" spc="-45" dirty="0">
                  <a:latin typeface="Times New Roman"/>
                  <a:cs typeface="Times New Roman"/>
                </a:rPr>
                <a:t> </a:t>
              </a:r>
              <a:r>
                <a:rPr lang="en-GB" spc="-15" dirty="0">
                  <a:cs typeface="Calibri"/>
                </a:rPr>
                <a:t>w</a:t>
              </a:r>
              <a:r>
                <a:rPr lang="en-GB" dirty="0">
                  <a:cs typeface="Calibri"/>
                </a:rPr>
                <a:t>e</a:t>
              </a:r>
              <a:r>
                <a:rPr lang="en-GB" dirty="0">
                  <a:latin typeface="Times New Roman"/>
                  <a:cs typeface="Times New Roman"/>
                </a:rPr>
                <a:t> </a:t>
              </a:r>
              <a:r>
                <a:rPr lang="en-GB" spc="-5" dirty="0">
                  <a:cs typeface="Calibri"/>
                </a:rPr>
                <a:t>ope</a:t>
              </a:r>
              <a:r>
                <a:rPr lang="en-GB" spc="-45" dirty="0">
                  <a:cs typeface="Calibri"/>
                </a:rPr>
                <a:t>r</a:t>
              </a:r>
              <a:r>
                <a:rPr lang="en-GB" spc="-10" dirty="0">
                  <a:cs typeface="Calibri"/>
                </a:rPr>
                <a:t>at</a:t>
              </a:r>
              <a:r>
                <a:rPr lang="en-GB" dirty="0">
                  <a:cs typeface="Calibri"/>
                </a:rPr>
                <a:t>e. </a:t>
              </a:r>
              <a:br>
                <a:rPr lang="en-GB" dirty="0">
                  <a:cs typeface="Calibri"/>
                </a:rPr>
              </a:br>
              <a:r>
                <a:rPr lang="en-GB" dirty="0">
                  <a:cs typeface="Calibri"/>
                </a:rPr>
                <a:t>       (</a:t>
              </a:r>
              <a:r>
                <a:rPr lang="en-GB" spc="-5" dirty="0">
                  <a:cs typeface="Calibri"/>
                </a:rPr>
                <a:t>C</a:t>
              </a:r>
              <a:r>
                <a:rPr lang="en-GB" dirty="0">
                  <a:cs typeface="Calibri"/>
                </a:rPr>
                <a:t>a</a:t>
              </a:r>
              <a:r>
                <a:rPr lang="en-GB" spc="-15" dirty="0">
                  <a:cs typeface="Calibri"/>
                </a:rPr>
                <a:t>s</a:t>
              </a:r>
              <a:r>
                <a:rPr lang="en-GB" dirty="0">
                  <a:cs typeface="Calibri"/>
                </a:rPr>
                <a:t>tle</a:t>
              </a:r>
              <a:r>
                <a:rPr lang="en-GB" spc="-55" dirty="0">
                  <a:latin typeface="Times New Roman"/>
                  <a:cs typeface="Times New Roman"/>
                </a:rPr>
                <a:t> </a:t>
              </a:r>
              <a:r>
                <a:rPr lang="en-GB" dirty="0">
                  <a:cs typeface="Calibri"/>
                </a:rPr>
                <a:t>&amp;</a:t>
              </a:r>
              <a:r>
                <a:rPr lang="en-GB" spc="-40" dirty="0">
                  <a:latin typeface="Times New Roman"/>
                  <a:cs typeface="Times New Roman"/>
                </a:rPr>
                <a:t> </a:t>
              </a:r>
              <a:r>
                <a:rPr lang="en-GB" dirty="0">
                  <a:cs typeface="Calibri"/>
                </a:rPr>
                <a:t>Buc</a:t>
              </a:r>
              <a:r>
                <a:rPr lang="en-GB" spc="-10" dirty="0">
                  <a:cs typeface="Calibri"/>
                </a:rPr>
                <a:t>k</a:t>
              </a:r>
              <a:r>
                <a:rPr lang="en-GB" dirty="0">
                  <a:cs typeface="Calibri"/>
                </a:rPr>
                <a:t>ler</a:t>
              </a:r>
              <a:r>
                <a:rPr lang="en-GB" spc="-25" dirty="0">
                  <a:latin typeface="Times New Roman"/>
                  <a:cs typeface="Times New Roman"/>
                </a:rPr>
                <a:t>, </a:t>
              </a:r>
              <a:r>
                <a:rPr lang="en-GB" spc="-10" dirty="0">
                  <a:cs typeface="Calibri"/>
                </a:rPr>
                <a:t>2</a:t>
              </a:r>
              <a:r>
                <a:rPr lang="en-GB" spc="-5" dirty="0">
                  <a:cs typeface="Calibri"/>
                </a:rPr>
                <a:t>018)</a:t>
              </a:r>
              <a:endParaRPr lang="en-GB" dirty="0"/>
            </a:p>
          </p:txBody>
        </p:sp>
        <p:pic>
          <p:nvPicPr>
            <p:cNvPr id="16" name="Graphic 15" descr="Thought bubble">
              <a:extLst>
                <a:ext uri="{FF2B5EF4-FFF2-40B4-BE49-F238E27FC236}">
                  <a16:creationId xmlns:a16="http://schemas.microsoft.com/office/drawing/2014/main" id="{02BE31CA-A1CF-9142-8705-A5D91DB23B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7257" y="2086878"/>
              <a:ext cx="914400" cy="914400"/>
            </a:xfrm>
            <a:prstGeom prst="rect">
              <a:avLst/>
            </a:prstGeom>
          </p:spPr>
        </p:pic>
      </p:grpSp>
    </p:spTree>
    <p:extLst>
      <p:ext uri="{BB962C8B-B14F-4D97-AF65-F5344CB8AC3E}">
        <p14:creationId xmlns:p14="http://schemas.microsoft.com/office/powerpoint/2010/main" val="128649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C0F8-18AB-D143-A05A-E3C975256D1E}"/>
              </a:ext>
            </a:extLst>
          </p:cNvPr>
          <p:cNvSpPr>
            <a:spLocks noGrp="1"/>
          </p:cNvSpPr>
          <p:nvPr>
            <p:ph type="ctrTitle"/>
          </p:nvPr>
        </p:nvSpPr>
        <p:spPr>
          <a:xfrm>
            <a:off x="623392" y="1412776"/>
            <a:ext cx="5541640" cy="830997"/>
          </a:xfrm>
        </p:spPr>
        <p:txBody>
          <a:bodyPr/>
          <a:lstStyle/>
          <a:p>
            <a:pPr algn="ctr"/>
            <a:r>
              <a:rPr lang="en-GB" sz="5400" dirty="0"/>
              <a:t>So what went wrong?</a:t>
            </a:r>
          </a:p>
        </p:txBody>
      </p:sp>
      <p:pic>
        <p:nvPicPr>
          <p:cNvPr id="4" name="Picture 3">
            <a:extLst>
              <a:ext uri="{FF2B5EF4-FFF2-40B4-BE49-F238E27FC236}">
                <a16:creationId xmlns:a16="http://schemas.microsoft.com/office/drawing/2014/main" id="{5415049B-938B-414F-B7AB-A6675935735B}"/>
              </a:ext>
            </a:extLst>
          </p:cNvPr>
          <p:cNvPicPr>
            <a:picLocks noChangeAspect="1"/>
          </p:cNvPicPr>
          <p:nvPr/>
        </p:nvPicPr>
        <p:blipFill>
          <a:blip r:embed="rId3"/>
          <a:stretch>
            <a:fillRect/>
          </a:stretch>
        </p:blipFill>
        <p:spPr>
          <a:xfrm>
            <a:off x="6888088" y="404664"/>
            <a:ext cx="4764698" cy="5805264"/>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358AE56A-C2A7-764B-8F0C-CEB26325D04B}"/>
              </a:ext>
            </a:extLst>
          </p:cNvPr>
          <p:cNvSpPr/>
          <p:nvPr/>
        </p:nvSpPr>
        <p:spPr>
          <a:xfrm>
            <a:off x="430560" y="4245233"/>
            <a:ext cx="6096000" cy="2308324"/>
          </a:xfrm>
          <a:prstGeom prst="rect">
            <a:avLst/>
          </a:prstGeom>
        </p:spPr>
        <p:txBody>
          <a:bodyPr>
            <a:spAutoFit/>
          </a:bodyPr>
          <a:lstStyle/>
          <a:p>
            <a:r>
              <a:rPr lang="en-GB" dirty="0">
                <a:solidFill>
                  <a:srgbClr val="333333"/>
                </a:solidFill>
                <a:latin typeface="Open Sans" panose="020B0606030504020204" pitchFamily="34" charset="0"/>
              </a:rPr>
              <a:t>Stigma is a powerful force in preventing university students with mental health difficulties from gaining access to appropriate support…most students did not disclose their mental health problems to staff at university. This was primarily due to fear of discrimination during their studies and in professional employment</a:t>
            </a:r>
          </a:p>
          <a:p>
            <a:pPr algn="r"/>
            <a:r>
              <a:rPr lang="en-GB" dirty="0">
                <a:solidFill>
                  <a:srgbClr val="333333"/>
                </a:solidFill>
                <a:latin typeface="Open Sans" panose="020B0606030504020204" pitchFamily="34" charset="0"/>
              </a:rPr>
              <a:t>Martin (2009)</a:t>
            </a:r>
            <a:endParaRPr lang="en-GB" dirty="0"/>
          </a:p>
        </p:txBody>
      </p:sp>
    </p:spTree>
    <p:extLst>
      <p:ext uri="{BB962C8B-B14F-4D97-AF65-F5344CB8AC3E}">
        <p14:creationId xmlns:p14="http://schemas.microsoft.com/office/powerpoint/2010/main" val="3527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2B4B3F-5CAA-0243-89B1-0E4EFB9BDFEA}"/>
              </a:ext>
            </a:extLst>
          </p:cNvPr>
          <p:cNvPicPr>
            <a:picLocks noChangeAspect="1"/>
          </p:cNvPicPr>
          <p:nvPr/>
        </p:nvPicPr>
        <p:blipFill>
          <a:blip r:embed="rId3"/>
          <a:stretch>
            <a:fillRect/>
          </a:stretch>
        </p:blipFill>
        <p:spPr>
          <a:xfrm>
            <a:off x="7536160" y="2838573"/>
            <a:ext cx="4506514" cy="3607658"/>
          </a:xfrm>
          <a:prstGeom prst="rect">
            <a:avLst/>
          </a:prstGeom>
        </p:spPr>
      </p:pic>
      <p:sp>
        <p:nvSpPr>
          <p:cNvPr id="11" name="Title 1">
            <a:extLst>
              <a:ext uri="{FF2B5EF4-FFF2-40B4-BE49-F238E27FC236}">
                <a16:creationId xmlns:a16="http://schemas.microsoft.com/office/drawing/2014/main" id="{A8B223EC-0AA2-4C51-AD4F-9F44376B0D7F}"/>
              </a:ext>
            </a:extLst>
          </p:cNvPr>
          <p:cNvSpPr txBox="1">
            <a:spLocks/>
          </p:cNvSpPr>
          <p:nvPr/>
        </p:nvSpPr>
        <p:spPr>
          <a:xfrm>
            <a:off x="1295400" y="389692"/>
            <a:ext cx="10439400" cy="615553"/>
          </a:xfrm>
          <a:prstGeom prst="rect">
            <a:avLst/>
          </a:prstGeom>
        </p:spPr>
        <p:txBody>
          <a:bodyPr wrap="square" lIns="0" tIns="0" rIns="0" bIns="0">
            <a:spAutoFit/>
          </a:bodyPr>
          <a:lstStyle>
            <a:lvl1pPr>
              <a:defRPr sz="2400" b="0" i="0">
                <a:solidFill>
                  <a:schemeClr val="tx1"/>
                </a:solidFill>
                <a:latin typeface="Calibri"/>
                <a:ea typeface="+mj-ea"/>
                <a:cs typeface="Calibri"/>
              </a:defRPr>
            </a:lvl1pPr>
          </a:lstStyle>
          <a:p>
            <a:r>
              <a:rPr lang="en-GB" sz="4000" kern="0" dirty="0">
                <a:effectLst>
                  <a:outerShdw blurRad="38100" dist="38100" dir="2700000" algn="tl">
                    <a:srgbClr val="000000">
                      <a:alpha val="43137"/>
                    </a:srgbClr>
                  </a:outerShdw>
                </a:effectLst>
                <a:latin typeface="+mn-lt"/>
              </a:rPr>
              <a:t>Using assessment</a:t>
            </a:r>
          </a:p>
        </p:txBody>
      </p:sp>
      <p:pic>
        <p:nvPicPr>
          <p:cNvPr id="12" name="Graphic 11" descr="Group">
            <a:extLst>
              <a:ext uri="{FF2B5EF4-FFF2-40B4-BE49-F238E27FC236}">
                <a16:creationId xmlns:a16="http://schemas.microsoft.com/office/drawing/2014/main" id="{1B130AAF-BE10-4ED0-AF81-DC3FD37F5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151" y="254391"/>
            <a:ext cx="914400" cy="914400"/>
          </a:xfrm>
          <a:prstGeom prst="rect">
            <a:avLst/>
          </a:prstGeom>
        </p:spPr>
      </p:pic>
      <p:sp>
        <p:nvSpPr>
          <p:cNvPr id="13" name="Rectangle 12">
            <a:extLst>
              <a:ext uri="{FF2B5EF4-FFF2-40B4-BE49-F238E27FC236}">
                <a16:creationId xmlns:a16="http://schemas.microsoft.com/office/drawing/2014/main" id="{9A986C98-1F5D-0D4A-9191-19AEADDD6E16}"/>
              </a:ext>
            </a:extLst>
          </p:cNvPr>
          <p:cNvSpPr/>
          <p:nvPr/>
        </p:nvSpPr>
        <p:spPr>
          <a:xfrm>
            <a:off x="551384" y="1242072"/>
            <a:ext cx="8640960" cy="5570756"/>
          </a:xfrm>
          <a:prstGeom prst="rect">
            <a:avLst/>
          </a:prstGeom>
        </p:spPr>
        <p:txBody>
          <a:bodyPr wrap="square">
            <a:spAutoFit/>
          </a:bodyPr>
          <a:lstStyle/>
          <a:p>
            <a:pPr marL="457200" indent="-457200">
              <a:lnSpc>
                <a:spcPct val="150000"/>
              </a:lnSpc>
              <a:buFont typeface="Arial" panose="020B0604020202020204" pitchFamily="34" charset="0"/>
              <a:buChar char="•"/>
            </a:pPr>
            <a:r>
              <a:rPr lang="en-GB" sz="2800" dirty="0"/>
              <a:t>Level 4 Dance technique module</a:t>
            </a:r>
          </a:p>
          <a:p>
            <a:pPr marL="457200" indent="-457200">
              <a:lnSpc>
                <a:spcPct val="150000"/>
              </a:lnSpc>
              <a:buFont typeface="Arial" panose="020B0604020202020204" pitchFamily="34" charset="0"/>
              <a:buChar char="•"/>
            </a:pPr>
            <a:r>
              <a:rPr lang="en-GB" sz="2800" dirty="0"/>
              <a:t>Series of worksheets around:</a:t>
            </a:r>
          </a:p>
          <a:p>
            <a:pPr marL="914400" lvl="1" indent="-457200">
              <a:lnSpc>
                <a:spcPct val="150000"/>
              </a:lnSpc>
              <a:buFont typeface="Arial" panose="020B0604020202020204" pitchFamily="34" charset="0"/>
              <a:buChar char="•"/>
            </a:pPr>
            <a:r>
              <a:rPr lang="en-GB" sz="2400" dirty="0"/>
              <a:t>Motivation</a:t>
            </a:r>
          </a:p>
          <a:p>
            <a:pPr marL="914400" lvl="1" indent="-457200">
              <a:lnSpc>
                <a:spcPct val="150000"/>
              </a:lnSpc>
              <a:buFont typeface="Arial" panose="020B0604020202020204" pitchFamily="34" charset="0"/>
              <a:buChar char="•"/>
            </a:pPr>
            <a:r>
              <a:rPr lang="en-GB" sz="2400" dirty="0"/>
              <a:t>Confidence</a:t>
            </a:r>
          </a:p>
          <a:p>
            <a:pPr marL="914400" lvl="1" indent="-457200">
              <a:lnSpc>
                <a:spcPct val="150000"/>
              </a:lnSpc>
              <a:buFont typeface="Arial" panose="020B0604020202020204" pitchFamily="34" charset="0"/>
              <a:buChar char="•"/>
            </a:pPr>
            <a:r>
              <a:rPr lang="en-GB" sz="2400" dirty="0"/>
              <a:t>Self-talk</a:t>
            </a:r>
          </a:p>
          <a:p>
            <a:pPr marL="914400" lvl="1" indent="-457200">
              <a:lnSpc>
                <a:spcPct val="150000"/>
              </a:lnSpc>
              <a:buFont typeface="Arial" panose="020B0604020202020204" pitchFamily="34" charset="0"/>
              <a:buChar char="•"/>
            </a:pPr>
            <a:r>
              <a:rPr lang="en-GB" sz="2400" dirty="0"/>
              <a:t>Identifying negative thoughts and behaviours</a:t>
            </a:r>
          </a:p>
          <a:p>
            <a:pPr marL="914400" lvl="1" indent="-457200">
              <a:lnSpc>
                <a:spcPct val="150000"/>
              </a:lnSpc>
              <a:buFont typeface="Arial" panose="020B0604020202020204" pitchFamily="34" charset="0"/>
              <a:buChar char="•"/>
            </a:pPr>
            <a:r>
              <a:rPr lang="en-GB" sz="2400" dirty="0"/>
              <a:t>Identifying emotions and the causes</a:t>
            </a:r>
          </a:p>
          <a:p>
            <a:pPr marL="914400" lvl="1" indent="-457200">
              <a:lnSpc>
                <a:spcPct val="150000"/>
              </a:lnSpc>
              <a:buFont typeface="Arial" panose="020B0604020202020204" pitchFamily="34" charset="0"/>
              <a:buChar char="•"/>
            </a:pPr>
            <a:r>
              <a:rPr lang="en-GB" sz="2400" dirty="0"/>
              <a:t>Nutrition, sleep and mood</a:t>
            </a:r>
          </a:p>
          <a:p>
            <a:pPr marL="914400" lvl="1" indent="-457200">
              <a:buFont typeface="Arial" panose="020B0604020202020204" pitchFamily="34" charset="0"/>
              <a:buChar char="•"/>
            </a:pPr>
            <a:endParaRPr lang="en-GB" sz="2800" dirty="0"/>
          </a:p>
          <a:p>
            <a:endParaRPr lang="en-GB" sz="2800" dirty="0"/>
          </a:p>
        </p:txBody>
      </p:sp>
      <p:grpSp>
        <p:nvGrpSpPr>
          <p:cNvPr id="17" name="Group 16">
            <a:extLst>
              <a:ext uri="{FF2B5EF4-FFF2-40B4-BE49-F238E27FC236}">
                <a16:creationId xmlns:a16="http://schemas.microsoft.com/office/drawing/2014/main" id="{066A4973-97C8-D84E-8915-4B3055D3CA99}"/>
              </a:ext>
            </a:extLst>
          </p:cNvPr>
          <p:cNvGrpSpPr/>
          <p:nvPr/>
        </p:nvGrpSpPr>
        <p:grpSpPr>
          <a:xfrm>
            <a:off x="7680176" y="-243408"/>
            <a:ext cx="5568021" cy="4176016"/>
            <a:chOff x="-1248816" y="254391"/>
            <a:chExt cx="5568021" cy="4176016"/>
          </a:xfrm>
        </p:grpSpPr>
        <p:pic>
          <p:nvPicPr>
            <p:cNvPr id="14" name="Picture 13">
              <a:extLst>
                <a:ext uri="{FF2B5EF4-FFF2-40B4-BE49-F238E27FC236}">
                  <a16:creationId xmlns:a16="http://schemas.microsoft.com/office/drawing/2014/main" id="{2B037F1B-4DE5-C94B-A61D-6BBE5102457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248816" y="254391"/>
              <a:ext cx="5568021" cy="4176016"/>
            </a:xfrm>
            <a:prstGeom prst="rect">
              <a:avLst/>
            </a:prstGeom>
          </p:spPr>
        </p:pic>
        <p:pic>
          <p:nvPicPr>
            <p:cNvPr id="15" name="Graphic 14" descr="Pin">
              <a:extLst>
                <a:ext uri="{FF2B5EF4-FFF2-40B4-BE49-F238E27FC236}">
                  <a16:creationId xmlns:a16="http://schemas.microsoft.com/office/drawing/2014/main" id="{F21B3A10-2BC3-F545-8E38-17D6A4654A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874" y="979413"/>
              <a:ext cx="564352" cy="564352"/>
            </a:xfrm>
            <a:prstGeom prst="rect">
              <a:avLst/>
            </a:prstGeom>
          </p:spPr>
        </p:pic>
        <p:sp>
          <p:nvSpPr>
            <p:cNvPr id="16" name="Subtitle 2">
              <a:extLst>
                <a:ext uri="{FF2B5EF4-FFF2-40B4-BE49-F238E27FC236}">
                  <a16:creationId xmlns:a16="http://schemas.microsoft.com/office/drawing/2014/main" id="{10074192-4676-C04F-A588-E37175F93896}"/>
                </a:ext>
              </a:extLst>
            </p:cNvPr>
            <p:cNvSpPr txBox="1">
              <a:spLocks/>
            </p:cNvSpPr>
            <p:nvPr/>
          </p:nvSpPr>
          <p:spPr>
            <a:xfrm rot="20977380">
              <a:off x="-163661" y="1360207"/>
              <a:ext cx="2918123" cy="1949495"/>
            </a:xfrm>
            <a:prstGeom prst="rect">
              <a:avLst/>
            </a:prstGeom>
          </p:spPr>
          <p:txBody>
            <a:bodyPr wrap="square" lIns="0" tIns="0" rIns="0" bIns="0">
              <a:normAutofit lnSpcReduction="10000"/>
            </a:bodyPr>
            <a:lstStyle>
              <a:lvl1pPr marL="0" eaLnBrk="1" hangingPunct="1">
                <a:defRPr sz="2600" b="0" i="0">
                  <a:solidFill>
                    <a:schemeClr val="tx1"/>
                  </a:solidFill>
                  <a:latin typeface="Calibri Light"/>
                  <a:ea typeface="+mn-ea"/>
                  <a:cs typeface="Calibri Light"/>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1" algn="ctr"/>
              <a:r>
                <a:rPr lang="en-GB" sz="2800" dirty="0"/>
                <a:t>Analyse your personal training and development needs</a:t>
              </a:r>
            </a:p>
          </p:txBody>
        </p:sp>
      </p:grpSp>
      <p:sp>
        <p:nvSpPr>
          <p:cNvPr id="19" name="TextBox 18">
            <a:extLst>
              <a:ext uri="{FF2B5EF4-FFF2-40B4-BE49-F238E27FC236}">
                <a16:creationId xmlns:a16="http://schemas.microsoft.com/office/drawing/2014/main" id="{CC516D05-AAE4-2F47-B9AA-63E7EB9E6DE9}"/>
              </a:ext>
            </a:extLst>
          </p:cNvPr>
          <p:cNvSpPr txBox="1"/>
          <p:nvPr/>
        </p:nvSpPr>
        <p:spPr>
          <a:xfrm>
            <a:off x="119336" y="6069968"/>
            <a:ext cx="676875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Taylor, J. and </a:t>
            </a:r>
            <a:r>
              <a:rPr lang="en-GB" dirty="0" err="1"/>
              <a:t>Estanol</a:t>
            </a:r>
            <a:r>
              <a:rPr lang="en-GB" dirty="0"/>
              <a:t>, E. (2015b) </a:t>
            </a:r>
            <a:r>
              <a:rPr lang="en-GB" i="1" dirty="0"/>
              <a:t>Dance psychology for artistic and performance excellence</a:t>
            </a:r>
            <a:r>
              <a:rPr lang="en-GB" dirty="0"/>
              <a:t>. Champaign, Illinois: Human Kinetics. </a:t>
            </a:r>
          </a:p>
        </p:txBody>
      </p:sp>
    </p:spTree>
    <p:extLst>
      <p:ext uri="{BB962C8B-B14F-4D97-AF65-F5344CB8AC3E}">
        <p14:creationId xmlns:p14="http://schemas.microsoft.com/office/powerpoint/2010/main" val="22301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 calcmode="lin" valueType="num">
                                      <p:cBhvr additive="base">
                                        <p:cTn id="16"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 calcmode="lin" valueType="num">
                                      <p:cBhvr additive="base">
                                        <p:cTn id="28" dur="500" fill="hold"/>
                                        <p:tgtEl>
                                          <p:spTgt spid="13">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3">
                                            <p:txEl>
                                              <p:pRg st="3" end="3"/>
                                            </p:txEl>
                                          </p:spTgt>
                                        </p:tgtEl>
                                        <p:attrNameLst>
                                          <p:attrName>ppt_y</p:attrName>
                                        </p:attrNameLst>
                                      </p:cBhvr>
                                      <p:tavLst>
                                        <p:tav tm="0">
                                          <p:val>
                                            <p:strVal val="#ppt_y"/>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
                                            <p:txEl>
                                              <p:pRg st="5" end="5"/>
                                            </p:txEl>
                                          </p:spTgt>
                                        </p:tgtEl>
                                        <p:attrNameLst>
                                          <p:attrName>style.visibility</p:attrName>
                                        </p:attrNameLst>
                                      </p:cBhvr>
                                      <p:to>
                                        <p:strVal val="visible"/>
                                      </p:to>
                                    </p:set>
                                    <p:anim calcmode="lin" valueType="num">
                                      <p:cBhvr additive="base">
                                        <p:cTn id="43" dur="500" fill="hold"/>
                                        <p:tgtEl>
                                          <p:spTgt spid="1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 calcmode="lin" valueType="num">
                                      <p:cBhvr additive="base">
                                        <p:cTn id="49" dur="500" fill="hold"/>
                                        <p:tgtEl>
                                          <p:spTgt spid="13">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
                                            <p:txEl>
                                              <p:pRg st="7" end="7"/>
                                            </p:txEl>
                                          </p:spTgt>
                                        </p:tgtEl>
                                        <p:attrNameLst>
                                          <p:attrName>style.visibility</p:attrName>
                                        </p:attrNameLst>
                                      </p:cBhvr>
                                      <p:to>
                                        <p:strVal val="visible"/>
                                      </p:to>
                                    </p:set>
                                    <p:anim calcmode="lin" valueType="num">
                                      <p:cBhvr additive="base">
                                        <p:cTn id="55" dur="500" fill="hold"/>
                                        <p:tgtEl>
                                          <p:spTgt spid="13">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718" y="5622925"/>
            <a:ext cx="3382962" cy="110807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295400" y="389692"/>
            <a:ext cx="10515600" cy="615553"/>
          </a:xfrm>
        </p:spPr>
        <p:txBody>
          <a:bodyPr/>
          <a:lstStyle/>
          <a:p>
            <a:r>
              <a:rPr lang="en-GB" sz="4000" dirty="0">
                <a:effectLst>
                  <a:outerShdw blurRad="38100" dist="38100" dir="2700000" algn="tl">
                    <a:srgbClr val="000000">
                      <a:alpha val="43137"/>
                    </a:srgbClr>
                  </a:outerShdw>
                </a:effectLst>
                <a:latin typeface="+mn-lt"/>
              </a:rPr>
              <a:t>Technology</a:t>
            </a:r>
          </a:p>
        </p:txBody>
      </p:sp>
      <p:sp>
        <p:nvSpPr>
          <p:cNvPr id="7" name="Text Placeholder 6">
            <a:extLst>
              <a:ext uri="{FF2B5EF4-FFF2-40B4-BE49-F238E27FC236}">
                <a16:creationId xmlns:a16="http://schemas.microsoft.com/office/drawing/2014/main" id="{0EFD0CE4-8355-4144-93CB-05BA51618118}"/>
              </a:ext>
            </a:extLst>
          </p:cNvPr>
          <p:cNvSpPr>
            <a:spLocks noGrp="1"/>
          </p:cNvSpPr>
          <p:nvPr>
            <p:ph type="body" idx="1"/>
          </p:nvPr>
        </p:nvSpPr>
        <p:spPr>
          <a:xfrm>
            <a:off x="839416" y="1580370"/>
            <a:ext cx="3956195" cy="800219"/>
          </a:xfrm>
        </p:spPr>
        <p:txBody>
          <a:bodyPr/>
          <a:lstStyle/>
          <a:p>
            <a:r>
              <a:rPr lang="en-GB" dirty="0"/>
              <a:t>Students can’t see each others work</a:t>
            </a:r>
          </a:p>
        </p:txBody>
      </p:sp>
      <p:pic>
        <p:nvPicPr>
          <p:cNvPr id="9" name="Picture 8">
            <a:extLst>
              <a:ext uri="{FF2B5EF4-FFF2-40B4-BE49-F238E27FC236}">
                <a16:creationId xmlns:a16="http://schemas.microsoft.com/office/drawing/2014/main" id="{FA8094B7-0BC9-8643-B406-DEF7680983DB}"/>
              </a:ext>
            </a:extLst>
          </p:cNvPr>
          <p:cNvPicPr>
            <a:picLocks noChangeAspect="1"/>
          </p:cNvPicPr>
          <p:nvPr/>
        </p:nvPicPr>
        <p:blipFill>
          <a:blip r:embed="rId4"/>
          <a:stretch>
            <a:fillRect/>
          </a:stretch>
        </p:blipFill>
        <p:spPr>
          <a:xfrm>
            <a:off x="6456041" y="415032"/>
            <a:ext cx="5308290" cy="2981255"/>
          </a:xfrm>
          <a:prstGeom prst="rect">
            <a:avLst/>
          </a:prstGeom>
        </p:spPr>
      </p:pic>
      <p:pic>
        <p:nvPicPr>
          <p:cNvPr id="10" name="Picture 9">
            <a:extLst>
              <a:ext uri="{FF2B5EF4-FFF2-40B4-BE49-F238E27FC236}">
                <a16:creationId xmlns:a16="http://schemas.microsoft.com/office/drawing/2014/main" id="{3CFE4F0D-87D7-554E-BEB7-848E0030BE4D}"/>
              </a:ext>
            </a:extLst>
          </p:cNvPr>
          <p:cNvPicPr>
            <a:picLocks noChangeAspect="1"/>
          </p:cNvPicPr>
          <p:nvPr/>
        </p:nvPicPr>
        <p:blipFill>
          <a:blip r:embed="rId5"/>
          <a:stretch>
            <a:fillRect/>
          </a:stretch>
        </p:blipFill>
        <p:spPr>
          <a:xfrm>
            <a:off x="119336" y="3017262"/>
            <a:ext cx="7032104" cy="3708838"/>
          </a:xfrm>
          <a:prstGeom prst="rect">
            <a:avLst/>
          </a:prstGeom>
        </p:spPr>
      </p:pic>
      <p:sp>
        <p:nvSpPr>
          <p:cNvPr id="11" name="Rectangle 10">
            <a:extLst>
              <a:ext uri="{FF2B5EF4-FFF2-40B4-BE49-F238E27FC236}">
                <a16:creationId xmlns:a16="http://schemas.microsoft.com/office/drawing/2014/main" id="{B256DE0C-C5A0-4A44-8ED5-7486BC3F3C50}"/>
              </a:ext>
            </a:extLst>
          </p:cNvPr>
          <p:cNvSpPr/>
          <p:nvPr/>
        </p:nvSpPr>
        <p:spPr>
          <a:xfrm>
            <a:off x="7270777" y="4140274"/>
            <a:ext cx="4369839" cy="830997"/>
          </a:xfrm>
          <a:prstGeom prst="rect">
            <a:avLst/>
          </a:prstGeom>
        </p:spPr>
        <p:txBody>
          <a:bodyPr wrap="square">
            <a:spAutoFit/>
          </a:bodyPr>
          <a:lstStyle/>
          <a:p>
            <a:r>
              <a:rPr lang="en-GB" sz="2400" dirty="0"/>
              <a:t>Module leader can see work as it is created</a:t>
            </a:r>
          </a:p>
        </p:txBody>
      </p:sp>
      <p:sp>
        <p:nvSpPr>
          <p:cNvPr id="12" name="TextBox 11">
            <a:extLst>
              <a:ext uri="{FF2B5EF4-FFF2-40B4-BE49-F238E27FC236}">
                <a16:creationId xmlns:a16="http://schemas.microsoft.com/office/drawing/2014/main" id="{B1721E98-72B7-C947-B16C-AB8056E524F0}"/>
              </a:ext>
            </a:extLst>
          </p:cNvPr>
          <p:cNvSpPr txBox="1"/>
          <p:nvPr/>
        </p:nvSpPr>
        <p:spPr>
          <a:xfrm>
            <a:off x="8830295" y="5103331"/>
            <a:ext cx="2810321" cy="461665"/>
          </a:xfrm>
          <a:prstGeom prst="rect">
            <a:avLst/>
          </a:prstGeom>
          <a:noFill/>
        </p:spPr>
        <p:txBody>
          <a:bodyPr wrap="none" rtlCol="0">
            <a:spAutoFit/>
          </a:bodyPr>
          <a:lstStyle/>
          <a:p>
            <a:r>
              <a:rPr lang="en-GB" sz="2400" dirty="0"/>
              <a:t>Students revisit work</a:t>
            </a:r>
          </a:p>
        </p:txBody>
      </p:sp>
      <p:pic>
        <p:nvPicPr>
          <p:cNvPr id="14" name="Graphic 13" descr="Drama">
            <a:extLst>
              <a:ext uri="{FF2B5EF4-FFF2-40B4-BE49-F238E27FC236}">
                <a16:creationId xmlns:a16="http://schemas.microsoft.com/office/drawing/2014/main" id="{B69B5946-FEAE-EB40-8E96-5711B99BA7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331" y="347634"/>
            <a:ext cx="914400" cy="914400"/>
          </a:xfrm>
          <a:prstGeom prst="rect">
            <a:avLst/>
          </a:prstGeom>
        </p:spPr>
      </p:pic>
    </p:spTree>
    <p:extLst>
      <p:ext uri="{BB962C8B-B14F-4D97-AF65-F5344CB8AC3E}">
        <p14:creationId xmlns:p14="http://schemas.microsoft.com/office/powerpoint/2010/main" val="331349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DB90FA-2C93-4F8B-9C65-A0FBA4B7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p:cNvSpPr>
            <a:spLocks noGrp="1"/>
          </p:cNvSpPr>
          <p:nvPr>
            <p:ph type="title"/>
          </p:nvPr>
        </p:nvSpPr>
        <p:spPr>
          <a:xfrm>
            <a:off x="1295400" y="389692"/>
            <a:ext cx="10515600" cy="615553"/>
          </a:xfrm>
        </p:spPr>
        <p:txBody>
          <a:bodyPr/>
          <a:lstStyle/>
          <a:p>
            <a:r>
              <a:rPr lang="en-GB" sz="4000" dirty="0">
                <a:effectLst>
                  <a:outerShdw blurRad="38100" dist="38100" dir="2700000" algn="tl">
                    <a:srgbClr val="000000">
                      <a:alpha val="43137"/>
                    </a:srgbClr>
                  </a:outerShdw>
                </a:effectLst>
                <a:latin typeface="+mn-lt"/>
              </a:rPr>
              <a:t>Encourage talking</a:t>
            </a:r>
          </a:p>
        </p:txBody>
      </p:sp>
      <p:pic>
        <p:nvPicPr>
          <p:cNvPr id="10" name="Picture 9">
            <a:extLst>
              <a:ext uri="{FF2B5EF4-FFF2-40B4-BE49-F238E27FC236}">
                <a16:creationId xmlns:a16="http://schemas.microsoft.com/office/drawing/2014/main" id="{80794E9D-A404-5D42-A967-5DA71D8B1D14}"/>
              </a:ext>
            </a:extLst>
          </p:cNvPr>
          <p:cNvPicPr>
            <a:picLocks noChangeAspect="1"/>
          </p:cNvPicPr>
          <p:nvPr/>
        </p:nvPicPr>
        <p:blipFill>
          <a:blip r:embed="rId4"/>
          <a:stretch>
            <a:fillRect/>
          </a:stretch>
        </p:blipFill>
        <p:spPr>
          <a:xfrm>
            <a:off x="3143672" y="1362308"/>
            <a:ext cx="5308290" cy="2981255"/>
          </a:xfrm>
          <a:prstGeom prst="rect">
            <a:avLst/>
          </a:prstGeom>
        </p:spPr>
      </p:pic>
      <p:pic>
        <p:nvPicPr>
          <p:cNvPr id="4" name="Graphic 3" descr="Microphone">
            <a:extLst>
              <a:ext uri="{FF2B5EF4-FFF2-40B4-BE49-F238E27FC236}">
                <a16:creationId xmlns:a16="http://schemas.microsoft.com/office/drawing/2014/main" id="{B962C714-005F-B944-B96F-E295EDFA5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162" y="389692"/>
            <a:ext cx="914400" cy="914400"/>
          </a:xfrm>
          <a:prstGeom prst="rect">
            <a:avLst/>
          </a:prstGeom>
        </p:spPr>
      </p:pic>
      <p:sp>
        <p:nvSpPr>
          <p:cNvPr id="5" name="Donut 4">
            <a:extLst>
              <a:ext uri="{FF2B5EF4-FFF2-40B4-BE49-F238E27FC236}">
                <a16:creationId xmlns:a16="http://schemas.microsoft.com/office/drawing/2014/main" id="{C48041E0-6B49-0A45-A0D7-A964B98128E9}"/>
              </a:ext>
            </a:extLst>
          </p:cNvPr>
          <p:cNvSpPr/>
          <p:nvPr/>
        </p:nvSpPr>
        <p:spPr>
          <a:xfrm>
            <a:off x="5872870" y="1433851"/>
            <a:ext cx="2628399" cy="2320796"/>
          </a:xfrm>
          <a:prstGeom prst="donut">
            <a:avLst>
              <a:gd name="adj" fmla="val 777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AA5258D2-3447-2244-A4A6-E06E90F31DF9}"/>
              </a:ext>
            </a:extLst>
          </p:cNvPr>
          <p:cNvPicPr>
            <a:picLocks noChangeAspect="1"/>
          </p:cNvPicPr>
          <p:nvPr/>
        </p:nvPicPr>
        <p:blipFill>
          <a:blip r:embed="rId7"/>
          <a:stretch>
            <a:fillRect/>
          </a:stretch>
        </p:blipFill>
        <p:spPr>
          <a:xfrm>
            <a:off x="7395634" y="389692"/>
            <a:ext cx="4549564" cy="5171243"/>
          </a:xfrm>
          <a:prstGeom prst="rect">
            <a:avLst/>
          </a:prstGeom>
        </p:spPr>
      </p:pic>
      <p:pic>
        <p:nvPicPr>
          <p:cNvPr id="7" name="Picture 6">
            <a:extLst>
              <a:ext uri="{FF2B5EF4-FFF2-40B4-BE49-F238E27FC236}">
                <a16:creationId xmlns:a16="http://schemas.microsoft.com/office/drawing/2014/main" id="{7B389ECC-EB4F-C842-9118-AB8961F5D0AC}"/>
              </a:ext>
            </a:extLst>
          </p:cNvPr>
          <p:cNvPicPr>
            <a:picLocks noChangeAspect="1"/>
          </p:cNvPicPr>
          <p:nvPr/>
        </p:nvPicPr>
        <p:blipFill>
          <a:blip r:embed="rId8"/>
          <a:stretch>
            <a:fillRect/>
          </a:stretch>
        </p:blipFill>
        <p:spPr>
          <a:xfrm>
            <a:off x="385111" y="2852936"/>
            <a:ext cx="6088446" cy="3746377"/>
          </a:xfrm>
          <a:prstGeom prst="rect">
            <a:avLst/>
          </a:prstGeom>
        </p:spPr>
      </p:pic>
    </p:spTree>
    <p:extLst>
      <p:ext uri="{BB962C8B-B14F-4D97-AF65-F5344CB8AC3E}">
        <p14:creationId xmlns:p14="http://schemas.microsoft.com/office/powerpoint/2010/main" val="19280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B0B1DEE-1D4B-4290-B069-A08ED526C64D}"/>
              </a:ext>
            </a:extLst>
          </p:cNvPr>
          <p:cNvSpPr>
            <a:spLocks noGrp="1"/>
          </p:cNvSpPr>
          <p:nvPr>
            <p:ph type="title"/>
          </p:nvPr>
        </p:nvSpPr>
        <p:spPr>
          <a:xfrm>
            <a:off x="1295400" y="389692"/>
            <a:ext cx="9706764" cy="677108"/>
          </a:xfrm>
        </p:spPr>
        <p:txBody>
          <a:bodyPr/>
          <a:lstStyle/>
          <a:p>
            <a:r>
              <a:rPr lang="en-GB" sz="4400" dirty="0">
                <a:effectLst>
                  <a:outerShdw blurRad="38100" dist="38100" dir="2700000" algn="tl">
                    <a:srgbClr val="000000">
                      <a:alpha val="43137"/>
                    </a:srgbClr>
                  </a:outerShdw>
                </a:effectLst>
                <a:latin typeface="+mn-lt"/>
              </a:rPr>
              <a:t>Did it work?</a:t>
            </a:r>
          </a:p>
        </p:txBody>
      </p:sp>
      <p:sp>
        <p:nvSpPr>
          <p:cNvPr id="2" name="Rectangle 1">
            <a:extLst>
              <a:ext uri="{FF2B5EF4-FFF2-40B4-BE49-F238E27FC236}">
                <a16:creationId xmlns:a16="http://schemas.microsoft.com/office/drawing/2014/main" id="{BF9D8B91-FAA9-D749-9AEF-3231D3EC6A99}"/>
              </a:ext>
            </a:extLst>
          </p:cNvPr>
          <p:cNvSpPr/>
          <p:nvPr/>
        </p:nvSpPr>
        <p:spPr>
          <a:xfrm>
            <a:off x="639141" y="1321191"/>
            <a:ext cx="6032923" cy="4549835"/>
          </a:xfrm>
          <a:prstGeom prst="rect">
            <a:avLst/>
          </a:prstGeom>
        </p:spPr>
        <p:txBody>
          <a:bodyPr wrap="square">
            <a:spAutoFit/>
          </a:bodyPr>
          <a:lstStyle/>
          <a:p>
            <a:pPr marL="285750" indent="-285750">
              <a:lnSpc>
                <a:spcPct val="150000"/>
              </a:lnSpc>
              <a:buFont typeface="Arial" panose="020B0604020202020204" pitchFamily="34" charset="0"/>
              <a:buChar char="•"/>
            </a:pPr>
            <a:r>
              <a:rPr lang="en-GB" sz="2800" dirty="0"/>
              <a:t>100% of students engaged with the portfolio</a:t>
            </a:r>
          </a:p>
          <a:p>
            <a:pPr marL="285750" indent="-285750">
              <a:lnSpc>
                <a:spcPct val="150000"/>
              </a:lnSpc>
              <a:buFont typeface="Arial" panose="020B0604020202020204" pitchFamily="34" charset="0"/>
              <a:buChar char="•"/>
            </a:pPr>
            <a:r>
              <a:rPr lang="en-GB" sz="2800" dirty="0"/>
              <a:t>90-100% of students shared through the collaboration space (task dependent)</a:t>
            </a:r>
          </a:p>
          <a:p>
            <a:pPr marL="285750" indent="-285750">
              <a:lnSpc>
                <a:spcPct val="150000"/>
              </a:lnSpc>
              <a:buFont typeface="Arial" panose="020B0604020202020204" pitchFamily="34" charset="0"/>
              <a:buChar char="•"/>
            </a:pPr>
            <a:r>
              <a:rPr lang="en-GB" sz="2800" dirty="0"/>
              <a:t>MH based retention issues down to 12%</a:t>
            </a:r>
          </a:p>
        </p:txBody>
      </p:sp>
      <p:pic>
        <p:nvPicPr>
          <p:cNvPr id="13" name="Graphic 12" descr="Magnifying glass">
            <a:extLst>
              <a:ext uri="{FF2B5EF4-FFF2-40B4-BE49-F238E27FC236}">
                <a16:creationId xmlns:a16="http://schemas.microsoft.com/office/drawing/2014/main" id="{01410C1B-C078-2948-8C9C-08D6EE63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551" y="406791"/>
            <a:ext cx="914400" cy="914400"/>
          </a:xfrm>
          <a:prstGeom prst="rect">
            <a:avLst/>
          </a:prstGeom>
        </p:spPr>
      </p:pic>
      <p:sp>
        <p:nvSpPr>
          <p:cNvPr id="3" name="Rectangle 2">
            <a:extLst>
              <a:ext uri="{FF2B5EF4-FFF2-40B4-BE49-F238E27FC236}">
                <a16:creationId xmlns:a16="http://schemas.microsoft.com/office/drawing/2014/main" id="{26589BFA-32E3-CA47-9E43-37B539F98158}"/>
              </a:ext>
            </a:extLst>
          </p:cNvPr>
          <p:cNvSpPr/>
          <p:nvPr/>
        </p:nvSpPr>
        <p:spPr>
          <a:xfrm>
            <a:off x="6672064" y="863991"/>
            <a:ext cx="5330617" cy="46220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GB" dirty="0">
                <a:latin typeface="Helvetica,Arial,sans-serif"/>
              </a:rPr>
              <a:t>“I feel as though I've grown more confident this year. Even though I had a bad start and wanted to leave at the beginning I feel that the support I had from my tutors/lecturers helped steer me in the right direction when I wasn't sure what I wanted. T</a:t>
            </a:r>
            <a:r>
              <a:rPr lang="en-GB" dirty="0">
                <a:solidFill>
                  <a:srgbClr val="1D2129"/>
                </a:solidFill>
                <a:latin typeface="Helvetica" pitchFamily="2" charset="0"/>
              </a:rPr>
              <a:t>he friends I've made on the course have also taught me to feel more comfortable</a:t>
            </a:r>
            <a:r>
              <a:rPr lang="en-GB" dirty="0">
                <a:latin typeface="Helvetica,Arial,sans-serif"/>
              </a:rPr>
              <a:t> in myself regarding mental health and it's nice knowing that my teachers understand the situation and accept that sometimes I can't give 100% in class or need a day off to cope with what I have going on.”</a:t>
            </a:r>
            <a:endParaRPr lang="en-GB" dirty="0"/>
          </a:p>
        </p:txBody>
      </p:sp>
    </p:spTree>
    <p:extLst>
      <p:ext uri="{BB962C8B-B14F-4D97-AF65-F5344CB8AC3E}">
        <p14:creationId xmlns:p14="http://schemas.microsoft.com/office/powerpoint/2010/main" val="15808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iterate type="wd">
                                    <p:tmPct val="10000"/>
                                  </p:iterate>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ental Health and Well-being Presentation" id="{606FC4DD-E062-8146-9A78-2703EBDA16D1}" vid="{C3773220-3CE5-E64C-B01C-1B624244DD30}"/>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223</TotalTime>
  <Words>1036</Words>
  <Application>Microsoft Macintosh PowerPoint</Application>
  <PresentationFormat>Widescreen</PresentationFormat>
  <Paragraphs>126</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Helvetica</vt:lpstr>
      <vt:lpstr>Helvetica,Arial,sans-serif</vt:lpstr>
      <vt:lpstr>Open Sans</vt:lpstr>
      <vt:lpstr>Times New Roman</vt:lpstr>
      <vt:lpstr>Office Theme</vt:lpstr>
      <vt:lpstr>Dr Paul Golz</vt:lpstr>
      <vt:lpstr>Background</vt:lpstr>
      <vt:lpstr>Mental Wellbeing Eco-system</vt:lpstr>
      <vt:lpstr>Did it work?</vt:lpstr>
      <vt:lpstr>So what went wrong?</vt:lpstr>
      <vt:lpstr>PowerPoint Presentation</vt:lpstr>
      <vt:lpstr>Technology</vt:lpstr>
      <vt:lpstr>Encourage talking</vt:lpstr>
      <vt:lpstr>Did it work?</vt:lpstr>
      <vt:lpstr>What next</vt:lpstr>
      <vt:lpstr>Somatic training</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Paul Golz</dc:title>
  <dc:creator>Paul Golz</dc:creator>
  <cp:lastModifiedBy>Paul Golz</cp:lastModifiedBy>
  <cp:revision>15</cp:revision>
  <dcterms:created xsi:type="dcterms:W3CDTF">2018-09-11T14:13:17Z</dcterms:created>
  <dcterms:modified xsi:type="dcterms:W3CDTF">2018-09-14T10:43:19Z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2018-07-16T00:00:00Z</vt:filetime>
  </property>
  <property fmtid="{D5CDD505-2E9C-101B-9397-08002B2CF9AE}" pid="3" name="LastSaved">
    <vt:filetime>2018-07-16T00:00:00Z</vt:filetime>
  </property>
</Properties>
</file>