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1" r:id="rId3"/>
    <p:sldId id="282" r:id="rId4"/>
    <p:sldId id="296" r:id="rId5"/>
    <p:sldId id="297" r:id="rId6"/>
    <p:sldId id="273" r:id="rId7"/>
    <p:sldId id="283" r:id="rId8"/>
    <p:sldId id="284" r:id="rId9"/>
    <p:sldId id="285" r:id="rId10"/>
    <p:sldId id="276" r:id="rId11"/>
    <p:sldId id="298" r:id="rId12"/>
    <p:sldId id="299" r:id="rId13"/>
    <p:sldId id="272" r:id="rId14"/>
    <p:sldId id="300" r:id="rId15"/>
    <p:sldId id="286" r:id="rId16"/>
    <p:sldId id="265" r:id="rId17"/>
    <p:sldId id="290" r:id="rId18"/>
    <p:sldId id="291" r:id="rId19"/>
    <p:sldId id="292" r:id="rId20"/>
    <p:sldId id="293" r:id="rId21"/>
    <p:sldId id="295" r:id="rId22"/>
    <p:sldId id="294" r:id="rId23"/>
    <p:sldId id="289" r:id="rId24"/>
    <p:sldId id="301" r:id="rId25"/>
    <p:sldId id="302" r:id="rId26"/>
    <p:sldId id="281" r:id="rId27"/>
    <p:sldId id="2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1618" autoAdjust="0"/>
  </p:normalViewPr>
  <p:slideViewPr>
    <p:cSldViewPr snapToGrid="0">
      <p:cViewPr varScale="1">
        <p:scale>
          <a:sx n="60" d="100"/>
          <a:sy n="6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F5953-74C2-4B1C-A369-2F878614102A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DFF34-97A5-4ECC-9225-462C79FEA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29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FF34-97A5-4ECC-9225-462C79FEAF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254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will…stop/start/continue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FF34-97A5-4ECC-9225-462C79FEAFF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7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FF34-97A5-4ECC-9225-462C79FEAFF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89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FF34-97A5-4ECC-9225-462C79FEAFF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05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FF34-97A5-4ECC-9225-462C79FEAFF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5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FF34-97A5-4ECC-9225-462C79FEAFF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56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FF34-97A5-4ECC-9225-462C79FEAFF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4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FF34-97A5-4ECC-9225-462C79FEAFF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5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FF34-97A5-4ECC-9225-462C79FEAFF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95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FF34-97A5-4ECC-9225-462C79FEAFF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10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F8CE-57B3-44FA-A27B-3B76562630A6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C3B4-3FF8-4131-BE60-7217E4A33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28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F8CE-57B3-44FA-A27B-3B76562630A6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C3B4-3FF8-4131-BE60-7217E4A33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78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F8CE-57B3-44FA-A27B-3B76562630A6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C3B4-3FF8-4131-BE60-7217E4A33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1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F8CE-57B3-44FA-A27B-3B76562630A6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C3B4-3FF8-4131-BE60-7217E4A33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4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F8CE-57B3-44FA-A27B-3B76562630A6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C3B4-3FF8-4131-BE60-7217E4A33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95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F8CE-57B3-44FA-A27B-3B76562630A6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C3B4-3FF8-4131-BE60-7217E4A33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F8CE-57B3-44FA-A27B-3B76562630A6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C3B4-3FF8-4131-BE60-7217E4A33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F8CE-57B3-44FA-A27B-3B76562630A6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C3B4-3FF8-4131-BE60-7217E4A33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21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F8CE-57B3-44FA-A27B-3B76562630A6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C3B4-3FF8-4131-BE60-7217E4A33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6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F8CE-57B3-44FA-A27B-3B76562630A6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C3B4-3FF8-4131-BE60-7217E4A33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07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F8CE-57B3-44FA-A27B-3B76562630A6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C3B4-3FF8-4131-BE60-7217E4A33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37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F8CE-57B3-44FA-A27B-3B76562630A6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4C3B4-3FF8-4131-BE60-7217E4A33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2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.pittaway@worc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nti.com/" TargetMode="External"/><Relationship Id="rId4" Type="http://schemas.openxmlformats.org/officeDocument/2006/relationships/hyperlink" Target="https://pollev.com/sarahpittawa327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6695" y="1122402"/>
            <a:ext cx="9144000" cy="2373494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Cooper Black" panose="0208090404030B020404" pitchFamily="18" charset="0"/>
              </a:rPr>
              <a:t>Not just “the help”:</a:t>
            </a:r>
            <a:br>
              <a:rPr lang="en-GB" sz="4800" dirty="0" smtClean="0">
                <a:latin typeface="Cooper Black" panose="0208090404030B020404" pitchFamily="18" charset="0"/>
              </a:rPr>
            </a:br>
            <a:r>
              <a:rPr lang="en-GB" sz="4800" dirty="0" smtClean="0">
                <a:latin typeface="Cooper Black" panose="0208090404030B020404" pitchFamily="18" charset="0"/>
              </a:rPr>
              <a:t>library services as professional colleagues</a:t>
            </a:r>
            <a:endParaRPr lang="en-GB" sz="4800" dirty="0"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7919" y="4657114"/>
            <a:ext cx="5617699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en-GB" dirty="0" smtClean="0"/>
              <a:t>Dr Sarah Pittaway </a:t>
            </a:r>
          </a:p>
          <a:p>
            <a:pPr algn="r"/>
            <a:r>
              <a:rPr lang="en-GB" dirty="0" smtClean="0"/>
              <a:t>The Hive @ University of Worcester</a:t>
            </a:r>
          </a:p>
          <a:p>
            <a:pPr algn="r"/>
            <a:r>
              <a:rPr lang="en-GB" dirty="0" smtClean="0">
                <a:hlinkClick r:id="rId4"/>
              </a:rPr>
              <a:t>s.pittaway@worc.ac.uk</a:t>
            </a:r>
            <a:r>
              <a:rPr lang="en-GB" dirty="0" smtClean="0"/>
              <a:t> </a:t>
            </a:r>
          </a:p>
          <a:p>
            <a:pPr algn="r"/>
            <a:r>
              <a:rPr lang="en-GB" dirty="0" smtClean="0"/>
              <a:t>@</a:t>
            </a:r>
            <a:r>
              <a:rPr lang="en-GB" dirty="0" err="1" smtClean="0"/>
              <a:t>Dr_Sarah_P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7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4" y="2415994"/>
            <a:ext cx="10515600" cy="234851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www.menti.com</a:t>
            </a:r>
            <a:r>
              <a:rPr lang="en-GB" b="1" dirty="0"/>
              <a:t>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olidFill>
                  <a:schemeClr val="bg1"/>
                </a:solidFill>
              </a:rPr>
              <a:t>use the code 70 84 </a:t>
            </a:r>
            <a:r>
              <a:rPr lang="en-GB" b="1" dirty="0" smtClean="0">
                <a:solidFill>
                  <a:schemeClr val="bg1"/>
                </a:solidFill>
              </a:rPr>
              <a:t>61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Discussion time –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what do delegates think about definitions so far?</a:t>
            </a: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0484" y="6116474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Dr_Sarah_P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7" y="352928"/>
            <a:ext cx="12059379" cy="3768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1" y="4138654"/>
            <a:ext cx="12059379" cy="171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5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" y="1124885"/>
            <a:ext cx="11751087" cy="49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17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01783" y="3161211"/>
            <a:ext cx="8872659" cy="4721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80569" y="3259522"/>
            <a:ext cx="1528354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Professional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79714" y="3233950"/>
            <a:ext cx="1071157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Support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6873240" y="731519"/>
            <a:ext cx="2808514" cy="17617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identify as professional and your team is seen as professional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1500057" y="3953189"/>
            <a:ext cx="2808514" cy="17617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identify as support and your team is seen as support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1580606" y="800404"/>
            <a:ext cx="2808514" cy="17617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identify as professional but your team is seen as support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6836232" y="3938341"/>
            <a:ext cx="2808514" cy="17617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identify as support but your team is seen as professional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747660" y="432860"/>
            <a:ext cx="0" cy="625532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41472" y="6355221"/>
            <a:ext cx="1188721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Support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96544" y="823699"/>
            <a:ext cx="1433649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Professional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942729" y="432860"/>
            <a:ext cx="2194048" cy="66799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601891" y="553746"/>
            <a:ext cx="7445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4943520" y="-7823"/>
            <a:ext cx="1600204" cy="760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Your identity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437917" y="2727158"/>
            <a:ext cx="1754083" cy="9016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Perception of your team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36777" y="6155166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@</a:t>
            </a:r>
            <a:r>
              <a:rPr lang="en-GB" sz="2000" dirty="0" err="1" smtClean="0"/>
              <a:t>Dr_Sarah_P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616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oll-renderer.polleverywhere.com/clickable_images/mZZdpPA3Ry74Jly?_ga=2.152560313.1428383402.1511179058-48798739.15081693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54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88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273" y="2438623"/>
            <a:ext cx="6773214" cy="2249287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On to some advice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0484" y="6100432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Dr_Sarah_P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8" y="2434557"/>
            <a:ext cx="10515600" cy="1325563"/>
          </a:xfrm>
          <a:noFill/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It may sound obvious but…</a:t>
            </a:r>
            <a:endParaRPr lang="en-GB" b="1" dirty="0">
              <a:solidFill>
                <a:schemeClr val="bg1">
                  <a:lumMod val="9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90484" y="6116474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Dr_Sarah_P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97546"/>
            <a:ext cx="12192000" cy="1325563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ctr"/>
            <a:r>
              <a:rPr lang="en-GB" dirty="0" smtClean="0">
                <a:latin typeface="Cooper Black" panose="0208090404030B020404" pitchFamily="18" charset="0"/>
              </a:rPr>
              <a:t>Evidence you / your team’s commitment 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smtClean="0">
                <a:latin typeface="Cooper Black" panose="0208090404030B020404" pitchFamily="18" charset="0"/>
              </a:rPr>
              <a:t>to learning and teaching</a:t>
            </a:r>
            <a:endParaRPr lang="en-GB" dirty="0"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80044" y="6423109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@</a:t>
            </a:r>
            <a:r>
              <a:rPr lang="en-GB" sz="2000" dirty="0" err="1" smtClean="0"/>
              <a:t>Dr_Sarah_P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751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65461"/>
            <a:ext cx="12191999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Cooper Black" panose="0208090404030B020404" pitchFamily="18" charset="0"/>
              </a:rPr>
              <a:t>Pedagogic research can empower you / your teams</a:t>
            </a:r>
            <a:endParaRPr lang="en-GB" sz="3600" dirty="0">
              <a:latin typeface="Cooper Black" panose="0208090404030B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0043" y="6457890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@</a:t>
            </a:r>
            <a:r>
              <a:rPr lang="en-GB" sz="2000" dirty="0" err="1" smtClean="0"/>
              <a:t>Dr_Sarah_P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291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61714"/>
            <a:ext cx="12192000" cy="1325563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ctr"/>
            <a:r>
              <a:rPr lang="en-GB" dirty="0" smtClean="0">
                <a:latin typeface="Cooper Black" panose="0208090404030B020404" pitchFamily="18" charset="0"/>
              </a:rPr>
              <a:t>And it really doesn’t have to be difficult!</a:t>
            </a:r>
            <a:endParaRPr lang="en-GB" dirty="0"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51707" y="246898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Dr_Sarah_P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421" y="691697"/>
            <a:ext cx="5790398" cy="1325563"/>
          </a:xfrm>
        </p:spPr>
        <p:txBody>
          <a:bodyPr>
            <a:normAutofit/>
          </a:bodyPr>
          <a:lstStyle/>
          <a:p>
            <a:pPr algn="r"/>
            <a:r>
              <a:rPr lang="en-GB" sz="4000" dirty="0" smtClean="0">
                <a:latin typeface="Cooper Black" panose="0208090404030B020404" pitchFamily="18" charset="0"/>
              </a:rPr>
              <a:t>Devices at the ready!</a:t>
            </a:r>
            <a:endParaRPr lang="en-GB" sz="4000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95" y="4316701"/>
            <a:ext cx="6607445" cy="1983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4"/>
              </a:rPr>
              <a:t>https://PollEv.com/sarahpittawa327</a:t>
            </a:r>
            <a:r>
              <a:rPr lang="en-GB" dirty="0" smtClean="0"/>
              <a:t>  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5"/>
              </a:rPr>
              <a:t>www.menti.com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090484" y="6100432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@</a:t>
            </a:r>
            <a:r>
              <a:rPr lang="en-GB" sz="2000" dirty="0" err="1" smtClean="0"/>
              <a:t>Dr_Sarah_P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429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369" y="24666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It may be a cliché, but leadership courses  can be effective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0484" y="6100432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Dr_Sarah_P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4" y="3862303"/>
            <a:ext cx="8406063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You could relaunch your teams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0484" y="6100432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Dr_Sarah_P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" y="5791201"/>
            <a:ext cx="12191998" cy="7361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800" dirty="0" smtClean="0">
                <a:latin typeface="Cooper Black" panose="0208090404030B020404" pitchFamily="18" charset="0"/>
              </a:rPr>
              <a:t>#</a:t>
            </a:r>
            <a:r>
              <a:rPr lang="en-GB" sz="3800" dirty="0" err="1" smtClean="0">
                <a:latin typeface="Cooper Black" panose="0208090404030B020404" pitchFamily="18" charset="0"/>
              </a:rPr>
              <a:t>BlindinglyObviousKlaxon</a:t>
            </a:r>
            <a:endParaRPr lang="en-GB" sz="3800" dirty="0">
              <a:latin typeface="Cooper Black" panose="0208090404030B0204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439405"/>
            <a:ext cx="12191999" cy="15302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Cooper Black" panose="0208090404030B020404" pitchFamily="18" charset="0"/>
              </a:rPr>
              <a:t/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smtClean="0">
                <a:latin typeface="Cooper Black" panose="0208090404030B020404" pitchFamily="18" charset="0"/>
              </a:rPr>
              <a:t>Whatever you do, thinking beyond the library is key … </a:t>
            </a:r>
            <a:br>
              <a:rPr lang="en-GB" dirty="0" smtClean="0">
                <a:latin typeface="Cooper Black" panose="0208090404030B020404" pitchFamily="18" charset="0"/>
              </a:rPr>
            </a:br>
            <a:endParaRPr lang="en-GB" dirty="0">
              <a:latin typeface="Cooper Black" panose="0208090404030B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80044" y="39295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Dr_Sarah_P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4" y="2415994"/>
            <a:ext cx="10515600" cy="173891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www.menti.com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olidFill>
                  <a:schemeClr val="bg1"/>
                </a:solidFill>
              </a:rPr>
              <a:t>(code </a:t>
            </a:r>
            <a:r>
              <a:rPr lang="en-GB" b="1" dirty="0">
                <a:solidFill>
                  <a:schemeClr val="bg1"/>
                </a:solidFill>
              </a:rPr>
              <a:t>70 84 </a:t>
            </a:r>
            <a:r>
              <a:rPr lang="en-GB" b="1" dirty="0" smtClean="0">
                <a:solidFill>
                  <a:schemeClr val="bg1"/>
                </a:solidFill>
              </a:rPr>
              <a:t>61</a:t>
            </a:r>
            <a:r>
              <a:rPr lang="en-GB" b="1" dirty="0" smtClean="0">
                <a:solidFill>
                  <a:schemeClr val="bg1"/>
                </a:solidFill>
              </a:rPr>
              <a:t>)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W</a:t>
            </a:r>
            <a:r>
              <a:rPr lang="en-GB" b="1" dirty="0" smtClean="0">
                <a:solidFill>
                  <a:schemeClr val="bg1"/>
                </a:solidFill>
              </a:rPr>
              <a:t>hat will delegates take back with them?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0484" y="6100432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Dr_Sarah_P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43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9" b="7804"/>
          <a:stretch/>
        </p:blipFill>
        <p:spPr>
          <a:xfrm>
            <a:off x="26900" y="3497179"/>
            <a:ext cx="12181142" cy="290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56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" b="75185"/>
          <a:stretch/>
        </p:blipFill>
        <p:spPr>
          <a:xfrm>
            <a:off x="80210" y="449179"/>
            <a:ext cx="11892672" cy="882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1"/>
          <a:stretch/>
        </p:blipFill>
        <p:spPr>
          <a:xfrm>
            <a:off x="0" y="1668379"/>
            <a:ext cx="12147698" cy="3224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10" y="1331494"/>
            <a:ext cx="8085222" cy="7218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591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486289">
            <a:off x="9455939" y="1775914"/>
            <a:ext cx="4020230" cy="317009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20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0484" y="6100432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Dr_Sarah_P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Credits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From Flickr, under Creative Commons licence: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Slide 1 - Roland </a:t>
            </a:r>
            <a:r>
              <a:rPr lang="en-GB" dirty="0" err="1" smtClean="0">
                <a:solidFill>
                  <a:schemeClr val="bg1"/>
                </a:solidFill>
              </a:rPr>
              <a:t>Skof-Peschetz</a:t>
            </a:r>
            <a:r>
              <a:rPr lang="en-GB" dirty="0" smtClean="0">
                <a:solidFill>
                  <a:schemeClr val="bg1"/>
                </a:solidFill>
              </a:rPr>
              <a:t>, CC </a:t>
            </a:r>
            <a:r>
              <a:rPr lang="en-GB" dirty="0">
                <a:solidFill>
                  <a:schemeClr val="bg1"/>
                </a:solidFill>
              </a:rPr>
              <a:t>BY-NC </a:t>
            </a:r>
            <a:r>
              <a:rPr lang="en-GB" dirty="0" smtClean="0">
                <a:solidFill>
                  <a:schemeClr val="bg1"/>
                </a:solidFill>
              </a:rPr>
              <a:t>2.0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Slide 4 - </a:t>
            </a:r>
            <a:r>
              <a:rPr lang="en-GB" dirty="0" err="1" smtClean="0">
                <a:solidFill>
                  <a:schemeClr val="bg1"/>
                </a:solidFill>
              </a:rPr>
              <a:t>library_mistress</a:t>
            </a:r>
            <a:r>
              <a:rPr lang="en-GB" dirty="0" smtClean="0">
                <a:solidFill>
                  <a:schemeClr val="bg1"/>
                </a:solidFill>
              </a:rPr>
              <a:t> CC </a:t>
            </a:r>
            <a:r>
              <a:rPr lang="en-GB" dirty="0">
                <a:solidFill>
                  <a:schemeClr val="bg1"/>
                </a:solidFill>
              </a:rPr>
              <a:t>BY-SA </a:t>
            </a:r>
            <a:r>
              <a:rPr lang="en-GB" dirty="0" smtClean="0">
                <a:solidFill>
                  <a:schemeClr val="bg1"/>
                </a:solidFill>
              </a:rPr>
              <a:t>2.0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Slide 5 - UBC Library Communications CC </a:t>
            </a:r>
            <a:r>
              <a:rPr lang="en-GB" dirty="0">
                <a:solidFill>
                  <a:schemeClr val="bg1"/>
                </a:solidFill>
              </a:rPr>
              <a:t>BY-NC-ND </a:t>
            </a:r>
            <a:r>
              <a:rPr lang="en-GB" dirty="0" smtClean="0">
                <a:solidFill>
                  <a:schemeClr val="bg1"/>
                </a:solidFill>
              </a:rPr>
              <a:t>2.0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Slide 6 - Anthony Albright </a:t>
            </a:r>
            <a:r>
              <a:rPr lang="en-US" dirty="0" smtClean="0">
                <a:solidFill>
                  <a:schemeClr val="bg1"/>
                </a:solidFill>
              </a:rPr>
              <a:t>CC </a:t>
            </a:r>
            <a:r>
              <a:rPr lang="en-US" dirty="0">
                <a:solidFill>
                  <a:schemeClr val="bg1"/>
                </a:solidFill>
              </a:rPr>
              <a:t>BY-SA </a:t>
            </a:r>
            <a:r>
              <a:rPr lang="en-US" dirty="0" smtClean="0">
                <a:solidFill>
                  <a:schemeClr val="bg1"/>
                </a:solidFill>
              </a:rPr>
              <a:t>2.0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All other images copyright free from </a:t>
            </a:r>
            <a:r>
              <a:rPr lang="en-GB" dirty="0" err="1" smtClean="0">
                <a:solidFill>
                  <a:schemeClr val="bg1"/>
                </a:solidFill>
              </a:rPr>
              <a:t>Pixabay</a:t>
            </a:r>
            <a:r>
              <a:rPr lang="en-GB" dirty="0">
                <a:solidFill>
                  <a:schemeClr val="bg1"/>
                </a:solidFill>
              </a:rPr>
              <a:t> https://pixabay.com</a:t>
            </a:r>
            <a:r>
              <a:rPr lang="en-GB" dirty="0" smtClean="0">
                <a:solidFill>
                  <a:schemeClr val="bg1"/>
                </a:solidFill>
              </a:rPr>
              <a:t>/</a:t>
            </a:r>
            <a:r>
              <a:rPr lang="en-GB" dirty="0"/>
              <a:t/>
            </a:r>
            <a:br>
              <a:rPr lang="en-GB" dirty="0"/>
            </a:b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1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330" y="2138177"/>
            <a:ext cx="8041384" cy="224928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https://</a:t>
            </a:r>
            <a:r>
              <a:rPr lang="en-GB" b="1" dirty="0" smtClean="0">
                <a:solidFill>
                  <a:schemeClr val="bg1"/>
                </a:solidFill>
              </a:rPr>
              <a:t>PollEv.com/sarahpittawa327 -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breaking the ice &amp; testing the software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0484" y="6100432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Dr_Sarah_P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ll-renderer.polleverywhere.com/multiple_choice_polls/91phBKYJ63I8mjt?_ga=2.186420521.1428383402.1511179058-48798739.15081693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21" y="137625"/>
            <a:ext cx="8779878" cy="658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2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ll-renderer.polleverywhere.com/multiple_choice_polls/1dCJ7ymWk1smRt5?_ga=2.152560313.1428383402.1511179058-48798739.15081693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79" y="296777"/>
            <a:ext cx="8566485" cy="642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6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18" y="1137393"/>
            <a:ext cx="5047445" cy="435056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What do I mean by ‘professional peers’ and ‘the help’?</a:t>
            </a:r>
            <a:br>
              <a:rPr lang="en-GB" dirty="0" smtClean="0">
                <a:solidFill>
                  <a:schemeClr val="bg1"/>
                </a:solidFill>
                <a:latin typeface="Cooper Black" panose="0208090404030B0204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Cooper Black" panose="0208090404030B020404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ooper Black" panose="0208090404030B020404" pitchFamily="18" charset="0"/>
              </a:rPr>
            </a:br>
            <a:r>
              <a:rPr lang="en-GB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Why are these definitions important?</a:t>
            </a:r>
            <a:endParaRPr lang="en-GB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52" y="1"/>
            <a:ext cx="688476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390" y="6225241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Dr_Sarah_P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1283368"/>
          </a:xfrm>
          <a:solidFill>
            <a:schemeClr val="bg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>
              <a:latin typeface="+mj-lt"/>
            </a:endParaRPr>
          </a:p>
          <a:p>
            <a:pPr marL="0" indent="0" algn="ctr">
              <a:buNone/>
            </a:pPr>
            <a:r>
              <a:rPr lang="en-GB" dirty="0" smtClean="0">
                <a:latin typeface="+mj-lt"/>
              </a:rPr>
              <a:t>“It’s what librarians do all day – we answer questions!”</a:t>
            </a:r>
          </a:p>
          <a:p>
            <a:pPr marL="0" indent="0" algn="ctr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325979"/>
            <a:ext cx="12192000" cy="153202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+mj-lt"/>
              </a:rPr>
              <a:t>Do we?  Don’t we also – </a:t>
            </a:r>
            <a:r>
              <a:rPr lang="en-GB" i="1" u="sng" dirty="0" smtClean="0">
                <a:latin typeface="+mj-lt"/>
              </a:rPr>
              <a:t>ask</a:t>
            </a:r>
            <a:r>
              <a:rPr lang="en-GB" dirty="0" smtClean="0">
                <a:latin typeface="+mj-lt"/>
              </a:rPr>
              <a:t> questions, teach, negotiate, advocate, write, present, influence strategy…?</a:t>
            </a:r>
            <a:endParaRPr lang="en-GB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80044" y="0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@</a:t>
            </a:r>
            <a:r>
              <a:rPr lang="en-GB" sz="2000" dirty="0" err="1" smtClean="0"/>
              <a:t>Dr_Sarah_P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0141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5159"/>
            <a:ext cx="12192000" cy="2759241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>
                <a:latin typeface="+mj-lt"/>
              </a:rPr>
              <a:t>(paraphrased) “If I’m helpful, then they [academic staff] will want to</a:t>
            </a:r>
          </a:p>
          <a:p>
            <a:pPr marL="0" indent="0" algn="ctr">
              <a:buNone/>
            </a:pPr>
            <a:r>
              <a:rPr lang="en-GB" dirty="0" smtClean="0">
                <a:latin typeface="+mj-lt"/>
              </a:rPr>
              <a:t>talk to me in future, but if I’m not they won’t engage”</a:t>
            </a:r>
          </a:p>
          <a:p>
            <a:pPr marL="0" indent="0" algn="ctr">
              <a:buNone/>
            </a:pPr>
            <a:endParaRPr lang="en-GB" dirty="0">
              <a:latin typeface="+mj-lt"/>
            </a:endParaRPr>
          </a:p>
          <a:p>
            <a:pPr marL="0" indent="0" algn="ctr">
              <a:buNone/>
            </a:pPr>
            <a:r>
              <a:rPr lang="en-GB" i="1" dirty="0" smtClean="0">
                <a:latin typeface="+mj-lt"/>
              </a:rPr>
              <a:t>	</a:t>
            </a:r>
            <a:r>
              <a:rPr lang="en-GB" i="1" u="sng" dirty="0" smtClean="0">
                <a:latin typeface="+mj-lt"/>
              </a:rPr>
              <a:t>But</a:t>
            </a:r>
            <a:r>
              <a:rPr lang="en-GB" dirty="0" smtClean="0">
                <a:latin typeface="+mj-lt"/>
              </a:rPr>
              <a:t> helpful here means ‘do their reading lists for them’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80044" y="6164600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Dr_Sarah_P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4297"/>
            <a:ext cx="10515600" cy="4452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chemeClr val="bg1"/>
                </a:solidFill>
              </a:rPr>
              <a:t>Our </a:t>
            </a:r>
            <a:r>
              <a:rPr lang="en-GB" sz="3200" dirty="0">
                <a:solidFill>
                  <a:schemeClr val="bg1"/>
                </a:solidFill>
              </a:rPr>
              <a:t>time and expertise is sometimes </a:t>
            </a:r>
            <a:r>
              <a:rPr lang="en-GB" sz="3200" dirty="0" smtClean="0">
                <a:solidFill>
                  <a:schemeClr val="bg1"/>
                </a:solidFill>
              </a:rPr>
              <a:t>disrespected…Back </a:t>
            </a:r>
            <a:r>
              <a:rPr lang="en-GB" sz="3200" dirty="0">
                <a:solidFill>
                  <a:schemeClr val="bg1"/>
                </a:solidFill>
              </a:rPr>
              <a:t>in </a:t>
            </a:r>
            <a:r>
              <a:rPr lang="en-GB" sz="3200" dirty="0" smtClean="0">
                <a:solidFill>
                  <a:schemeClr val="bg1"/>
                </a:solidFill>
              </a:rPr>
              <a:t>my </a:t>
            </a:r>
            <a:r>
              <a:rPr lang="en-GB" sz="3200" dirty="0">
                <a:solidFill>
                  <a:schemeClr val="bg1"/>
                </a:solidFill>
              </a:rPr>
              <a:t>first job, I was just starting a jigsaw activity with an English 101 class when the instructor said “I don’t want them doing that. That doesn’t sound useful</a:t>
            </a:r>
            <a:r>
              <a:rPr lang="en-GB" sz="3200" dirty="0" smtClean="0">
                <a:solidFill>
                  <a:schemeClr val="bg1"/>
                </a:solidFill>
              </a:rPr>
              <a:t>.”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Meredith </a:t>
            </a:r>
            <a:r>
              <a:rPr lang="en-GB" sz="2000" dirty="0" err="1" smtClean="0">
                <a:solidFill>
                  <a:schemeClr val="bg1"/>
                </a:solidFill>
              </a:rPr>
              <a:t>Farcas</a:t>
            </a:r>
            <a:r>
              <a:rPr lang="en-GB" sz="2000" dirty="0" smtClean="0">
                <a:solidFill>
                  <a:schemeClr val="bg1"/>
                </a:solidFill>
              </a:rPr>
              <a:t>, https</a:t>
            </a:r>
            <a:r>
              <a:rPr lang="en-GB" sz="2000" dirty="0">
                <a:solidFill>
                  <a:schemeClr val="bg1"/>
                </a:solidFill>
              </a:rPr>
              <a:t>://meredith.wolfwater.com/wordpress/2017/10/11/the-ballad-of-the-sad-instruction-librarian</a:t>
            </a:r>
            <a:r>
              <a:rPr lang="en-GB" sz="2000" dirty="0" smtClean="0">
                <a:solidFill>
                  <a:schemeClr val="bg1"/>
                </a:solidFill>
              </a:rPr>
              <a:t>/, accessed 26</a:t>
            </a:r>
            <a:r>
              <a:rPr lang="en-GB" sz="2000" baseline="30000" dirty="0" smtClean="0">
                <a:solidFill>
                  <a:schemeClr val="bg1"/>
                </a:solidFill>
              </a:rPr>
              <a:t>th</a:t>
            </a:r>
            <a:r>
              <a:rPr lang="en-GB" sz="2000" dirty="0" smtClean="0">
                <a:solidFill>
                  <a:schemeClr val="bg1"/>
                </a:solidFill>
              </a:rPr>
              <a:t> October 2017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090484" y="6100432"/>
            <a:ext cx="181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</a:rPr>
              <a:t>Dr_Sarah_P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367</Words>
  <Application>Microsoft Office PowerPoint</Application>
  <PresentationFormat>Widescreen</PresentationFormat>
  <Paragraphs>86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Cooper Black</vt:lpstr>
      <vt:lpstr>Office Theme</vt:lpstr>
      <vt:lpstr>Not just “the help”: library services as professional colleagues</vt:lpstr>
      <vt:lpstr>Devices at the ready!</vt:lpstr>
      <vt:lpstr> https://PollEv.com/sarahpittawa327 - breaking the ice &amp; testing the software</vt:lpstr>
      <vt:lpstr>PowerPoint Presentation</vt:lpstr>
      <vt:lpstr>PowerPoint Presentation</vt:lpstr>
      <vt:lpstr>What do I mean by ‘professional peers’ and ‘the help’?  Why are these definitions important?</vt:lpstr>
      <vt:lpstr>PowerPoint Presentation</vt:lpstr>
      <vt:lpstr>PowerPoint Presentation</vt:lpstr>
      <vt:lpstr>PowerPoint Presentation</vt:lpstr>
      <vt:lpstr>www.menti.com  use the code 70 84 61 Discussion time –  what do delegates think about definitions so far? </vt:lpstr>
      <vt:lpstr>PowerPoint Presentation</vt:lpstr>
      <vt:lpstr>PowerPoint Presentation</vt:lpstr>
      <vt:lpstr>PowerPoint Presentation</vt:lpstr>
      <vt:lpstr>PowerPoint Presentation</vt:lpstr>
      <vt:lpstr> On to some advice </vt:lpstr>
      <vt:lpstr>It may sound obvious but…</vt:lpstr>
      <vt:lpstr>Evidence you / your team’s commitment  to learning and teaching</vt:lpstr>
      <vt:lpstr>Pedagogic research can empower you / your teams</vt:lpstr>
      <vt:lpstr>And it really doesn’t have to be difficult!</vt:lpstr>
      <vt:lpstr>It may be a cliché, but leadership courses  can be effective</vt:lpstr>
      <vt:lpstr>You could relaunch your teams</vt:lpstr>
      <vt:lpstr>PowerPoint Presentation</vt:lpstr>
      <vt:lpstr>www.menti.com (code 70 84 61) What will delegates take back with them?</vt:lpstr>
      <vt:lpstr>PowerPoint Presentation</vt:lpstr>
      <vt:lpstr>PowerPoint Presentation</vt:lpstr>
      <vt:lpstr>PowerPoint Presentation</vt:lpstr>
      <vt:lpstr>Credits </vt:lpstr>
    </vt:vector>
  </TitlesOfParts>
  <Company>University of Worcester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just “the help”: library services  as professional colleagues</dc:title>
  <dc:creator>Sarah Pittaway</dc:creator>
  <cp:lastModifiedBy>Sarah Pittaway</cp:lastModifiedBy>
  <cp:revision>50</cp:revision>
  <dcterms:created xsi:type="dcterms:W3CDTF">2017-10-20T14:28:33Z</dcterms:created>
  <dcterms:modified xsi:type="dcterms:W3CDTF">2017-11-20T12:41:18Z</dcterms:modified>
</cp:coreProperties>
</file>