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97" r:id="rId5"/>
    <p:sldId id="259" r:id="rId6"/>
    <p:sldId id="261" r:id="rId7"/>
    <p:sldId id="294" r:id="rId8"/>
    <p:sldId id="293" r:id="rId9"/>
    <p:sldId id="298" r:id="rId10"/>
    <p:sldId id="289" r:id="rId11"/>
    <p:sldId id="290" r:id="rId12"/>
    <p:sldId id="291" r:id="rId13"/>
    <p:sldId id="292" r:id="rId14"/>
    <p:sldId id="266" r:id="rId15"/>
    <p:sldId id="267" r:id="rId16"/>
    <p:sldId id="268" r:id="rId17"/>
    <p:sldId id="269" r:id="rId18"/>
    <p:sldId id="272" r:id="rId19"/>
    <p:sldId id="273" r:id="rId20"/>
    <p:sldId id="274" r:id="rId21"/>
    <p:sldId id="288" r:id="rId22"/>
    <p:sldId id="281" r:id="rId23"/>
    <p:sldId id="285" r:id="rId24"/>
    <p:sldId id="278" r:id="rId25"/>
    <p:sldId id="279" r:id="rId26"/>
    <p:sldId id="280" r:id="rId27"/>
    <p:sldId id="286" r:id="rId28"/>
    <p:sldId id="284" r:id="rId29"/>
    <p:sldId id="282" r:id="rId30"/>
    <p:sldId id="295" r:id="rId31"/>
    <p:sldId id="296" r:id="rId32"/>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429" autoAdjust="0"/>
  </p:normalViewPr>
  <p:slideViewPr>
    <p:cSldViewPr snapToGrid="0">
      <p:cViewPr varScale="1">
        <p:scale>
          <a:sx n="79" d="100"/>
          <a:sy n="79" d="100"/>
        </p:scale>
        <p:origin x="-1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1F602B4F-A1EE-4D91-8B5D-E7DFD0D07DA2}" type="datetimeFigureOut">
              <a:rPr lang="en-GB" smtClean="0"/>
              <a:t>01/03/2016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F90B943-CD58-47C8-9E26-91AD42CD617A}" type="slidenum">
              <a:rPr lang="en-GB" smtClean="0"/>
              <a:t>‹#›</a:t>
            </a:fld>
            <a:endParaRPr lang="en-GB"/>
          </a:p>
        </p:txBody>
      </p:sp>
    </p:spTree>
    <p:extLst>
      <p:ext uri="{BB962C8B-B14F-4D97-AF65-F5344CB8AC3E}">
        <p14:creationId xmlns:p14="http://schemas.microsoft.com/office/powerpoint/2010/main" val="196423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sentiment</a:t>
            </a:r>
            <a:r>
              <a:rPr lang="en-GB" baseline="0" dirty="0" smtClean="0"/>
              <a:t> “they’ve got to want to be there” was either specifically quoted word for word by the practitioners or the meaning was apparent in their comments.</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a:t>
            </a:fld>
            <a:endParaRPr lang="en-GB"/>
          </a:p>
        </p:txBody>
      </p:sp>
    </p:spTree>
    <p:extLst>
      <p:ext uri="{BB962C8B-B14F-4D97-AF65-F5344CB8AC3E}">
        <p14:creationId xmlns:p14="http://schemas.microsoft.com/office/powerpoint/2010/main" val="426386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dirty="0" smtClean="0"/>
              <a:t>Can</a:t>
            </a:r>
            <a:r>
              <a:rPr lang="en-GB" baseline="0" dirty="0" smtClean="0"/>
              <a:t> see that these comments show practitioners are aware that some people see their job as not difficult because the level of intellectual subject knowledge that they children are learning is seen to be “easy” “just playing”.  Early years practitioners face this type of misunderstanding all the time from those on the Outside of the group.  Students who seem to show that they also hold this view are automatically placed with the out group.</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10</a:t>
            </a:fld>
            <a:endParaRPr lang="en-GB"/>
          </a:p>
        </p:txBody>
      </p:sp>
    </p:spTree>
    <p:extLst>
      <p:ext uri="{BB962C8B-B14F-4D97-AF65-F5344CB8AC3E}">
        <p14:creationId xmlns:p14="http://schemas.microsoft.com/office/powerpoint/2010/main" val="379214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Early years is very demanding, but those in the out group don't understand this, they think it is about playing</a:t>
            </a:r>
            <a:r>
              <a:rPr lang="en-GB" baseline="0" dirty="0" smtClean="0"/>
              <a:t> with children with no accountability.</a:t>
            </a:r>
            <a:r>
              <a:rPr lang="en-GB" dirty="0" smtClean="0"/>
              <a:t>.  Students who don’t keep up the pace of the busy practitioners are in the out group.  Not</a:t>
            </a:r>
            <a:r>
              <a:rPr lang="en-GB" baseline="0" dirty="0" smtClean="0"/>
              <a:t> being busy was </a:t>
            </a:r>
            <a:r>
              <a:rPr lang="en-GB" dirty="0" smtClean="0"/>
              <a:t>mentioned</a:t>
            </a:r>
            <a:r>
              <a:rPr lang="en-GB" baseline="0" dirty="0" smtClean="0"/>
              <a:t> many times by the practitioners as evidence that you didn’t understand what is involved, so you’re not worth investing time helping.</a:t>
            </a:r>
          </a:p>
          <a:p>
            <a:r>
              <a:rPr lang="en-GB" dirty="0" smtClean="0"/>
              <a:t>The practitioners here show that</a:t>
            </a:r>
            <a:r>
              <a:rPr lang="en-GB" baseline="0" dirty="0" smtClean="0"/>
              <a:t> anyone who thinks teachers finish work when the children go home are definitely in the out group.  All these are part of the misperception of what being in education involves that people on the inside feel very strongly about.</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11</a:t>
            </a:fld>
            <a:endParaRPr lang="en-GB"/>
          </a:p>
        </p:txBody>
      </p:sp>
    </p:spTree>
    <p:extLst>
      <p:ext uri="{BB962C8B-B14F-4D97-AF65-F5344CB8AC3E}">
        <p14:creationId xmlns:p14="http://schemas.microsoft.com/office/powerpoint/2010/main" val="254715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Softies</a:t>
            </a:r>
            <a:r>
              <a:rPr lang="en-GB" baseline="0" dirty="0" smtClean="0"/>
              <a:t> are definitely in the out-group.  This early years practitioner said the thought of her children having to be cared for by someone that they did not know and the anxiety that this would cause for some of them made her get up and not let them down.  To be in the in-group you have to show that the children’s well-being comes before your own; a demonstration of professional love.  This might be quite difficult because the student may not be emotionally as attached as a practitioner who has cared for the children in the setting for a long, long time.</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12</a:t>
            </a:fld>
            <a:endParaRPr lang="en-GB"/>
          </a:p>
        </p:txBody>
      </p:sp>
    </p:spTree>
    <p:extLst>
      <p:ext uri="{BB962C8B-B14F-4D97-AF65-F5344CB8AC3E}">
        <p14:creationId xmlns:p14="http://schemas.microsoft.com/office/powerpoint/2010/main" val="135919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Type three students were able to impress the setting by reminding them of what the</a:t>
            </a:r>
            <a:r>
              <a:rPr lang="en-GB" baseline="0" dirty="0" smtClean="0"/>
              <a:t> practitioners had been like when they were keen to learn and try new ideas and they see themselves in the student.  This means that they are tapping in to the practitioner’s identity and sharing key personality traits, thereby positioning themselves very strongly for being part of the in-group.</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13</a:t>
            </a:fld>
            <a:endParaRPr lang="en-GB"/>
          </a:p>
        </p:txBody>
      </p:sp>
    </p:spTree>
    <p:extLst>
      <p:ext uri="{BB962C8B-B14F-4D97-AF65-F5344CB8AC3E}">
        <p14:creationId xmlns:p14="http://schemas.microsoft.com/office/powerpoint/2010/main" val="50524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student has demonstrated their</a:t>
            </a:r>
            <a:r>
              <a:rPr lang="en-GB" baseline="0" dirty="0" smtClean="0"/>
              <a:t> commitment to being a professional and again, it has reminded the practitioner of when they were a student, thus the language that the student has used makes her part of the in group.  There is still a belief that people who work with young children do not need to be highly qualified, which can sap the self-esteem of practitioners working in early years.  Students who show intellectual ability raise the bar of the profession give hope to the practitioners that it is worth continual learning, </a:t>
            </a:r>
            <a:r>
              <a:rPr lang="en-GB" b="1" baseline="0" dirty="0" smtClean="0"/>
              <a:t>which motivates everyone.</a:t>
            </a:r>
            <a:endParaRPr lang="en-GB" b="1" dirty="0"/>
          </a:p>
        </p:txBody>
      </p:sp>
      <p:sp>
        <p:nvSpPr>
          <p:cNvPr id="4" name="Slide Number Placeholder 3"/>
          <p:cNvSpPr>
            <a:spLocks noGrp="1"/>
          </p:cNvSpPr>
          <p:nvPr>
            <p:ph type="sldNum" sz="quarter" idx="10"/>
          </p:nvPr>
        </p:nvSpPr>
        <p:spPr/>
        <p:txBody>
          <a:bodyPr/>
          <a:lstStyle/>
          <a:p>
            <a:fld id="{BF90B943-CD58-47C8-9E26-91AD42CD617A}" type="slidenum">
              <a:rPr lang="en-GB" smtClean="0"/>
              <a:t>14</a:t>
            </a:fld>
            <a:endParaRPr lang="en-GB"/>
          </a:p>
        </p:txBody>
      </p:sp>
    </p:spTree>
    <p:extLst>
      <p:ext uri="{BB962C8B-B14F-4D97-AF65-F5344CB8AC3E}">
        <p14:creationId xmlns:p14="http://schemas.microsoft.com/office/powerpoint/2010/main" val="248109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student who brings up something they have reflected on a child’s development and starts a discussion about it shows the practitioners that they have no need to feel threatened by them; they are not judging them when they are not talking but are thinking about the children.  This manager likes students because they inspire other staff to think about updating their Continuing Professional Development.</a:t>
            </a:r>
            <a:r>
              <a:rPr lang="en-GB" dirty="0" smtClean="0"/>
              <a:t>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15</a:t>
            </a:fld>
            <a:endParaRPr lang="en-GB"/>
          </a:p>
        </p:txBody>
      </p:sp>
    </p:spTree>
    <p:extLst>
      <p:ext uri="{BB962C8B-B14F-4D97-AF65-F5344CB8AC3E}">
        <p14:creationId xmlns:p14="http://schemas.microsoft.com/office/powerpoint/2010/main" val="2654596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Clues came from some student and practitioner responses.  The</a:t>
            </a:r>
            <a:r>
              <a:rPr lang="en-GB" baseline="0" dirty="0" smtClean="0"/>
              <a:t> student who focuses on the physical tasks is kept at arms length.</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16</a:t>
            </a:fld>
            <a:endParaRPr lang="en-GB"/>
          </a:p>
        </p:txBody>
      </p:sp>
    </p:spTree>
    <p:extLst>
      <p:ext uri="{BB962C8B-B14F-4D97-AF65-F5344CB8AC3E}">
        <p14:creationId xmlns:p14="http://schemas.microsoft.com/office/powerpoint/2010/main" val="148750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this student</a:t>
            </a:r>
            <a:r>
              <a:rPr lang="en-GB" baseline="0" dirty="0" smtClean="0"/>
              <a:t> seems to have been unable to permeate the inner core of the practitioners and there is a sense of her trying to talk to people but not getting much satisfaction. The clue might be in her use of the word “chat”. One practitioner said that poor students tended to talk about their social life and not about the children.  This may intricate that you are bored working with the children and in the setting, which won’t win anyone round.</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17</a:t>
            </a:fld>
            <a:endParaRPr lang="en-GB"/>
          </a:p>
        </p:txBody>
      </p:sp>
    </p:spTree>
    <p:extLst>
      <p:ext uri="{BB962C8B-B14F-4D97-AF65-F5344CB8AC3E}">
        <p14:creationId xmlns:p14="http://schemas.microsoft.com/office/powerpoint/2010/main" val="1126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students seem to have the impression that their role is mainly physical.  They seem to think that, because they are not employed in the setting they are “starting at the bottom”, and with this low status expect be given the menial jobs to do.  They may even think they are using their initiative if the volunteer for these roles.  However, although students do have to work hard to make a good first impression, the practitioners seemed to want someone who could take them out of their daily routine and give them something different to think about.  </a:t>
            </a:r>
            <a:r>
              <a:rPr lang="en-GB" b="1" baseline="0" dirty="0" smtClean="0"/>
              <a:t>In this way practitioners preferred it when students were clear about what they wanted to achieve on placement…  </a:t>
            </a:r>
            <a:endParaRPr lang="en-GB" b="1" dirty="0"/>
          </a:p>
        </p:txBody>
      </p:sp>
      <p:sp>
        <p:nvSpPr>
          <p:cNvPr id="4" name="Slide Number Placeholder 3"/>
          <p:cNvSpPr>
            <a:spLocks noGrp="1"/>
          </p:cNvSpPr>
          <p:nvPr>
            <p:ph type="sldNum" sz="quarter" idx="10"/>
          </p:nvPr>
        </p:nvSpPr>
        <p:spPr/>
        <p:txBody>
          <a:bodyPr/>
          <a:lstStyle/>
          <a:p>
            <a:fld id="{BF90B943-CD58-47C8-9E26-91AD42CD617A}" type="slidenum">
              <a:rPr lang="en-GB" smtClean="0"/>
              <a:t>18</a:t>
            </a:fld>
            <a:endParaRPr lang="en-GB"/>
          </a:p>
        </p:txBody>
      </p:sp>
    </p:spTree>
    <p:extLst>
      <p:ext uri="{BB962C8B-B14F-4D97-AF65-F5344CB8AC3E}">
        <p14:creationId xmlns:p14="http://schemas.microsoft.com/office/powerpoint/2010/main" val="3110785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whilst students feel they don’t want to burden the practitioners by saying what their</a:t>
            </a:r>
            <a:r>
              <a:rPr lang="en-GB" baseline="0" dirty="0" smtClean="0"/>
              <a:t> placement tasks are because they can see how busy the practitioners are, they are actually giving an impression of not being interested.</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19</a:t>
            </a:fld>
            <a:endParaRPr lang="en-GB"/>
          </a:p>
        </p:txBody>
      </p:sp>
    </p:spTree>
    <p:extLst>
      <p:ext uri="{BB962C8B-B14F-4D97-AF65-F5344CB8AC3E}">
        <p14:creationId xmlns:p14="http://schemas.microsoft.com/office/powerpoint/2010/main" val="300584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en-GB" dirty="0" smtClean="0"/>
              <a:t>As a state registered</a:t>
            </a:r>
            <a:r>
              <a:rPr lang="en-GB" baseline="0" dirty="0" smtClean="0"/>
              <a:t> nurse and trained primary school teacher Jackie and myself had benefitted from work-based learning when we were completing our training.  We had both mentored students in our separate institutions after graduating.   We were committed to both the principle and practice when moved into HE and were responsible for preparing students for placement in early years settings.  However, out commitment was based on personal experience rather than evidence-based research and we struggled to find a theoretical framework to guide our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a:t>
            </a:fld>
            <a:endParaRPr lang="en-GB"/>
          </a:p>
        </p:txBody>
      </p:sp>
    </p:spTree>
    <p:extLst>
      <p:ext uri="{BB962C8B-B14F-4D97-AF65-F5344CB8AC3E}">
        <p14:creationId xmlns:p14="http://schemas.microsoft.com/office/powerpoint/2010/main" val="198418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be that the practitioner is not confident about their own teaching and learning</a:t>
            </a:r>
            <a:r>
              <a:rPr lang="en-GB" baseline="0" dirty="0" smtClean="0"/>
              <a:t> and needs to know that they can trust the student not to criticise them.  Placement involves both practitioner and student taking a risk; </a:t>
            </a:r>
            <a:r>
              <a:rPr lang="en-GB" sz="1300" dirty="0"/>
              <a:t>the possibility of error, appearing naïve, loss of status, stepping on toes, and so on.  Students who show a willingness to learn from the practitioners may put the practitioner’s mind at ease and allow them to open up to the student without fear of judgement.  Students who do not ask questions or demonstrate that they are serious about their studies by discussing their placement tasks may be seen as judging critically rather than being too shy to impose on the practitioners’ time.  Those who seek practitioner advice, show that they think the practitioners’ knowledge is there for them to learn from subliminally compliment the practitioner on their expertise and endorse them as professionals.  Those who do not take the risk first prevents the practitioner from taking the risk. The student may then never feel as if they have a suitable relationship with the practitioners and becomes tired and depressed about being a burden.  The practitioners may eventually come to resent the student of they do feel that the student had become a burden.  It takes them away from the children as they have to keep thinking about how they can occupy the student, and the children will always come before a student.</a:t>
            </a:r>
          </a:p>
          <a:p>
            <a:pPr defTabSz="966155"/>
            <a:r>
              <a:rPr lang="en-GB" sz="1300" dirty="0"/>
              <a:t>Student participants who succeeded in being admitted into the “in group” avoid making the practitioners feel that their practice is behind the times and the student has nothing to learn from them.  </a:t>
            </a:r>
          </a:p>
          <a:p>
            <a:pPr defTabSz="966155"/>
            <a:r>
              <a:rPr lang="en-GB" sz="1300" b="1" dirty="0"/>
              <a:t>Lets look now at some examples of how this happens</a:t>
            </a:r>
            <a:r>
              <a:rPr lang="en-GB" sz="1300" dirty="0"/>
              <a:t>.</a:t>
            </a:r>
          </a:p>
          <a:p>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20</a:t>
            </a:fld>
            <a:endParaRPr lang="en-GB"/>
          </a:p>
        </p:txBody>
      </p:sp>
    </p:spTree>
    <p:extLst>
      <p:ext uri="{BB962C8B-B14F-4D97-AF65-F5344CB8AC3E}">
        <p14:creationId xmlns:p14="http://schemas.microsoft.com/office/powerpoint/2010/main" val="192684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Making</a:t>
            </a:r>
            <a:r>
              <a:rPr lang="en-GB" baseline="0" dirty="0" smtClean="0"/>
              <a:t> a pre-placement visit shows that they are taking their course seriously and want to be professional about expectations on both sides.  This endorses the profession of early years, it says “I know that I’m not a child any more and I need to be organised and show that I am not just going to roll out of bed and turn up on the day – I am behaving like an adult”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21</a:t>
            </a:fld>
            <a:endParaRPr lang="en-GB"/>
          </a:p>
        </p:txBody>
      </p:sp>
    </p:spTree>
    <p:extLst>
      <p:ext uri="{BB962C8B-B14F-4D97-AF65-F5344CB8AC3E}">
        <p14:creationId xmlns:p14="http://schemas.microsoft.com/office/powerpoint/2010/main" val="96643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taken</a:t>
            </a:r>
            <a:r>
              <a:rPr lang="en-GB" baseline="0" dirty="0" smtClean="0"/>
              <a:t> as a sign that the student is committed to a career in early years.  Reading between the lines you can see that the practitioners responded better, were willing to help once the student had asked for their advice.  It was her making the first step in sharing her placement tasks that opened the door to the practitioners’ cooperation, something which we can assume did not happen the first time when she did not make a pre-placement visit.  The student has taken a risk by asking for time from the practitioners and they have responded.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22</a:t>
            </a:fld>
            <a:endParaRPr lang="en-GB"/>
          </a:p>
        </p:txBody>
      </p:sp>
    </p:spTree>
    <p:extLst>
      <p:ext uri="{BB962C8B-B14F-4D97-AF65-F5344CB8AC3E}">
        <p14:creationId xmlns:p14="http://schemas.microsoft.com/office/powerpoint/2010/main" val="330072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dreadful</a:t>
            </a:r>
            <a:r>
              <a:rPr lang="en-GB" baseline="0" dirty="0" smtClean="0"/>
              <a:t> students do not pay the practitioner the compliment of valuing their advice and changing their practice in light of the practitioner’s expertise This is definitely going to put students in the out group as it rejects the practitioner by indicating that the student knows better about good practice.  It also might feel like an attack on the profession if the student indicates that she is not working hard enough, not showing commitment.  </a:t>
            </a:r>
          </a:p>
          <a:p>
            <a:r>
              <a:rPr lang="en-GB" b="0" baseline="0" dirty="0" smtClean="0"/>
              <a:t>Maybe their parents were teachers - the student thinks she is already in the in-group!  The first student keeps taking advice from the practitioner and bows to their professional judgement.</a:t>
            </a:r>
          </a:p>
          <a:p>
            <a:r>
              <a:rPr lang="en-GB" b="1" baseline="0" dirty="0" smtClean="0"/>
              <a:t>Commitment is a key characteristic of students who make into the in group because this is also seen as  key characteristic of the early years professionals group identity.</a:t>
            </a:r>
            <a:endParaRPr lang="en-GB" b="1" dirty="0"/>
          </a:p>
        </p:txBody>
      </p:sp>
      <p:sp>
        <p:nvSpPr>
          <p:cNvPr id="4" name="Slide Number Placeholder 3"/>
          <p:cNvSpPr>
            <a:spLocks noGrp="1"/>
          </p:cNvSpPr>
          <p:nvPr>
            <p:ph type="sldNum" sz="quarter" idx="10"/>
          </p:nvPr>
        </p:nvSpPr>
        <p:spPr/>
        <p:txBody>
          <a:bodyPr/>
          <a:lstStyle/>
          <a:p>
            <a:fld id="{BF90B943-CD58-47C8-9E26-91AD42CD617A}" type="slidenum">
              <a:rPr lang="en-GB" smtClean="0"/>
              <a:t>23</a:t>
            </a:fld>
            <a:endParaRPr lang="en-GB"/>
          </a:p>
        </p:txBody>
      </p:sp>
    </p:spTree>
    <p:extLst>
      <p:ext uri="{BB962C8B-B14F-4D97-AF65-F5344CB8AC3E}">
        <p14:creationId xmlns:p14="http://schemas.microsoft.com/office/powerpoint/2010/main" val="429100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illustrates a typical response from a practitioner about how some students manage to really belong in a setting.</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24</a:t>
            </a:fld>
            <a:endParaRPr lang="en-GB"/>
          </a:p>
        </p:txBody>
      </p:sp>
    </p:spTree>
    <p:extLst>
      <p:ext uri="{BB962C8B-B14F-4D97-AF65-F5344CB8AC3E}">
        <p14:creationId xmlns:p14="http://schemas.microsoft.com/office/powerpoint/2010/main" val="122380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who make visible positive changes in their practice compliment the practitioners by making the practitioners feel good about themselves. It implicitly endorses their example and good practice when they students who take on board their advice and the practitioners see that they have made a difference.  That’s what draws most of them to teaching in early years in the first place so it goes right to the heart of their identity as teachers/early years workers.</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25</a:t>
            </a:fld>
            <a:endParaRPr lang="en-GB"/>
          </a:p>
        </p:txBody>
      </p:sp>
    </p:spTree>
    <p:extLst>
      <p:ext uri="{BB962C8B-B14F-4D97-AF65-F5344CB8AC3E}">
        <p14:creationId xmlns:p14="http://schemas.microsoft.com/office/powerpoint/2010/main" val="88660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sums up that practitioners</a:t>
            </a:r>
            <a:r>
              <a:rPr lang="en-GB" baseline="0" dirty="0" smtClean="0"/>
              <a:t> are willing to admit students into the core in-group when the student shows that she is the protégé and the practitioners are the masters.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26</a:t>
            </a:fld>
            <a:endParaRPr lang="en-GB"/>
          </a:p>
        </p:txBody>
      </p:sp>
    </p:spTree>
    <p:extLst>
      <p:ext uri="{BB962C8B-B14F-4D97-AF65-F5344CB8AC3E}">
        <p14:creationId xmlns:p14="http://schemas.microsoft.com/office/powerpoint/2010/main" val="212319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Observed how the practitioner managed to have a good relationship</a:t>
            </a:r>
            <a:r>
              <a:rPr lang="en-GB" baseline="0" dirty="0" smtClean="0"/>
              <a:t> with the children and gave her credit for how he was learning from her.  She became emotionally invested in his progress because he was taking on her identity.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27</a:t>
            </a:fld>
            <a:endParaRPr lang="en-GB"/>
          </a:p>
        </p:txBody>
      </p:sp>
    </p:spTree>
    <p:extLst>
      <p:ext uri="{BB962C8B-B14F-4D97-AF65-F5344CB8AC3E}">
        <p14:creationId xmlns:p14="http://schemas.microsoft.com/office/powerpoint/2010/main" val="35447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90B943-CD58-47C8-9E26-91AD42CD617A}" type="slidenum">
              <a:rPr lang="en-GB" smtClean="0"/>
              <a:t>28</a:t>
            </a:fld>
            <a:endParaRPr lang="en-GB"/>
          </a:p>
        </p:txBody>
      </p:sp>
    </p:spTree>
    <p:extLst>
      <p:ext uri="{BB962C8B-B14F-4D97-AF65-F5344CB8AC3E}">
        <p14:creationId xmlns:p14="http://schemas.microsoft.com/office/powerpoint/2010/main" val="673714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90B943-CD58-47C8-9E26-91AD42CD617A}" type="slidenum">
              <a:rPr lang="en-GB" smtClean="0"/>
              <a:t>29</a:t>
            </a:fld>
            <a:endParaRPr lang="en-GB"/>
          </a:p>
        </p:txBody>
      </p:sp>
    </p:spTree>
    <p:extLst>
      <p:ext uri="{BB962C8B-B14F-4D97-AF65-F5344CB8AC3E}">
        <p14:creationId xmlns:p14="http://schemas.microsoft.com/office/powerpoint/2010/main" val="182656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defTabSz="966155">
              <a:buFont typeface="Arial" panose="020B0604020202020204" pitchFamily="34" charset="0"/>
              <a:buChar char="•"/>
            </a:pPr>
            <a:r>
              <a:rPr lang="en-GB" dirty="0" smtClean="0"/>
              <a:t>Based on Action Research with the aim of supporting students to have an</a:t>
            </a:r>
            <a:r>
              <a:rPr lang="en-GB" baseline="0" dirty="0" smtClean="0"/>
              <a:t> outstanding work-based learning placement. Action research has the advantage of addressing the question of how to improve practice rather than to generate new knowledge </a:t>
            </a:r>
          </a:p>
          <a:p>
            <a:pPr marL="181154" indent="-181154" defTabSz="966155">
              <a:buFont typeface="Arial" panose="020B0604020202020204" pitchFamily="34" charset="0"/>
              <a:buChar char="•"/>
            </a:pPr>
            <a:r>
              <a:rPr lang="en-GB" baseline="0" dirty="0" smtClean="0"/>
              <a:t>Flexible enough to be applied in a most situations (</a:t>
            </a:r>
            <a:r>
              <a:rPr lang="en-GB" baseline="0" dirty="0" err="1" smtClean="0"/>
              <a:t>Mukherji</a:t>
            </a:r>
            <a:r>
              <a:rPr lang="en-GB" baseline="0" dirty="0" smtClean="0"/>
              <a:t> and </a:t>
            </a:r>
            <a:r>
              <a:rPr lang="en-GB" baseline="0" dirty="0" err="1" smtClean="0"/>
              <a:t>Albon</a:t>
            </a:r>
            <a:r>
              <a:rPr lang="en-GB" baseline="0" dirty="0" smtClean="0"/>
              <a:t> 2011)</a:t>
            </a:r>
          </a:p>
          <a:p>
            <a:pPr marL="181154" indent="-181154" defTabSz="966155">
              <a:buFont typeface="Arial" panose="020B0604020202020204" pitchFamily="34" charset="0"/>
              <a:buChar char="•"/>
            </a:pPr>
            <a:endParaRPr lang="en-GB" baseline="0" dirty="0" smtClean="0"/>
          </a:p>
          <a:p>
            <a:pPr marL="181154" indent="-181154" defTabSz="966155">
              <a:buFont typeface="Arial" panose="020B0604020202020204" pitchFamily="34" charset="0"/>
              <a:buChar char="•"/>
            </a:pPr>
            <a:r>
              <a:rPr lang="en-GB" baseline="0" dirty="0" smtClean="0"/>
              <a:t>Dear student letters written by students and practitioners.  Invitation to choose a chapter to contribute to.</a:t>
            </a:r>
            <a:endParaRPr lang="en-GB" dirty="0" smtClean="0"/>
          </a:p>
          <a:p>
            <a:pPr marL="181154" indent="-181154" defTabSz="966155">
              <a:buFont typeface="Arial" panose="020B0604020202020204" pitchFamily="34" charset="0"/>
              <a:buChar char="•"/>
            </a:pPr>
            <a:r>
              <a:rPr lang="en-GB" dirty="0" smtClean="0"/>
              <a:t>Notes on the feedback audit from placement hosts.  Some hosts were re-interviewed and asked to give specific written feedback to support our preparation of students for placement.</a:t>
            </a:r>
          </a:p>
          <a:p>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3</a:t>
            </a:fld>
            <a:endParaRPr lang="en-GB"/>
          </a:p>
        </p:txBody>
      </p:sp>
    </p:spTree>
    <p:extLst>
      <p:ext uri="{BB962C8B-B14F-4D97-AF65-F5344CB8AC3E}">
        <p14:creationId xmlns:p14="http://schemas.microsoft.com/office/powerpoint/2010/main" val="150557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90B943-CD58-47C8-9E26-91AD42CD617A}" type="slidenum">
              <a:rPr lang="en-GB" smtClean="0"/>
              <a:t>30</a:t>
            </a:fld>
            <a:endParaRPr lang="en-GB"/>
          </a:p>
        </p:txBody>
      </p:sp>
    </p:spTree>
    <p:extLst>
      <p:ext uri="{BB962C8B-B14F-4D97-AF65-F5344CB8AC3E}">
        <p14:creationId xmlns:p14="http://schemas.microsoft.com/office/powerpoint/2010/main" val="155716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sz="1300" dirty="0"/>
              <a:t>In England the role of early years placements as part of graduate training programmes has been ambiguous; the Quality Assurance Agency for Higher Education (QAA), which sets the benchmarks for degree programmes, is elusive when stipulating whether placements are to form an essential part of the early years’ student experience.  Although it recognises the value of practice-based experiences, it does not categorically state that they are a requirement (see for example section 4.5, 6.4 and 6.5) leaving it open to interpretation and the development of some purely theoretical early years degree courses.  </a:t>
            </a:r>
          </a:p>
          <a:p>
            <a:r>
              <a:rPr lang="en-GB" sz="1300" dirty="0"/>
              <a:t>This is a situation that is likely to become rare however, due to stipulation in 2014 that all practitioners working with children hold qualifications which are “full and relevant”; part of the criteria for a full and relevant qualification is that they have included an element of assessed practice (</a:t>
            </a:r>
            <a:r>
              <a:rPr lang="en-GB" sz="1300" dirty="0" err="1"/>
              <a:t>DfE</a:t>
            </a:r>
            <a:r>
              <a:rPr lang="en-GB" sz="1300" dirty="0"/>
              <a:t> guidelines 2014).  This decision came from recommendations for placements outlined in Foundations for Quality (</a:t>
            </a:r>
            <a:r>
              <a:rPr lang="en-GB" sz="1300" dirty="0" err="1"/>
              <a:t>Nutbrown</a:t>
            </a:r>
            <a:r>
              <a:rPr lang="en-GB" sz="1300" dirty="0"/>
              <a:t> 2012)  making it clear  for the first time what was required in the training of high quality early years students, for example, host settings must be awarded “good” or “outstanding” in their Ofsted inspection (p.7), students should undertake a variety of placements to ensure that they gained a well-rounded experience (p.21) and that placements should form 20% of the total course duration in at least three different settings (p.23).</a:t>
            </a:r>
          </a:p>
          <a:p>
            <a:pPr marL="181154" indent="-181154">
              <a:buFont typeface="Arial" panose="020B0604020202020204" pitchFamily="34" charset="0"/>
              <a:buChar char="•"/>
            </a:pPr>
            <a:r>
              <a:rPr lang="en-GB" sz="1300" dirty="0"/>
              <a:t>A successful placement experience is important in early childhood.  Those undertaking an early childhood degree are not graded on their performance in practice, although those undertaking Initial Teacher Training (Early Years) are. It has been found that academic performance does not correlate with feelings of self-efficacy in practice, thus those who do not achieve high grades in academic assessment may still be successful practitioners, which suggests that for these students in particular, a good placement experience can make the difference to whether they believe it is worth continuing with their studies or not. </a:t>
            </a:r>
          </a:p>
          <a:p>
            <a:pPr marL="181154" indent="-181154">
              <a:lnSpc>
                <a:spcPct val="107000"/>
              </a:lnSpc>
              <a:buFont typeface="Arial" panose="020B0604020202020204" pitchFamily="34" charset="0"/>
              <a:buChar char="•"/>
            </a:pPr>
            <a:r>
              <a:rPr lang="en-GB" sz="1300" dirty="0">
                <a:solidFill>
                  <a:srgbClr val="000000"/>
                </a:solidFill>
                <a:latin typeface="AdvTTec369687"/>
                <a:ea typeface="Calibri" panose="020F0502020204030204" pitchFamily="34" charset="0"/>
                <a:cs typeface="AdvTTec369687"/>
              </a:rPr>
              <a:t>What is meant here is a form of knowledge which is linked closely to hands-on activity and learning in the workplace (Bergmann </a:t>
            </a:r>
            <a:r>
              <a:rPr lang="en-GB" sz="1300" dirty="0">
                <a:solidFill>
                  <a:srgbClr val="000080"/>
                </a:solidFill>
                <a:latin typeface="AdvTTec369687"/>
                <a:ea typeface="Calibri" panose="020F0502020204030204" pitchFamily="34" charset="0"/>
                <a:cs typeface="AdvTTec369687"/>
              </a:rPr>
              <a:t>2005</a:t>
            </a:r>
            <a:r>
              <a:rPr lang="en-GB" sz="1300" dirty="0">
                <a:solidFill>
                  <a:srgbClr val="000000"/>
                </a:solidFill>
                <a:latin typeface="AdvTTec369687"/>
                <a:ea typeface="Calibri" panose="020F0502020204030204" pitchFamily="34" charset="0"/>
                <a:cs typeface="AdvTTec369687"/>
              </a:rPr>
              <a:t>, 132). knowledge of the working process is above all a form of implicit and intuitive knowledge which is seldom noticed in an explicit way and dif</a:t>
            </a:r>
            <a:r>
              <a:rPr lang="en-GB" sz="1300" dirty="0">
                <a:solidFill>
                  <a:srgbClr val="000000"/>
                </a:solidFill>
                <a:latin typeface="AdvTTec369687+fb"/>
                <a:ea typeface="Calibri" panose="020F0502020204030204" pitchFamily="34" charset="0"/>
                <a:cs typeface="AdvTTec369687+fb"/>
              </a:rPr>
              <a:t>fi</a:t>
            </a:r>
            <a:r>
              <a:rPr lang="en-GB" sz="1300" dirty="0">
                <a:solidFill>
                  <a:srgbClr val="000000"/>
                </a:solidFill>
                <a:latin typeface="AdvTTec369687"/>
                <a:ea typeface="Calibri" panose="020F0502020204030204" pitchFamily="34" charset="0"/>
                <a:cs typeface="AdvTTec369687"/>
              </a:rPr>
              <a:t>cult to put into words. This kind of knowledge cannot be transmitted (at least not through traditional subject-related curricula), but can only be acquired through self-organised learning in the workplace context. This is exactly where the speci</a:t>
            </a:r>
            <a:r>
              <a:rPr lang="en-GB" sz="1300" dirty="0">
                <a:solidFill>
                  <a:srgbClr val="000000"/>
                </a:solidFill>
                <a:latin typeface="AdvTTec369687+fb"/>
                <a:ea typeface="Calibri" panose="020F0502020204030204" pitchFamily="34" charset="0"/>
                <a:cs typeface="AdvTTec369687+fb"/>
              </a:rPr>
              <a:t>fi</a:t>
            </a:r>
            <a:r>
              <a:rPr lang="en-GB" sz="1300" dirty="0">
                <a:solidFill>
                  <a:srgbClr val="000000"/>
                </a:solidFill>
                <a:latin typeface="AdvTTec369687"/>
                <a:ea typeface="Calibri" panose="020F0502020204030204" pitchFamily="34" charset="0"/>
                <a:cs typeface="AdvTTec369687"/>
              </a:rPr>
              <a:t>c potential of the </a:t>
            </a:r>
            <a:r>
              <a:rPr lang="en-GB" sz="1300" dirty="0">
                <a:solidFill>
                  <a:srgbClr val="000000"/>
                </a:solidFill>
                <a:latin typeface="AdvTTec369687+20"/>
                <a:ea typeface="Calibri" panose="020F0502020204030204" pitchFamily="34" charset="0"/>
                <a:cs typeface="AdvTTec369687+20"/>
              </a:rPr>
              <a:t>‘</a:t>
            </a:r>
            <a:r>
              <a:rPr lang="en-GB" sz="1300" dirty="0">
                <a:solidFill>
                  <a:srgbClr val="000000"/>
                </a:solidFill>
                <a:latin typeface="AdvTTec369687"/>
                <a:ea typeface="Calibri" panose="020F0502020204030204" pitchFamily="34" charset="0"/>
                <a:cs typeface="AdvTTec369687"/>
              </a:rPr>
              <a:t>workplace as learning site</a:t>
            </a:r>
            <a:r>
              <a:rPr lang="en-GB" sz="1300" dirty="0">
                <a:solidFill>
                  <a:srgbClr val="000000"/>
                </a:solidFill>
                <a:latin typeface="AdvTTec369687+20"/>
                <a:ea typeface="Calibri" panose="020F0502020204030204" pitchFamily="34" charset="0"/>
                <a:cs typeface="AdvTTec369687+20"/>
              </a:rPr>
              <a:t>’ </a:t>
            </a:r>
            <a:r>
              <a:rPr lang="en-GB" sz="1300" dirty="0">
                <a:solidFill>
                  <a:srgbClr val="000000"/>
                </a:solidFill>
                <a:latin typeface="AdvTTec369687"/>
                <a:ea typeface="Calibri" panose="020F0502020204030204" pitchFamily="34" charset="0"/>
                <a:cs typeface="AdvTTec369687"/>
              </a:rPr>
              <a:t>lies. It offers the possibility of growing into a </a:t>
            </a:r>
            <a:r>
              <a:rPr lang="en-GB" sz="1300" dirty="0">
                <a:solidFill>
                  <a:srgbClr val="000000"/>
                </a:solidFill>
                <a:latin typeface="AdvTTec369687+20"/>
                <a:ea typeface="Calibri" panose="020F0502020204030204" pitchFamily="34" charset="0"/>
                <a:cs typeface="AdvTTec369687+20"/>
              </a:rPr>
              <a:t>‘</a:t>
            </a:r>
            <a:r>
              <a:rPr lang="en-GB" sz="1300" dirty="0">
                <a:solidFill>
                  <a:srgbClr val="000000"/>
                </a:solidFill>
                <a:latin typeface="AdvTTec369687"/>
                <a:ea typeface="Calibri" panose="020F0502020204030204" pitchFamily="34" charset="0"/>
                <a:cs typeface="AdvTTec369687"/>
              </a:rPr>
              <a:t>community of practice</a:t>
            </a:r>
            <a:r>
              <a:rPr lang="en-GB" sz="1300" dirty="0">
                <a:solidFill>
                  <a:srgbClr val="000000"/>
                </a:solidFill>
                <a:latin typeface="AdvTTec369687+20"/>
                <a:ea typeface="Calibri" panose="020F0502020204030204" pitchFamily="34" charset="0"/>
                <a:cs typeface="AdvTTec369687+20"/>
              </a:rPr>
              <a:t>’ </a:t>
            </a:r>
            <a:r>
              <a:rPr lang="en-GB" sz="1300" dirty="0">
                <a:solidFill>
                  <a:srgbClr val="000000"/>
                </a:solidFill>
                <a:latin typeface="AdvTTec369687"/>
                <a:ea typeface="Calibri" panose="020F0502020204030204" pitchFamily="34" charset="0"/>
                <a:cs typeface="AdvTTec369687"/>
              </a:rPr>
              <a:t>as de</a:t>
            </a:r>
            <a:r>
              <a:rPr lang="en-GB" sz="1300" dirty="0">
                <a:solidFill>
                  <a:srgbClr val="000000"/>
                </a:solidFill>
                <a:latin typeface="AdvTTec369687+fb"/>
                <a:ea typeface="Calibri" panose="020F0502020204030204" pitchFamily="34" charset="0"/>
                <a:cs typeface="AdvTTec369687+fb"/>
              </a:rPr>
              <a:t>fi</a:t>
            </a:r>
            <a:r>
              <a:rPr lang="en-GB" sz="1300" dirty="0">
                <a:solidFill>
                  <a:srgbClr val="000000"/>
                </a:solidFill>
                <a:latin typeface="AdvTTec369687"/>
                <a:ea typeface="Calibri" panose="020F0502020204030204" pitchFamily="34" charset="0"/>
                <a:cs typeface="AdvTTec369687"/>
              </a:rPr>
              <a:t>ned by Lave and Wenger </a:t>
            </a:r>
            <a:endParaRPr lang="en-GB" b="0" dirty="0"/>
          </a:p>
        </p:txBody>
      </p:sp>
      <p:sp>
        <p:nvSpPr>
          <p:cNvPr id="4" name="Slide Number Placeholder 3"/>
          <p:cNvSpPr>
            <a:spLocks noGrp="1"/>
          </p:cNvSpPr>
          <p:nvPr>
            <p:ph type="sldNum" sz="quarter" idx="10"/>
          </p:nvPr>
        </p:nvSpPr>
        <p:spPr/>
        <p:txBody>
          <a:bodyPr/>
          <a:lstStyle/>
          <a:p>
            <a:fld id="{BF90B943-CD58-47C8-9E26-91AD42CD617A}" type="slidenum">
              <a:rPr lang="en-GB" smtClean="0"/>
              <a:t>4</a:t>
            </a:fld>
            <a:endParaRPr lang="en-GB"/>
          </a:p>
        </p:txBody>
      </p:sp>
    </p:spTree>
    <p:extLst>
      <p:ext uri="{BB962C8B-B14F-4D97-AF65-F5344CB8AC3E}">
        <p14:creationId xmlns:p14="http://schemas.microsoft.com/office/powerpoint/2010/main" val="216629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analysis of the key themes revealed that there were many overlapping features within these themes.  The following sections will address these findings in more detail.</a:t>
            </a:r>
          </a:p>
          <a:p>
            <a:r>
              <a:rPr lang="en-GB" dirty="0" smtClean="0"/>
              <a:t>We thought</a:t>
            </a:r>
            <a:r>
              <a:rPr lang="en-GB" baseline="0" dirty="0" smtClean="0"/>
              <a:t> our jobs was done – all we needed to do was to tell the students that they needed to be proactive, use their initiative and try not to be affected by internal politics in settings.  These themes overlap.</a:t>
            </a:r>
            <a:endParaRPr lang="en-GB" dirty="0"/>
          </a:p>
        </p:txBody>
      </p:sp>
      <p:sp>
        <p:nvSpPr>
          <p:cNvPr id="4" name="Slide Number Placeholder 3"/>
          <p:cNvSpPr>
            <a:spLocks noGrp="1"/>
          </p:cNvSpPr>
          <p:nvPr>
            <p:ph type="sldNum" sz="quarter" idx="10"/>
          </p:nvPr>
        </p:nvSpPr>
        <p:spPr/>
        <p:txBody>
          <a:bodyPr/>
          <a:lstStyle/>
          <a:p>
            <a:fld id="{92701B54-36A6-426F-ACFA-6D63B14437C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3623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1. Like having another child- cannot think like a practitioner  </a:t>
            </a:r>
          </a:p>
          <a:p>
            <a:r>
              <a:rPr lang="en-GB" sz="1300" dirty="0"/>
              <a:t>2. The Neutral Student- helps with caring for the children</a:t>
            </a:r>
          </a:p>
          <a:p>
            <a:r>
              <a:rPr lang="en-GB" sz="1300" dirty="0"/>
              <a:t>3 The Inspirational Student - creates transformation</a:t>
            </a:r>
          </a:p>
          <a:p>
            <a:r>
              <a:rPr lang="en-GB" sz="1300" dirty="0"/>
              <a:t> </a:t>
            </a:r>
            <a:r>
              <a:rPr lang="en-GB" dirty="0" smtClean="0"/>
              <a:t>In our initial</a:t>
            </a:r>
            <a:r>
              <a:rPr lang="en-GB" baseline="0" dirty="0" smtClean="0"/>
              <a:t> scoping research we found that there was still a costs/benefits analysis going on for the practitioners</a:t>
            </a:r>
            <a:endParaRPr lang="en-GB" dirty="0" smtClean="0"/>
          </a:p>
          <a:p>
            <a:r>
              <a:rPr lang="en-GB" dirty="0" smtClean="0"/>
              <a:t>The childlike student – balance tipped against them</a:t>
            </a:r>
          </a:p>
          <a:p>
            <a:r>
              <a:rPr lang="en-GB" dirty="0" smtClean="0"/>
              <a:t>The neutral student – appreciated for their practical help </a:t>
            </a:r>
          </a:p>
          <a:p>
            <a:r>
              <a:rPr lang="en-GB" dirty="0" smtClean="0"/>
              <a:t>The inspirational student –  seemed to be able to boost</a:t>
            </a:r>
            <a:r>
              <a:rPr lang="en-GB" baseline="0" dirty="0" smtClean="0"/>
              <a:t> staff morale and get “under the skin” of the setting. In terms of levels of participation in the community of practice they were able to get right in to the core.  </a:t>
            </a:r>
            <a:r>
              <a:rPr lang="en-GB" b="1" baseline="0" dirty="0" smtClean="0"/>
              <a:t>The answer to enabling students to become type three student seemed simple, just tell them to use their initiative. </a:t>
            </a:r>
            <a:endParaRPr lang="en-GB" b="1" dirty="0" smtClean="0"/>
          </a:p>
          <a:p>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6</a:t>
            </a:fld>
            <a:endParaRPr lang="en-GB"/>
          </a:p>
        </p:txBody>
      </p:sp>
    </p:spTree>
    <p:extLst>
      <p:ext uri="{BB962C8B-B14F-4D97-AF65-F5344CB8AC3E}">
        <p14:creationId xmlns:p14="http://schemas.microsoft.com/office/powerpoint/2010/main" val="33905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dirty="0" smtClean="0"/>
              <a:t>In the second year we</a:t>
            </a:r>
            <a:r>
              <a:rPr lang="en-GB" baseline="0" dirty="0" smtClean="0"/>
              <a:t> looked again at the reports from placements for our students.  Thankfully</a:t>
            </a:r>
            <a:r>
              <a:rPr lang="en-GB" dirty="0" smtClean="0"/>
              <a:t> there were very few students</a:t>
            </a:r>
            <a:r>
              <a:rPr lang="en-GB" baseline="0" dirty="0" smtClean="0"/>
              <a:t> who had bad reports but there seemed to be a few who still did not impress their host settings and there was not a big difference in the number of excellent reports.</a:t>
            </a:r>
          </a:p>
          <a:p>
            <a:pPr marL="181154" indent="-181154">
              <a:buFont typeface="Arial" panose="020B0604020202020204" pitchFamily="34" charset="0"/>
              <a:buChar char="•"/>
            </a:pPr>
            <a:r>
              <a:rPr lang="en-GB" baseline="0" dirty="0" smtClean="0"/>
              <a:t>Needed to look specifically at what was happening in placement to understand how some students managed to make the leap from a type two student to a type three student.</a:t>
            </a:r>
          </a:p>
          <a:p>
            <a:pPr marL="181154" indent="-181154">
              <a:buFont typeface="Arial" panose="020B0604020202020204" pitchFamily="34" charset="0"/>
              <a:buChar char="•"/>
            </a:pPr>
            <a:r>
              <a:rPr lang="en-GB" b="1" baseline="0" dirty="0" smtClean="0"/>
              <a:t>From reading the comments from all respondents it seemed as if some students were able to become part of the in group of practitioners whilst others were kept at arms length. Some students were viewed as colleagues and were trusted to lead and change practice, whilst others left with the uneasy feeling that they had never really had the chance to show that they could do.  An understanding of In groups and out groups, which is part of </a:t>
            </a:r>
            <a:r>
              <a:rPr lang="en-GB" b="1" baseline="0" dirty="0" err="1" smtClean="0"/>
              <a:t>Tajfel’s</a:t>
            </a:r>
            <a:r>
              <a:rPr lang="en-GB" b="1" baseline="0" dirty="0" smtClean="0"/>
              <a:t> social identity theory, shed some light on why this might have happened.</a:t>
            </a:r>
            <a:endParaRPr lang="en-GB" b="1" dirty="0"/>
          </a:p>
        </p:txBody>
      </p:sp>
      <p:sp>
        <p:nvSpPr>
          <p:cNvPr id="4" name="Slide Number Placeholder 3"/>
          <p:cNvSpPr>
            <a:spLocks noGrp="1"/>
          </p:cNvSpPr>
          <p:nvPr>
            <p:ph type="sldNum" sz="quarter" idx="10"/>
          </p:nvPr>
        </p:nvSpPr>
        <p:spPr/>
        <p:txBody>
          <a:bodyPr/>
          <a:lstStyle/>
          <a:p>
            <a:fld id="{BF90B943-CD58-47C8-9E26-91AD42CD617A}" type="slidenum">
              <a:rPr lang="en-GB" smtClean="0"/>
              <a:t>7</a:t>
            </a:fld>
            <a:endParaRPr lang="en-GB"/>
          </a:p>
        </p:txBody>
      </p:sp>
    </p:spTree>
    <p:extLst>
      <p:ext uri="{BB962C8B-B14F-4D97-AF65-F5344CB8AC3E}">
        <p14:creationId xmlns:p14="http://schemas.microsoft.com/office/powerpoint/2010/main" val="353462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students</a:t>
            </a:r>
            <a:r>
              <a:rPr lang="en-GB" baseline="0" dirty="0" smtClean="0"/>
              <a:t> did not move inwards and were always the lurkers on peripheral, whilst others made it into the core group.  Wenger’s model makes this visible, an understanding of social identify theory, particularly in groups and out groups helps us understand why this might happen.  </a:t>
            </a:r>
            <a:endParaRPr lang="en-GB" dirty="0"/>
          </a:p>
        </p:txBody>
      </p:sp>
      <p:sp>
        <p:nvSpPr>
          <p:cNvPr id="4" name="Slide Number Placeholder 3"/>
          <p:cNvSpPr>
            <a:spLocks noGrp="1"/>
          </p:cNvSpPr>
          <p:nvPr>
            <p:ph type="sldNum" sz="quarter" idx="10"/>
          </p:nvPr>
        </p:nvSpPr>
        <p:spPr/>
        <p:txBody>
          <a:bodyPr/>
          <a:lstStyle/>
          <a:p>
            <a:fld id="{BF90B943-CD58-47C8-9E26-91AD42CD617A}" type="slidenum">
              <a:rPr lang="en-GB" smtClean="0"/>
              <a:t>8</a:t>
            </a:fld>
            <a:endParaRPr lang="en-GB"/>
          </a:p>
        </p:txBody>
      </p:sp>
    </p:spTree>
    <p:extLst>
      <p:ext uri="{BB962C8B-B14F-4D97-AF65-F5344CB8AC3E}">
        <p14:creationId xmlns:p14="http://schemas.microsoft.com/office/powerpoint/2010/main" val="418236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Successful students seemed to be able to become part of the “insider group” in settings.  Early Years Practitioners identify themselves as a distinct group with particular identity traits.  Students who are able to demonstrate that they have these traits are able to become part of the in group.  </a:t>
            </a:r>
            <a:r>
              <a:rPr lang="en-GB" b="1" baseline="0" dirty="0" smtClean="0"/>
              <a:t>There were clues from the practitioners what they felt their group identity characteristics were,</a:t>
            </a:r>
            <a:endParaRPr lang="en-GB" b="1" dirty="0"/>
          </a:p>
        </p:txBody>
      </p:sp>
      <p:sp>
        <p:nvSpPr>
          <p:cNvPr id="4" name="Slide Number Placeholder 3"/>
          <p:cNvSpPr>
            <a:spLocks noGrp="1"/>
          </p:cNvSpPr>
          <p:nvPr>
            <p:ph type="sldNum" sz="quarter" idx="10"/>
          </p:nvPr>
        </p:nvSpPr>
        <p:spPr/>
        <p:txBody>
          <a:bodyPr/>
          <a:lstStyle/>
          <a:p>
            <a:fld id="{BF90B943-CD58-47C8-9E26-91AD42CD617A}" type="slidenum">
              <a:rPr lang="en-GB" smtClean="0"/>
              <a:t>9</a:t>
            </a:fld>
            <a:endParaRPr lang="en-GB"/>
          </a:p>
        </p:txBody>
      </p:sp>
    </p:spTree>
    <p:extLst>
      <p:ext uri="{BB962C8B-B14F-4D97-AF65-F5344CB8AC3E}">
        <p14:creationId xmlns:p14="http://schemas.microsoft.com/office/powerpoint/2010/main" val="312676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50B048-32EC-4335-934C-5437873885D1}"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288246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0B048-32EC-4335-934C-5437873885D1}"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76673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0B048-32EC-4335-934C-5437873885D1}"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169623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40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59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7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362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129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44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252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358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0B048-32EC-4335-934C-5437873885D1}"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256792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116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18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01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0B048-32EC-4335-934C-5437873885D1}"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387708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50B048-32EC-4335-934C-5437873885D1}"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255572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50B048-32EC-4335-934C-5437873885D1}" type="datetimeFigureOut">
              <a:rPr lang="en-GB" smtClean="0"/>
              <a:t>01/03/2016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323312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50B048-32EC-4335-934C-5437873885D1}" type="datetimeFigureOut">
              <a:rPr lang="en-GB" smtClean="0"/>
              <a:t>01/03/2016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191953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0B048-32EC-4335-934C-5437873885D1}" type="datetimeFigureOut">
              <a:rPr lang="en-GB" smtClean="0"/>
              <a:t>01/03/2016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61850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0B048-32EC-4335-934C-5437873885D1}"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249914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0B048-32EC-4335-934C-5437873885D1}"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7118-8C04-49CE-B16E-9BA323D55185}" type="slidenum">
              <a:rPr lang="en-GB" smtClean="0"/>
              <a:t>‹#›</a:t>
            </a:fld>
            <a:endParaRPr lang="en-GB"/>
          </a:p>
        </p:txBody>
      </p:sp>
    </p:spTree>
    <p:extLst>
      <p:ext uri="{BB962C8B-B14F-4D97-AF65-F5344CB8AC3E}">
        <p14:creationId xmlns:p14="http://schemas.microsoft.com/office/powerpoint/2010/main" val="373009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0B048-32EC-4335-934C-5437873885D1}" type="datetimeFigureOut">
              <a:rPr lang="en-GB" smtClean="0"/>
              <a:t>01/03/2016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77118-8C04-49CE-B16E-9BA323D55185}" type="slidenum">
              <a:rPr lang="en-GB" smtClean="0"/>
              <a:t>‹#›</a:t>
            </a:fld>
            <a:endParaRPr lang="en-GB"/>
          </a:p>
        </p:txBody>
      </p:sp>
    </p:spTree>
    <p:extLst>
      <p:ext uri="{BB962C8B-B14F-4D97-AF65-F5344CB8AC3E}">
        <p14:creationId xmlns:p14="http://schemas.microsoft.com/office/powerpoint/2010/main" val="187466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7EA7C-6D72-42DE-B62C-C51A587902F2}" type="datetimeFigureOut">
              <a:rPr lang="en-GB" smtClean="0">
                <a:solidFill>
                  <a:prstClr val="black">
                    <a:tint val="75000"/>
                  </a:prstClr>
                </a:solidFill>
              </a:rPr>
              <a:pPr/>
              <a:t>01/03/2016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A89F-C593-4871-9D66-A039F23646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7026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471" y="87873"/>
            <a:ext cx="10219764" cy="1143281"/>
          </a:xfrm>
        </p:spPr>
        <p:txBody>
          <a:bodyPr>
            <a:normAutofit/>
          </a:bodyPr>
          <a:lstStyle/>
          <a:p>
            <a:r>
              <a:rPr lang="en-GB" sz="5400" b="1" i="1" dirty="0" smtClean="0"/>
              <a:t>“They’ve got to want to be there.”</a:t>
            </a:r>
            <a:endParaRPr lang="en-GB" sz="4800" b="1" i="1" dirty="0"/>
          </a:p>
        </p:txBody>
      </p:sp>
      <p:sp>
        <p:nvSpPr>
          <p:cNvPr id="3" name="Subtitle 2"/>
          <p:cNvSpPr>
            <a:spLocks noGrp="1"/>
          </p:cNvSpPr>
          <p:nvPr>
            <p:ph type="subTitle" idx="1"/>
          </p:nvPr>
        </p:nvSpPr>
        <p:spPr/>
        <p:txBody>
          <a:bodyPr>
            <a:normAutofit/>
          </a:bodyPr>
          <a:lstStyle/>
          <a:p>
            <a:r>
              <a:rPr lang="en-GB" sz="3600" dirty="0" err="1" smtClean="0"/>
              <a:t>Niki</a:t>
            </a:r>
            <a:r>
              <a:rPr lang="en-GB" sz="3600" dirty="0" smtClean="0"/>
              <a:t> Stobbs</a:t>
            </a:r>
            <a:endParaRPr lang="en-GB" sz="3600" dirty="0"/>
          </a:p>
        </p:txBody>
      </p:sp>
      <p:pic>
        <p:nvPicPr>
          <p:cNvPr id="4" name="Picture 3"/>
          <p:cNvPicPr>
            <a:picLocks noChangeAspect="1"/>
          </p:cNvPicPr>
          <p:nvPr/>
        </p:nvPicPr>
        <p:blipFill>
          <a:blip r:embed="rId3"/>
          <a:stretch>
            <a:fillRect/>
          </a:stretch>
        </p:blipFill>
        <p:spPr>
          <a:xfrm>
            <a:off x="9181361" y="4607526"/>
            <a:ext cx="2664183" cy="1743075"/>
          </a:xfrm>
          <a:prstGeom prst="rect">
            <a:avLst/>
          </a:prstGeom>
        </p:spPr>
      </p:pic>
      <p:pic>
        <p:nvPicPr>
          <p:cNvPr id="5" name="Picture 4"/>
          <p:cNvPicPr>
            <a:picLocks noChangeAspect="1"/>
          </p:cNvPicPr>
          <p:nvPr/>
        </p:nvPicPr>
        <p:blipFill>
          <a:blip r:embed="rId4"/>
          <a:stretch>
            <a:fillRect/>
          </a:stretch>
        </p:blipFill>
        <p:spPr>
          <a:xfrm>
            <a:off x="536378" y="4497256"/>
            <a:ext cx="2469094" cy="1853345"/>
          </a:xfrm>
          <a:prstGeom prst="rect">
            <a:avLst/>
          </a:prstGeom>
        </p:spPr>
      </p:pic>
      <p:pic>
        <p:nvPicPr>
          <p:cNvPr id="6" name="Picture 5"/>
          <p:cNvPicPr>
            <a:picLocks noChangeAspect="1"/>
          </p:cNvPicPr>
          <p:nvPr/>
        </p:nvPicPr>
        <p:blipFill>
          <a:blip r:embed="rId5"/>
          <a:stretch>
            <a:fillRect/>
          </a:stretch>
        </p:blipFill>
        <p:spPr>
          <a:xfrm>
            <a:off x="4786312" y="4607526"/>
            <a:ext cx="2619375" cy="1743075"/>
          </a:xfrm>
          <a:prstGeom prst="rect">
            <a:avLst/>
          </a:prstGeom>
        </p:spPr>
      </p:pic>
      <p:sp>
        <p:nvSpPr>
          <p:cNvPr id="7" name="TextBox 6"/>
          <p:cNvSpPr txBox="1"/>
          <p:nvPr/>
        </p:nvSpPr>
        <p:spPr>
          <a:xfrm>
            <a:off x="536378" y="1451812"/>
            <a:ext cx="11309166" cy="1569660"/>
          </a:xfrm>
          <a:prstGeom prst="rect">
            <a:avLst/>
          </a:prstGeom>
          <a:noFill/>
        </p:spPr>
        <p:txBody>
          <a:bodyPr wrap="square" rtlCol="0">
            <a:spAutoFit/>
          </a:bodyPr>
          <a:lstStyle/>
          <a:p>
            <a:pPr algn="ctr"/>
            <a:r>
              <a:rPr lang="en-GB" sz="4800" dirty="0" smtClean="0"/>
              <a:t>Understanding why some students have more successful placements than others</a:t>
            </a:r>
            <a:endParaRPr lang="en-GB" sz="4800" dirty="0"/>
          </a:p>
        </p:txBody>
      </p:sp>
    </p:spTree>
    <p:extLst>
      <p:ext uri="{BB962C8B-B14F-4D97-AF65-F5344CB8AC3E}">
        <p14:creationId xmlns:p14="http://schemas.microsoft.com/office/powerpoint/2010/main" val="405159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 group identity traits</a:t>
            </a:r>
            <a:endParaRPr lang="en-GB" dirty="0"/>
          </a:p>
        </p:txBody>
      </p:sp>
      <p:sp>
        <p:nvSpPr>
          <p:cNvPr id="3" name="Content Placeholder 2"/>
          <p:cNvSpPr>
            <a:spLocks noGrp="1"/>
          </p:cNvSpPr>
          <p:nvPr>
            <p:ph idx="1"/>
          </p:nvPr>
        </p:nvSpPr>
        <p:spPr/>
        <p:txBody>
          <a:bodyPr>
            <a:normAutofit/>
          </a:bodyPr>
          <a:lstStyle/>
          <a:p>
            <a:r>
              <a:rPr lang="en-GB" dirty="0" smtClean="0"/>
              <a:t>“The bad ones, they’re like children themselves; they come in thinking it’s </a:t>
            </a:r>
            <a:r>
              <a:rPr lang="en-GB" b="1" dirty="0" smtClean="0"/>
              <a:t>all play</a:t>
            </a:r>
            <a:r>
              <a:rPr lang="en-GB" dirty="0" smtClean="0"/>
              <a:t>.”</a:t>
            </a:r>
          </a:p>
          <a:p>
            <a:r>
              <a:rPr lang="en-GB" dirty="0" smtClean="0"/>
              <a:t>“It’s reassuring to know that the student is serious in their career choice and not just studying early years because they think small children are </a:t>
            </a:r>
            <a:r>
              <a:rPr lang="en-GB" b="1" dirty="0" smtClean="0"/>
              <a:t>an easy option</a:t>
            </a:r>
            <a:r>
              <a:rPr lang="en-GB" dirty="0" smtClean="0"/>
              <a:t>.”</a:t>
            </a:r>
            <a:endParaRPr lang="en-GB" dirty="0"/>
          </a:p>
        </p:txBody>
      </p:sp>
      <p:pic>
        <p:nvPicPr>
          <p:cNvPr id="4" name="Picture 3"/>
          <p:cNvPicPr>
            <a:picLocks noChangeAspect="1"/>
          </p:cNvPicPr>
          <p:nvPr/>
        </p:nvPicPr>
        <p:blipFill>
          <a:blip r:embed="rId3"/>
          <a:stretch>
            <a:fillRect/>
          </a:stretch>
        </p:blipFill>
        <p:spPr>
          <a:xfrm>
            <a:off x="8257055" y="4930867"/>
            <a:ext cx="3028950" cy="1514475"/>
          </a:xfrm>
          <a:prstGeom prst="rect">
            <a:avLst/>
          </a:prstGeom>
        </p:spPr>
      </p:pic>
    </p:spTree>
    <p:extLst>
      <p:ext uri="{BB962C8B-B14F-4D97-AF65-F5344CB8AC3E}">
        <p14:creationId xmlns:p14="http://schemas.microsoft.com/office/powerpoint/2010/main" val="1836651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Practitioners’ group identity traits</a:t>
            </a:r>
            <a:endParaRPr lang="en-GB" dirty="0"/>
          </a:p>
        </p:txBody>
      </p:sp>
      <p:sp>
        <p:nvSpPr>
          <p:cNvPr id="3" name="Content Placeholder 2"/>
          <p:cNvSpPr>
            <a:spLocks noGrp="1"/>
          </p:cNvSpPr>
          <p:nvPr>
            <p:ph idx="1"/>
          </p:nvPr>
        </p:nvSpPr>
        <p:spPr/>
        <p:txBody>
          <a:bodyPr/>
          <a:lstStyle/>
          <a:p>
            <a:r>
              <a:rPr lang="en-GB" sz="4000" dirty="0" smtClean="0"/>
              <a:t>“One student would help me with preparation for the next day, whilst the other </a:t>
            </a:r>
            <a:r>
              <a:rPr lang="en-GB" sz="4000" b="1" dirty="0" smtClean="0"/>
              <a:t>thought she could leave </a:t>
            </a:r>
            <a:r>
              <a:rPr lang="en-GB" sz="4000" dirty="0" smtClean="0"/>
              <a:t>with the kids </a:t>
            </a:r>
            <a:r>
              <a:rPr lang="en-GB" sz="4000" b="1" dirty="0" smtClean="0"/>
              <a:t>at 3.30</a:t>
            </a:r>
            <a:r>
              <a:rPr lang="en-GB" sz="4000" dirty="0" smtClean="0"/>
              <a:t>. It’s not like when you were in school.”</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8137952" y="4267200"/>
            <a:ext cx="3067930" cy="2041527"/>
          </a:xfrm>
          <a:prstGeom prst="rect">
            <a:avLst/>
          </a:prstGeom>
        </p:spPr>
      </p:pic>
    </p:spTree>
    <p:extLst>
      <p:ext uri="{BB962C8B-B14F-4D97-AF65-F5344CB8AC3E}">
        <p14:creationId xmlns:p14="http://schemas.microsoft.com/office/powerpoint/2010/main" val="212990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love</a:t>
            </a:r>
            <a:endParaRPr lang="en-GB" dirty="0"/>
          </a:p>
        </p:txBody>
      </p:sp>
      <p:sp>
        <p:nvSpPr>
          <p:cNvPr id="3" name="Content Placeholder 2"/>
          <p:cNvSpPr>
            <a:spLocks noGrp="1"/>
          </p:cNvSpPr>
          <p:nvPr>
            <p:ph idx="1"/>
          </p:nvPr>
        </p:nvSpPr>
        <p:spPr/>
        <p:txBody>
          <a:bodyPr/>
          <a:lstStyle/>
          <a:p>
            <a:r>
              <a:rPr lang="en-GB" dirty="0" smtClean="0"/>
              <a:t>“If you’re going to be off, have a really good reason for being off. Teachers have an </a:t>
            </a:r>
            <a:r>
              <a:rPr lang="en-GB" b="1" dirty="0" smtClean="0"/>
              <a:t>unwritten rule that you come in even when you’re not 100%</a:t>
            </a:r>
            <a:r>
              <a:rPr lang="en-GB" dirty="0" smtClean="0"/>
              <a:t>.  A cold does not count.”</a:t>
            </a:r>
            <a:endParaRPr lang="en-GB" dirty="0"/>
          </a:p>
        </p:txBody>
      </p:sp>
      <p:pic>
        <p:nvPicPr>
          <p:cNvPr id="4" name="Picture 3"/>
          <p:cNvPicPr>
            <a:picLocks noChangeAspect="1"/>
          </p:cNvPicPr>
          <p:nvPr/>
        </p:nvPicPr>
        <p:blipFill>
          <a:blip r:embed="rId3"/>
          <a:stretch>
            <a:fillRect/>
          </a:stretch>
        </p:blipFill>
        <p:spPr>
          <a:xfrm>
            <a:off x="932330" y="3460377"/>
            <a:ext cx="2617694" cy="2848350"/>
          </a:xfrm>
          <a:prstGeom prst="rect">
            <a:avLst/>
          </a:prstGeom>
        </p:spPr>
      </p:pic>
      <p:pic>
        <p:nvPicPr>
          <p:cNvPr id="5" name="Picture 4"/>
          <p:cNvPicPr>
            <a:picLocks noChangeAspect="1"/>
          </p:cNvPicPr>
          <p:nvPr/>
        </p:nvPicPr>
        <p:blipFill>
          <a:blip r:embed="rId4"/>
          <a:stretch>
            <a:fillRect/>
          </a:stretch>
        </p:blipFill>
        <p:spPr>
          <a:xfrm>
            <a:off x="8510026" y="3460377"/>
            <a:ext cx="2811858" cy="2665787"/>
          </a:xfrm>
          <a:prstGeom prst="rect">
            <a:avLst/>
          </a:prstGeom>
        </p:spPr>
      </p:pic>
    </p:spTree>
    <p:extLst>
      <p:ext uri="{BB962C8B-B14F-4D97-AF65-F5344CB8AC3E}">
        <p14:creationId xmlns:p14="http://schemas.microsoft.com/office/powerpoint/2010/main" val="922272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Students remind practitioners of themselves</a:t>
            </a:r>
            <a:endParaRPr lang="en-GB" dirty="0"/>
          </a:p>
        </p:txBody>
      </p:sp>
      <p:sp>
        <p:nvSpPr>
          <p:cNvPr id="3" name="Content Placeholder 2"/>
          <p:cNvSpPr>
            <a:spLocks noGrp="1"/>
          </p:cNvSpPr>
          <p:nvPr>
            <p:ph idx="1"/>
          </p:nvPr>
        </p:nvSpPr>
        <p:spPr/>
        <p:txBody>
          <a:bodyPr>
            <a:normAutofit/>
          </a:bodyPr>
          <a:lstStyle/>
          <a:p>
            <a:r>
              <a:rPr lang="en-GB" dirty="0" smtClean="0"/>
              <a:t>“It takes </a:t>
            </a:r>
            <a:r>
              <a:rPr lang="en-GB" b="1" dirty="0"/>
              <a:t>you back </a:t>
            </a:r>
            <a:r>
              <a:rPr lang="en-GB" dirty="0"/>
              <a:t>to when </a:t>
            </a:r>
            <a:r>
              <a:rPr lang="en-GB" b="1" dirty="0"/>
              <a:t>you</a:t>
            </a:r>
            <a:r>
              <a:rPr lang="en-GB" dirty="0"/>
              <a:t> </a:t>
            </a:r>
            <a:r>
              <a:rPr lang="en-GB" b="1" dirty="0"/>
              <a:t>first started</a:t>
            </a:r>
            <a:r>
              <a:rPr lang="en-GB" dirty="0"/>
              <a:t>; makes </a:t>
            </a:r>
            <a:r>
              <a:rPr lang="en-GB" b="1" dirty="0"/>
              <a:t>you</a:t>
            </a:r>
            <a:r>
              <a:rPr lang="en-GB" dirty="0"/>
              <a:t> reflect on your practice, </a:t>
            </a:r>
            <a:r>
              <a:rPr lang="en-GB" b="1" dirty="0"/>
              <a:t>you </a:t>
            </a:r>
            <a:r>
              <a:rPr lang="en-GB" dirty="0"/>
              <a:t>think “do I do that?!” It’s like going on a refresher course.”</a:t>
            </a:r>
          </a:p>
          <a:p>
            <a:endParaRPr lang="en-GB" dirty="0"/>
          </a:p>
        </p:txBody>
      </p:sp>
      <p:pic>
        <p:nvPicPr>
          <p:cNvPr id="4" name="Picture 3"/>
          <p:cNvPicPr>
            <a:picLocks noChangeAspect="1"/>
          </p:cNvPicPr>
          <p:nvPr/>
        </p:nvPicPr>
        <p:blipFill>
          <a:blip r:embed="rId3"/>
          <a:stretch>
            <a:fillRect/>
          </a:stretch>
        </p:blipFill>
        <p:spPr>
          <a:xfrm>
            <a:off x="4285129" y="3908224"/>
            <a:ext cx="3538735" cy="2217940"/>
          </a:xfrm>
          <a:prstGeom prst="rect">
            <a:avLst/>
          </a:prstGeom>
        </p:spPr>
      </p:pic>
    </p:spTree>
    <p:extLst>
      <p:ext uri="{BB962C8B-B14F-4D97-AF65-F5344CB8AC3E}">
        <p14:creationId xmlns:p14="http://schemas.microsoft.com/office/powerpoint/2010/main" val="3028162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intellectually lazy</a:t>
            </a:r>
            <a:endParaRPr lang="en-GB" dirty="0"/>
          </a:p>
        </p:txBody>
      </p:sp>
      <p:sp>
        <p:nvSpPr>
          <p:cNvPr id="3" name="Content Placeholder 2"/>
          <p:cNvSpPr>
            <a:spLocks noGrp="1"/>
          </p:cNvSpPr>
          <p:nvPr>
            <p:ph idx="1"/>
          </p:nvPr>
        </p:nvSpPr>
        <p:spPr/>
        <p:txBody>
          <a:bodyPr/>
          <a:lstStyle/>
          <a:p>
            <a:r>
              <a:rPr lang="en-GB" dirty="0"/>
              <a:t>“They bring new ideas because they are seeing lots of different teachers and know up to date theories</a:t>
            </a:r>
            <a:r>
              <a:rPr lang="en-GB" dirty="0" smtClean="0"/>
              <a:t>.  One student was talking to me about using Bloom’s Taxonomy to support higher order thinking with the children and </a:t>
            </a:r>
            <a:r>
              <a:rPr lang="en-GB" b="1" dirty="0" smtClean="0"/>
              <a:t>I thought “oh yeah, I’ll have to do that!”</a:t>
            </a:r>
            <a:endParaRPr lang="en-GB" b="1" dirty="0"/>
          </a:p>
          <a:p>
            <a:endParaRPr lang="en-GB" dirty="0"/>
          </a:p>
        </p:txBody>
      </p:sp>
      <p:pic>
        <p:nvPicPr>
          <p:cNvPr id="4" name="Picture 3"/>
          <p:cNvPicPr>
            <a:picLocks noChangeAspect="1"/>
          </p:cNvPicPr>
          <p:nvPr/>
        </p:nvPicPr>
        <p:blipFill>
          <a:blip r:embed="rId3"/>
          <a:stretch>
            <a:fillRect/>
          </a:stretch>
        </p:blipFill>
        <p:spPr>
          <a:xfrm>
            <a:off x="4781550" y="4744850"/>
            <a:ext cx="2628900" cy="1743075"/>
          </a:xfrm>
          <a:prstGeom prst="rect">
            <a:avLst/>
          </a:prstGeom>
        </p:spPr>
      </p:pic>
    </p:spTree>
    <p:extLst>
      <p:ext uri="{BB962C8B-B14F-4D97-AF65-F5344CB8AC3E}">
        <p14:creationId xmlns:p14="http://schemas.microsoft.com/office/powerpoint/2010/main" val="358638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Motivates</a:t>
            </a:r>
            <a:br>
              <a:rPr lang="en-GB" dirty="0" smtClean="0"/>
            </a:br>
            <a:endParaRPr lang="en-GB" dirty="0"/>
          </a:p>
        </p:txBody>
      </p:sp>
      <p:sp>
        <p:nvSpPr>
          <p:cNvPr id="3" name="Content Placeholder 2"/>
          <p:cNvSpPr>
            <a:spLocks noGrp="1"/>
          </p:cNvSpPr>
          <p:nvPr>
            <p:ph idx="1"/>
          </p:nvPr>
        </p:nvSpPr>
        <p:spPr/>
        <p:txBody>
          <a:bodyPr/>
          <a:lstStyle/>
          <a:p>
            <a:r>
              <a:rPr lang="en-GB" dirty="0" smtClean="0"/>
              <a:t>“Good students enthuse all of us –  In the staffroom there is often some lunchtime banter and the conversation often turns to </a:t>
            </a:r>
            <a:r>
              <a:rPr lang="en-GB" b="1" dirty="0" smtClean="0"/>
              <a:t>discussion about a child</a:t>
            </a:r>
            <a:r>
              <a:rPr lang="en-GB" dirty="0" smtClean="0"/>
              <a:t>, everyone bandying ideas around.  They may ask a question that gets us thinking, </a:t>
            </a:r>
            <a:r>
              <a:rPr lang="en-GB" b="1" dirty="0" smtClean="0"/>
              <a:t>it stimulates discussion</a:t>
            </a:r>
            <a:r>
              <a:rPr lang="en-GB" dirty="0" smtClean="0"/>
              <a:t>.  For my staff this gives them a </a:t>
            </a:r>
            <a:r>
              <a:rPr lang="en-GB" b="1" dirty="0" smtClean="0"/>
              <a:t>bite of the academic cherry.</a:t>
            </a:r>
            <a:r>
              <a:rPr lang="en-GB" dirty="0" smtClean="0"/>
              <a:t> Even going through questionnaires </a:t>
            </a:r>
            <a:r>
              <a:rPr lang="en-GB" b="1" dirty="0" smtClean="0"/>
              <a:t>makes you think </a:t>
            </a:r>
            <a:r>
              <a:rPr lang="en-GB" dirty="0" smtClean="0"/>
              <a:t>of things you hadn’t thought of.”  </a:t>
            </a:r>
            <a:endParaRPr lang="en-GB" dirty="0"/>
          </a:p>
        </p:txBody>
      </p:sp>
      <p:pic>
        <p:nvPicPr>
          <p:cNvPr id="5" name="Picture 4"/>
          <p:cNvPicPr>
            <a:picLocks noChangeAspect="1"/>
          </p:cNvPicPr>
          <p:nvPr/>
        </p:nvPicPr>
        <p:blipFill>
          <a:blip r:embed="rId3"/>
          <a:stretch>
            <a:fillRect/>
          </a:stretch>
        </p:blipFill>
        <p:spPr>
          <a:xfrm>
            <a:off x="8606118" y="4841501"/>
            <a:ext cx="2976282" cy="1657350"/>
          </a:xfrm>
          <a:prstGeom prst="rect">
            <a:avLst/>
          </a:prstGeom>
        </p:spPr>
      </p:pic>
    </p:spTree>
    <p:extLst>
      <p:ext uri="{BB962C8B-B14F-4D97-AF65-F5344CB8AC3E}">
        <p14:creationId xmlns:p14="http://schemas.microsoft.com/office/powerpoint/2010/main" val="1706944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 students think settings want?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“It was </a:t>
            </a:r>
            <a:r>
              <a:rPr lang="en-GB" b="1" dirty="0" smtClean="0"/>
              <a:t>difficult </a:t>
            </a:r>
            <a:r>
              <a:rPr lang="en-GB" dirty="0" smtClean="0"/>
              <a:t>knowing </a:t>
            </a:r>
            <a:r>
              <a:rPr lang="en-GB" b="1" dirty="0" smtClean="0"/>
              <a:t>whether or not </a:t>
            </a:r>
            <a:r>
              <a:rPr lang="en-GB" dirty="0" smtClean="0"/>
              <a:t>to use my own </a:t>
            </a:r>
            <a:r>
              <a:rPr lang="en-GB" b="1" dirty="0" smtClean="0"/>
              <a:t>initiative</a:t>
            </a:r>
            <a:r>
              <a:rPr lang="en-GB" dirty="0" smtClean="0"/>
              <a:t> and </a:t>
            </a:r>
            <a:r>
              <a:rPr lang="en-GB" b="1" dirty="0" smtClean="0"/>
              <a:t>take over </a:t>
            </a:r>
            <a:r>
              <a:rPr lang="en-GB" dirty="0" smtClean="0"/>
              <a:t>with </a:t>
            </a:r>
            <a:r>
              <a:rPr lang="en-GB" b="1" dirty="0" smtClean="0"/>
              <a:t>jobs</a:t>
            </a:r>
            <a:r>
              <a:rPr lang="en-GB" dirty="0" smtClean="0"/>
              <a:t> that need doing such as </a:t>
            </a:r>
            <a:r>
              <a:rPr lang="en-GB" b="1" dirty="0" smtClean="0"/>
              <a:t>getting tables ready for lunch </a:t>
            </a:r>
            <a:r>
              <a:rPr lang="en-GB" dirty="0" smtClean="0"/>
              <a:t>or to leave other staff members to do it as I would often feel like I am </a:t>
            </a:r>
            <a:r>
              <a:rPr lang="en-GB" b="1" dirty="0" smtClean="0"/>
              <a:t>stepping on their toes </a:t>
            </a:r>
            <a:r>
              <a:rPr lang="en-GB" dirty="0" smtClean="0"/>
              <a:t>and </a:t>
            </a:r>
            <a:r>
              <a:rPr lang="en-GB" b="1" dirty="0" smtClean="0"/>
              <a:t>getting in the way</a:t>
            </a:r>
            <a:r>
              <a:rPr lang="en-GB" dirty="0" smtClean="0"/>
              <a:t>.  There was quite a lot of staff so the amount of activities to be involved with were limited as it often felt like </a:t>
            </a:r>
            <a:r>
              <a:rPr lang="en-GB" b="1" dirty="0" smtClean="0"/>
              <a:t>everyone was fighting over things to do</a:t>
            </a:r>
            <a:r>
              <a:rPr lang="en-GB" dirty="0" smtClean="0"/>
              <a:t>.  To help this it would be beneficial to have a clear </a:t>
            </a:r>
            <a:r>
              <a:rPr lang="en-GB" b="1" dirty="0" smtClean="0"/>
              <a:t>understanding right from the start of what things I am supposed to do</a:t>
            </a:r>
            <a:r>
              <a:rPr lang="en-GB" dirty="0" smtClean="0"/>
              <a:t>, even simple aspects such as tidying up, etc. so that there is </a:t>
            </a:r>
            <a:r>
              <a:rPr lang="en-GB" b="1" dirty="0" smtClean="0"/>
              <a:t>no awkward feelings </a:t>
            </a:r>
            <a:r>
              <a:rPr lang="en-GB" dirty="0" smtClean="0"/>
              <a:t>between students and staff.”</a:t>
            </a:r>
          </a:p>
        </p:txBody>
      </p:sp>
    </p:spTree>
    <p:extLst>
      <p:ext uri="{BB962C8B-B14F-4D97-AF65-F5344CB8AC3E}">
        <p14:creationId xmlns:p14="http://schemas.microsoft.com/office/powerpoint/2010/main" val="66061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between the lines…</a:t>
            </a:r>
            <a:endParaRPr lang="en-GB" dirty="0"/>
          </a:p>
        </p:txBody>
      </p:sp>
      <p:sp>
        <p:nvSpPr>
          <p:cNvPr id="3" name="Content Placeholder 2"/>
          <p:cNvSpPr>
            <a:spLocks noGrp="1"/>
          </p:cNvSpPr>
          <p:nvPr>
            <p:ph idx="1"/>
          </p:nvPr>
        </p:nvSpPr>
        <p:spPr/>
        <p:txBody>
          <a:bodyPr/>
          <a:lstStyle/>
          <a:p>
            <a:r>
              <a:rPr lang="en-GB" dirty="0" smtClean="0"/>
              <a:t>“The most important thing about starting placement is to have confidence, </a:t>
            </a:r>
            <a:r>
              <a:rPr lang="en-GB" b="1" dirty="0" smtClean="0"/>
              <a:t>try and chat </a:t>
            </a:r>
            <a:r>
              <a:rPr lang="en-GB" dirty="0" smtClean="0"/>
              <a:t>to staff and parents if possible and </a:t>
            </a:r>
            <a:r>
              <a:rPr lang="en-GB" b="1" dirty="0" smtClean="0"/>
              <a:t>don’t be put off by what practitioners think of you</a:t>
            </a:r>
            <a:r>
              <a:rPr lang="en-GB" dirty="0" smtClean="0"/>
              <a:t>. As long as you take part, show initiative, talk to staff and get involved with children, your experience should be a pleasant one </a:t>
            </a:r>
            <a:r>
              <a:rPr lang="en-GB" dirty="0" smtClean="0">
                <a:sym typeface="Wingdings" panose="05000000000000000000" pitchFamily="2" charset="2"/>
              </a:rPr>
              <a:t> </a:t>
            </a:r>
            <a:r>
              <a:rPr lang="en-GB" b="1" dirty="0" smtClean="0">
                <a:sym typeface="Wingdings" panose="05000000000000000000" pitchFamily="2" charset="2"/>
              </a:rPr>
              <a:t>Easier said than done </a:t>
            </a:r>
            <a:r>
              <a:rPr lang="en-GB" dirty="0" smtClean="0">
                <a:sym typeface="Wingdings" panose="05000000000000000000" pitchFamily="2" charset="2"/>
              </a:rPr>
              <a:t>but if you have a concern always talk to someone weather (ibid) a manager, lecturer or fellow student.”</a:t>
            </a:r>
            <a:endParaRPr lang="en-GB" dirty="0"/>
          </a:p>
        </p:txBody>
      </p:sp>
    </p:spTree>
    <p:extLst>
      <p:ext uri="{BB962C8B-B14F-4D97-AF65-F5344CB8AC3E}">
        <p14:creationId xmlns:p14="http://schemas.microsoft.com/office/powerpoint/2010/main" val="358160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are there to be helpful?</a:t>
            </a:r>
            <a:endParaRPr lang="en-GB" dirty="0"/>
          </a:p>
        </p:txBody>
      </p:sp>
      <p:sp>
        <p:nvSpPr>
          <p:cNvPr id="3" name="Content Placeholder 2"/>
          <p:cNvSpPr>
            <a:spLocks noGrp="1"/>
          </p:cNvSpPr>
          <p:nvPr>
            <p:ph idx="1"/>
          </p:nvPr>
        </p:nvSpPr>
        <p:spPr/>
        <p:txBody>
          <a:bodyPr>
            <a:normAutofit/>
          </a:bodyPr>
          <a:lstStyle/>
          <a:p>
            <a:r>
              <a:rPr lang="en-GB" dirty="0"/>
              <a:t>“I had a good experience by going into the setting in a professional manner, for example, being</a:t>
            </a:r>
            <a:r>
              <a:rPr lang="en-GB" b="1" dirty="0"/>
              <a:t> appropriately dressed</a:t>
            </a:r>
            <a:r>
              <a:rPr lang="en-GB" dirty="0"/>
              <a:t>, being </a:t>
            </a:r>
            <a:r>
              <a:rPr lang="en-GB" b="1" dirty="0"/>
              <a:t>polite</a:t>
            </a:r>
            <a:r>
              <a:rPr lang="en-GB" dirty="0"/>
              <a:t> and </a:t>
            </a:r>
            <a:r>
              <a:rPr lang="en-GB" b="1" dirty="0"/>
              <a:t>lending my hand </a:t>
            </a:r>
            <a:r>
              <a:rPr lang="en-GB" dirty="0"/>
              <a:t>to any </a:t>
            </a:r>
            <a:r>
              <a:rPr lang="en-GB" b="1" dirty="0"/>
              <a:t>task</a:t>
            </a:r>
            <a:r>
              <a:rPr lang="en-GB" dirty="0"/>
              <a:t> that was </a:t>
            </a:r>
            <a:r>
              <a:rPr lang="en-GB" b="1" dirty="0"/>
              <a:t>asked of me</a:t>
            </a:r>
            <a:r>
              <a:rPr lang="en-GB" dirty="0" smtClean="0"/>
              <a:t>.”</a:t>
            </a:r>
          </a:p>
          <a:p>
            <a:r>
              <a:rPr lang="en-GB" dirty="0" smtClean="0"/>
              <a:t>“</a:t>
            </a:r>
            <a:r>
              <a:rPr lang="en-GB" dirty="0"/>
              <a:t>As a level 4 student it was nerve wracking going into placement because I didn't know what to expect. Would I be </a:t>
            </a:r>
            <a:r>
              <a:rPr lang="en-GB" b="1" dirty="0"/>
              <a:t>welcomed by the staff</a:t>
            </a:r>
            <a:r>
              <a:rPr lang="en-GB" dirty="0"/>
              <a:t>?  Would I just be expected to do the </a:t>
            </a:r>
            <a:r>
              <a:rPr lang="en-GB" b="1" dirty="0"/>
              <a:t>student type jobs </a:t>
            </a:r>
            <a:r>
              <a:rPr lang="en-GB" dirty="0"/>
              <a:t>like </a:t>
            </a:r>
            <a:r>
              <a:rPr lang="en-GB" b="1" dirty="0"/>
              <a:t>photocopying</a:t>
            </a:r>
            <a:r>
              <a:rPr lang="en-GB" dirty="0"/>
              <a:t> and </a:t>
            </a:r>
            <a:r>
              <a:rPr lang="en-GB" b="1" dirty="0"/>
              <a:t>making displays</a:t>
            </a:r>
            <a:r>
              <a:rPr lang="en-GB" dirty="0"/>
              <a:t>?”</a:t>
            </a:r>
          </a:p>
          <a:p>
            <a:endParaRPr lang="en-GB" dirty="0"/>
          </a:p>
        </p:txBody>
      </p:sp>
    </p:spTree>
    <p:extLst>
      <p:ext uri="{BB962C8B-B14F-4D97-AF65-F5344CB8AC3E}">
        <p14:creationId xmlns:p14="http://schemas.microsoft.com/office/powerpoint/2010/main" val="1788649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Practitioners’ experience of students</a:t>
            </a:r>
            <a:endParaRPr lang="en-GB" dirty="0"/>
          </a:p>
        </p:txBody>
      </p:sp>
      <p:sp>
        <p:nvSpPr>
          <p:cNvPr id="3" name="Content Placeholder 2"/>
          <p:cNvSpPr>
            <a:spLocks noGrp="1"/>
          </p:cNvSpPr>
          <p:nvPr>
            <p:ph idx="1"/>
          </p:nvPr>
        </p:nvSpPr>
        <p:spPr/>
        <p:txBody>
          <a:bodyPr>
            <a:normAutofit lnSpcReduction="10000"/>
          </a:bodyPr>
          <a:lstStyle/>
          <a:p>
            <a:r>
              <a:rPr lang="en-GB" dirty="0" smtClean="0"/>
              <a:t>“Many students need direction all the time.  They don’t join in and have shown a </a:t>
            </a:r>
            <a:r>
              <a:rPr lang="en-GB" b="1" dirty="0" smtClean="0"/>
              <a:t>preference for jobs </a:t>
            </a:r>
            <a:r>
              <a:rPr lang="en-GB" dirty="0" smtClean="0"/>
              <a:t>such as </a:t>
            </a:r>
            <a:r>
              <a:rPr lang="en-GB" b="1" dirty="0" smtClean="0"/>
              <a:t>preparing snack</a:t>
            </a:r>
            <a:r>
              <a:rPr lang="en-GB" dirty="0" smtClean="0"/>
              <a:t>, </a:t>
            </a:r>
            <a:r>
              <a:rPr lang="en-GB" b="1" dirty="0" smtClean="0"/>
              <a:t>loading the dishwasher, laminating </a:t>
            </a:r>
            <a:r>
              <a:rPr lang="en-GB" dirty="0" smtClean="0"/>
              <a:t>etc.” </a:t>
            </a:r>
          </a:p>
          <a:p>
            <a:r>
              <a:rPr lang="en-GB" dirty="0" smtClean="0"/>
              <a:t>“Many students </a:t>
            </a:r>
            <a:r>
              <a:rPr lang="en-GB" b="1" dirty="0" smtClean="0"/>
              <a:t>do not have any specific tasks to do </a:t>
            </a:r>
            <a:r>
              <a:rPr lang="en-GB" dirty="0" smtClean="0"/>
              <a:t>when in the setting.  When asked they answer “no, no tasks, I’ve just come for experience.”  </a:t>
            </a:r>
            <a:r>
              <a:rPr lang="en-GB" b="1" dirty="0" smtClean="0"/>
              <a:t>It would help if they had some specific tasks </a:t>
            </a:r>
            <a:r>
              <a:rPr lang="en-GB" dirty="0" smtClean="0"/>
              <a:t>as it helps focus them.  Often feel students on placement are there because they “have to” rather than because they “want to”.</a:t>
            </a:r>
            <a:endParaRPr lang="en-GB" dirty="0"/>
          </a:p>
        </p:txBody>
      </p:sp>
    </p:spTree>
    <p:extLst>
      <p:ext uri="{BB962C8B-B14F-4D97-AF65-F5344CB8AC3E}">
        <p14:creationId xmlns:p14="http://schemas.microsoft.com/office/powerpoint/2010/main" val="339554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Our Heritage</a:t>
            </a:r>
            <a:endParaRPr lang="en-GB" b="1" dirty="0"/>
          </a:p>
        </p:txBody>
      </p:sp>
      <p:pic>
        <p:nvPicPr>
          <p:cNvPr id="8" name="Content Placeholder 7"/>
          <p:cNvPicPr>
            <a:picLocks noGrp="1" noChangeAspect="1"/>
          </p:cNvPicPr>
          <p:nvPr>
            <p:ph sz="half" idx="1"/>
          </p:nvPr>
        </p:nvPicPr>
        <p:blipFill>
          <a:blip r:embed="rId3"/>
          <a:stretch>
            <a:fillRect/>
          </a:stretch>
        </p:blipFill>
        <p:spPr>
          <a:xfrm>
            <a:off x="2009104" y="2112135"/>
            <a:ext cx="3631841" cy="3977220"/>
          </a:xfrm>
          <a:prstGeom prst="rect">
            <a:avLst/>
          </a:prstGeom>
        </p:spPr>
      </p:pic>
      <p:pic>
        <p:nvPicPr>
          <p:cNvPr id="7" name="Content Placeholder 6"/>
          <p:cNvPicPr>
            <a:picLocks noGrp="1" noChangeAspect="1"/>
          </p:cNvPicPr>
          <p:nvPr>
            <p:ph sz="half" idx="2"/>
          </p:nvPr>
        </p:nvPicPr>
        <p:blipFill>
          <a:blip r:embed="rId4"/>
          <a:stretch>
            <a:fillRect/>
          </a:stretch>
        </p:blipFill>
        <p:spPr>
          <a:xfrm>
            <a:off x="7073727" y="1913233"/>
            <a:ext cx="3816427" cy="4176122"/>
          </a:xfrm>
          <a:prstGeom prst="rect">
            <a:avLst/>
          </a:prstGeom>
        </p:spPr>
      </p:pic>
    </p:spTree>
    <p:extLst>
      <p:ext uri="{BB962C8B-B14F-4D97-AF65-F5344CB8AC3E}">
        <p14:creationId xmlns:p14="http://schemas.microsoft.com/office/powerpoint/2010/main" val="86005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going on here?</a:t>
            </a:r>
            <a:endParaRPr lang="en-GB" dirty="0"/>
          </a:p>
        </p:txBody>
      </p:sp>
      <p:sp>
        <p:nvSpPr>
          <p:cNvPr id="3" name="Content Placeholder 2"/>
          <p:cNvSpPr>
            <a:spLocks noGrp="1"/>
          </p:cNvSpPr>
          <p:nvPr>
            <p:ph idx="1"/>
          </p:nvPr>
        </p:nvSpPr>
        <p:spPr/>
        <p:txBody>
          <a:bodyPr/>
          <a:lstStyle/>
          <a:p>
            <a:r>
              <a:rPr lang="en-GB" sz="2800" dirty="0" smtClean="0"/>
              <a:t>The “</a:t>
            </a:r>
            <a:r>
              <a:rPr lang="en-GB" sz="2800" b="1" dirty="0" smtClean="0"/>
              <a:t>dynamics of being a burden</a:t>
            </a:r>
            <a:r>
              <a:rPr lang="en-GB" sz="2800" dirty="0" smtClean="0"/>
              <a:t>” – students worry about getting in the way and of not doing what the setting asks </a:t>
            </a:r>
            <a:r>
              <a:rPr lang="en-GB" sz="1200" dirty="0" smtClean="0"/>
              <a:t>(Hamel &amp; </a:t>
            </a:r>
            <a:r>
              <a:rPr lang="en-GB" sz="1200" dirty="0" err="1" smtClean="0"/>
              <a:t>Jaasko</a:t>
            </a:r>
            <a:r>
              <a:rPr lang="en-GB" sz="1200" dirty="0" smtClean="0"/>
              <a:t> Fisher 2011)</a:t>
            </a:r>
          </a:p>
          <a:p>
            <a:r>
              <a:rPr lang="en-GB" sz="2800" dirty="0" smtClean="0"/>
              <a:t>This unwittingly makes them stay in the type two category of student as </a:t>
            </a:r>
            <a:r>
              <a:rPr lang="en-GB" sz="2800" b="1" dirty="0" smtClean="0"/>
              <a:t>practitioners look to the student to ask questions </a:t>
            </a:r>
            <a:r>
              <a:rPr lang="en-GB" sz="2800" dirty="0" smtClean="0"/>
              <a:t>and </a:t>
            </a:r>
            <a:r>
              <a:rPr lang="en-GB" sz="2800" b="1" dirty="0" smtClean="0"/>
              <a:t>show initiative </a:t>
            </a:r>
            <a:r>
              <a:rPr lang="en-GB" sz="2800" dirty="0" smtClean="0"/>
              <a:t>to </a:t>
            </a:r>
            <a:r>
              <a:rPr lang="en-GB" sz="2800" b="1" dirty="0" smtClean="0"/>
              <a:t>indicate their readiness </a:t>
            </a:r>
            <a:r>
              <a:rPr lang="en-GB" sz="2800" dirty="0" smtClean="0"/>
              <a:t>to be </a:t>
            </a:r>
            <a:r>
              <a:rPr lang="en-GB" sz="2800" b="1" dirty="0" smtClean="0"/>
              <a:t>professional in practice  - </a:t>
            </a:r>
            <a:r>
              <a:rPr lang="en-GB" sz="2800" dirty="0" smtClean="0"/>
              <a:t>a practitioner in waiting</a:t>
            </a:r>
          </a:p>
          <a:p>
            <a:endParaRPr lang="en-GB" sz="1200" dirty="0"/>
          </a:p>
        </p:txBody>
      </p:sp>
      <p:pic>
        <p:nvPicPr>
          <p:cNvPr id="5" name="Picture 4"/>
          <p:cNvPicPr>
            <a:picLocks noChangeAspect="1"/>
          </p:cNvPicPr>
          <p:nvPr/>
        </p:nvPicPr>
        <p:blipFill>
          <a:blip r:embed="rId3"/>
          <a:stretch>
            <a:fillRect/>
          </a:stretch>
        </p:blipFill>
        <p:spPr>
          <a:xfrm>
            <a:off x="9801225" y="3863182"/>
            <a:ext cx="1781175" cy="2562225"/>
          </a:xfrm>
          <a:prstGeom prst="rect">
            <a:avLst/>
          </a:prstGeom>
        </p:spPr>
      </p:pic>
    </p:spTree>
    <p:extLst>
      <p:ext uri="{BB962C8B-B14F-4D97-AF65-F5344CB8AC3E}">
        <p14:creationId xmlns:p14="http://schemas.microsoft.com/office/powerpoint/2010/main" val="2954808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practitioners mean by “show initiative”?</a:t>
            </a:r>
            <a:endParaRPr lang="en-GB" dirty="0"/>
          </a:p>
        </p:txBody>
      </p:sp>
      <p:sp>
        <p:nvSpPr>
          <p:cNvPr id="3" name="Content Placeholder 2"/>
          <p:cNvSpPr>
            <a:spLocks noGrp="1"/>
          </p:cNvSpPr>
          <p:nvPr>
            <p:ph idx="1"/>
          </p:nvPr>
        </p:nvSpPr>
        <p:spPr/>
        <p:txBody>
          <a:bodyPr/>
          <a:lstStyle/>
          <a:p>
            <a:pPr marL="0" indent="0" algn="ctr">
              <a:buNone/>
            </a:pPr>
            <a:r>
              <a:rPr lang="en-GB" dirty="0" smtClean="0"/>
              <a:t>Pre-placement visits</a:t>
            </a:r>
          </a:p>
          <a:p>
            <a:endParaRPr lang="en-GB" dirty="0"/>
          </a:p>
          <a:p>
            <a:r>
              <a:rPr lang="en-GB" dirty="0" smtClean="0"/>
              <a:t>“If they’re </a:t>
            </a:r>
            <a:r>
              <a:rPr lang="en-GB" b="1" dirty="0" smtClean="0"/>
              <a:t>committed</a:t>
            </a:r>
            <a:r>
              <a:rPr lang="en-GB" dirty="0" smtClean="0"/>
              <a:t> they come for a pre-placement visit”</a:t>
            </a:r>
          </a:p>
          <a:p>
            <a:r>
              <a:rPr lang="en-GB" dirty="0" smtClean="0"/>
              <a:t>“Those </a:t>
            </a:r>
            <a:r>
              <a:rPr lang="en-GB" b="1" dirty="0" smtClean="0"/>
              <a:t>who bother to ring up </a:t>
            </a:r>
            <a:r>
              <a:rPr lang="en-GB" dirty="0" smtClean="0"/>
              <a:t>and make a pre-placement visit and ask to have a look around, you can tell </a:t>
            </a:r>
            <a:r>
              <a:rPr lang="en-GB" b="1" dirty="0" smtClean="0"/>
              <a:t>they will be ok</a:t>
            </a:r>
            <a:r>
              <a:rPr lang="en-GB" dirty="0" smtClean="0"/>
              <a:t>.”</a:t>
            </a:r>
            <a:endParaRPr lang="en-GB" dirty="0"/>
          </a:p>
        </p:txBody>
      </p:sp>
      <p:pic>
        <p:nvPicPr>
          <p:cNvPr id="4" name="Picture 3"/>
          <p:cNvPicPr>
            <a:picLocks noChangeAspect="1"/>
          </p:cNvPicPr>
          <p:nvPr/>
        </p:nvPicPr>
        <p:blipFill>
          <a:blip r:embed="rId3"/>
          <a:stretch>
            <a:fillRect/>
          </a:stretch>
        </p:blipFill>
        <p:spPr>
          <a:xfrm>
            <a:off x="5127813" y="4823013"/>
            <a:ext cx="1972234" cy="1485714"/>
          </a:xfrm>
          <a:prstGeom prst="rect">
            <a:avLst/>
          </a:prstGeom>
        </p:spPr>
      </p:pic>
    </p:spTree>
    <p:extLst>
      <p:ext uri="{BB962C8B-B14F-4D97-AF65-F5344CB8AC3E}">
        <p14:creationId xmlns:p14="http://schemas.microsoft.com/office/powerpoint/2010/main" val="2042794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their course seriously</a:t>
            </a:r>
            <a:endParaRPr lang="en-GB" dirty="0"/>
          </a:p>
        </p:txBody>
      </p:sp>
      <p:sp>
        <p:nvSpPr>
          <p:cNvPr id="3" name="Content Placeholder 2"/>
          <p:cNvSpPr>
            <a:spLocks noGrp="1"/>
          </p:cNvSpPr>
          <p:nvPr>
            <p:ph idx="1"/>
          </p:nvPr>
        </p:nvSpPr>
        <p:spPr/>
        <p:txBody>
          <a:bodyPr>
            <a:normAutofit/>
          </a:bodyPr>
          <a:lstStyle/>
          <a:p>
            <a:r>
              <a:rPr lang="en-GB" sz="2800" dirty="0" smtClean="0"/>
              <a:t>“I was nervous about not being able to complete my placement tasks alongside the settings’ expectations of myself.  Prior to my second placement </a:t>
            </a:r>
            <a:r>
              <a:rPr lang="en-GB" sz="2800" b="1" dirty="0" smtClean="0"/>
              <a:t>I attended the pre-placement visit </a:t>
            </a:r>
            <a:r>
              <a:rPr lang="en-GB" sz="2800" dirty="0" smtClean="0"/>
              <a:t>which I did not do for my first placement.  This allowed me to tell the placement </a:t>
            </a:r>
            <a:r>
              <a:rPr lang="en-GB" sz="2800" b="1" dirty="0" smtClean="0"/>
              <a:t>what my tasks were </a:t>
            </a:r>
            <a:r>
              <a:rPr lang="en-GB" sz="2800" dirty="0" smtClean="0"/>
              <a:t>and from this they were able to </a:t>
            </a:r>
            <a:r>
              <a:rPr lang="en-GB" sz="2800" b="1" dirty="0" smtClean="0"/>
              <a:t>tell me </a:t>
            </a:r>
            <a:r>
              <a:rPr lang="en-GB" sz="2800" dirty="0" smtClean="0"/>
              <a:t>which </a:t>
            </a:r>
            <a:r>
              <a:rPr lang="en-GB" sz="2800" b="1" dirty="0" smtClean="0"/>
              <a:t>practitioners were best </a:t>
            </a:r>
            <a:r>
              <a:rPr lang="en-GB" sz="2800" dirty="0" smtClean="0"/>
              <a:t>to go to for </a:t>
            </a:r>
            <a:r>
              <a:rPr lang="en-GB" sz="2800" b="1" dirty="0" smtClean="0"/>
              <a:t>support,</a:t>
            </a:r>
            <a:r>
              <a:rPr lang="en-GB" sz="2800" dirty="0" smtClean="0"/>
              <a:t> which really helped me when I got stuck.” </a:t>
            </a:r>
            <a:endParaRPr lang="en-GB" sz="2800" dirty="0"/>
          </a:p>
        </p:txBody>
      </p:sp>
      <p:pic>
        <p:nvPicPr>
          <p:cNvPr id="4" name="Picture 3"/>
          <p:cNvPicPr>
            <a:picLocks noChangeAspect="1"/>
          </p:cNvPicPr>
          <p:nvPr/>
        </p:nvPicPr>
        <p:blipFill>
          <a:blip r:embed="rId3"/>
          <a:stretch>
            <a:fillRect/>
          </a:stretch>
        </p:blipFill>
        <p:spPr>
          <a:xfrm>
            <a:off x="5092233" y="4537077"/>
            <a:ext cx="2581275" cy="1771650"/>
          </a:xfrm>
          <a:prstGeom prst="rect">
            <a:avLst/>
          </a:prstGeom>
        </p:spPr>
      </p:pic>
    </p:spTree>
    <p:extLst>
      <p:ext uri="{BB962C8B-B14F-4D97-AF65-F5344CB8AC3E}">
        <p14:creationId xmlns:p14="http://schemas.microsoft.com/office/powerpoint/2010/main" val="1571748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Takes feedback</a:t>
            </a:r>
            <a:endParaRPr lang="en-GB" dirty="0"/>
          </a:p>
        </p:txBody>
      </p:sp>
      <p:sp>
        <p:nvSpPr>
          <p:cNvPr id="3" name="Content Placeholder 2"/>
          <p:cNvSpPr>
            <a:spLocks noGrp="1"/>
          </p:cNvSpPr>
          <p:nvPr>
            <p:ph idx="1"/>
          </p:nvPr>
        </p:nvSpPr>
        <p:spPr/>
        <p:txBody>
          <a:bodyPr>
            <a:normAutofit fontScale="92500"/>
          </a:bodyPr>
          <a:lstStyle/>
          <a:p>
            <a:r>
              <a:rPr lang="en-GB" dirty="0" smtClean="0"/>
              <a:t>“She was happy to </a:t>
            </a:r>
            <a:r>
              <a:rPr lang="en-GB" b="1" dirty="0" smtClean="0"/>
              <a:t>discuss and adapt</a:t>
            </a:r>
            <a:r>
              <a:rPr lang="en-GB" dirty="0" smtClean="0"/>
              <a:t>, for example I told her that sometimes she wasn’t pushing the children enough.  She was </a:t>
            </a:r>
            <a:r>
              <a:rPr lang="en-GB" b="1" dirty="0" smtClean="0"/>
              <a:t>willing to take criticism </a:t>
            </a:r>
            <a:r>
              <a:rPr lang="en-GB" dirty="0" smtClean="0"/>
              <a:t>and didn’t take it personally.  To be a good student you have to understand that criticism isn’t against you – it’s just </a:t>
            </a:r>
            <a:r>
              <a:rPr lang="en-GB" b="1" dirty="0" smtClean="0"/>
              <a:t>to help you make your practice better</a:t>
            </a:r>
            <a:r>
              <a:rPr lang="en-GB" dirty="0" smtClean="0"/>
              <a:t>.”</a:t>
            </a:r>
          </a:p>
          <a:p>
            <a:r>
              <a:rPr lang="en-GB" dirty="0" smtClean="0"/>
              <a:t>“The dreadful students have </a:t>
            </a:r>
            <a:r>
              <a:rPr lang="en-GB" b="1" dirty="0" smtClean="0"/>
              <a:t>no humility </a:t>
            </a:r>
            <a:r>
              <a:rPr lang="en-GB" dirty="0" smtClean="0"/>
              <a:t>– they are </a:t>
            </a:r>
            <a:r>
              <a:rPr lang="en-GB" b="1" dirty="0" smtClean="0"/>
              <a:t>unteachable</a:t>
            </a:r>
            <a:r>
              <a:rPr lang="en-GB" dirty="0" smtClean="0"/>
              <a:t>.  Maybe their parents were teachers.  If you’re giving feedback to students and they’re nodding, but the next day they’ve </a:t>
            </a:r>
            <a:r>
              <a:rPr lang="en-GB" b="1" dirty="0" smtClean="0"/>
              <a:t>not implemented</a:t>
            </a:r>
            <a:r>
              <a:rPr lang="en-GB" dirty="0" smtClean="0"/>
              <a:t> anything, </a:t>
            </a:r>
            <a:r>
              <a:rPr lang="en-GB" b="1" dirty="0" smtClean="0"/>
              <a:t>there is nothing more annoying</a:t>
            </a:r>
            <a:r>
              <a:rPr lang="en-GB" dirty="0" smtClean="0"/>
              <a:t>.”</a:t>
            </a:r>
            <a:endParaRPr lang="en-GB" dirty="0"/>
          </a:p>
        </p:txBody>
      </p:sp>
    </p:spTree>
    <p:extLst>
      <p:ext uri="{BB962C8B-B14F-4D97-AF65-F5344CB8AC3E}">
        <p14:creationId xmlns:p14="http://schemas.microsoft.com/office/powerpoint/2010/main" val="4216857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Shows commitment</a:t>
            </a:r>
            <a:endParaRPr lang="en-GB" dirty="0"/>
          </a:p>
        </p:txBody>
      </p:sp>
      <p:sp>
        <p:nvSpPr>
          <p:cNvPr id="3" name="Content Placeholder 2"/>
          <p:cNvSpPr>
            <a:spLocks noGrp="1"/>
          </p:cNvSpPr>
          <p:nvPr>
            <p:ph idx="1"/>
          </p:nvPr>
        </p:nvSpPr>
        <p:spPr/>
        <p:txBody>
          <a:bodyPr/>
          <a:lstStyle/>
          <a:p>
            <a:r>
              <a:rPr lang="en-GB" dirty="0" smtClean="0"/>
              <a:t>“I had a student when I was new to teaching who had been on loads of other placements.  She brought new ideas. She offered to do displays.  After school, if I was doing sports club I’d come back (to the classroom) and she’d be sharpening pencils. </a:t>
            </a:r>
            <a:r>
              <a:rPr lang="en-GB" b="1" dirty="0" smtClean="0"/>
              <a:t>It made such a difference</a:t>
            </a:r>
            <a:r>
              <a:rPr lang="en-GB" dirty="0" smtClean="0"/>
              <a:t>.  It meant I was happy to let her deliver sessions; </a:t>
            </a:r>
            <a:r>
              <a:rPr lang="en-GB" b="1" dirty="0" smtClean="0"/>
              <a:t>she became more like a colleague than a student”.</a:t>
            </a:r>
            <a:endParaRPr lang="en-GB" b="1" dirty="0"/>
          </a:p>
        </p:txBody>
      </p:sp>
      <p:pic>
        <p:nvPicPr>
          <p:cNvPr id="4" name="Picture 3"/>
          <p:cNvPicPr>
            <a:picLocks noChangeAspect="1"/>
          </p:cNvPicPr>
          <p:nvPr/>
        </p:nvPicPr>
        <p:blipFill>
          <a:blip r:embed="rId3"/>
          <a:stretch>
            <a:fillRect/>
          </a:stretch>
        </p:blipFill>
        <p:spPr>
          <a:xfrm>
            <a:off x="8373036" y="4805190"/>
            <a:ext cx="3066228" cy="1792834"/>
          </a:xfrm>
          <a:prstGeom prst="rect">
            <a:avLst/>
          </a:prstGeom>
        </p:spPr>
      </p:pic>
    </p:spTree>
    <p:extLst>
      <p:ext uri="{BB962C8B-B14F-4D97-AF65-F5344CB8AC3E}">
        <p14:creationId xmlns:p14="http://schemas.microsoft.com/office/powerpoint/2010/main" val="2191109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Practitioners want to see students develop</a:t>
            </a:r>
            <a:endParaRPr lang="en-GB" dirty="0"/>
          </a:p>
        </p:txBody>
      </p:sp>
      <p:sp>
        <p:nvSpPr>
          <p:cNvPr id="3" name="Content Placeholder 2"/>
          <p:cNvSpPr>
            <a:spLocks noGrp="1"/>
          </p:cNvSpPr>
          <p:nvPr>
            <p:ph idx="1"/>
          </p:nvPr>
        </p:nvSpPr>
        <p:spPr/>
        <p:txBody>
          <a:bodyPr>
            <a:normAutofit/>
          </a:bodyPr>
          <a:lstStyle/>
          <a:p>
            <a:r>
              <a:rPr lang="en-GB" dirty="0" smtClean="0"/>
              <a:t>“Teachers want to help students – </a:t>
            </a:r>
            <a:r>
              <a:rPr lang="en-GB" b="1" dirty="0" smtClean="0"/>
              <a:t>they enjoy helping people learn</a:t>
            </a:r>
            <a:r>
              <a:rPr lang="en-GB" dirty="0" smtClean="0"/>
              <a:t>, that makes no difference if that’s children or students – we just want them to reach their potential.”</a:t>
            </a:r>
          </a:p>
          <a:p>
            <a:r>
              <a:rPr lang="en-GB" dirty="0" smtClean="0"/>
              <a:t>“I had two students and had the choice to take one or the other back for another placement. I chose the one who had </a:t>
            </a:r>
            <a:r>
              <a:rPr lang="en-GB" b="1" dirty="0" smtClean="0"/>
              <a:t>made the most progress.”</a:t>
            </a:r>
          </a:p>
          <a:p>
            <a:endParaRPr lang="en-GB" b="1" dirty="0" smtClean="0"/>
          </a:p>
          <a:p>
            <a:endParaRPr lang="en-GB" dirty="0"/>
          </a:p>
        </p:txBody>
      </p:sp>
      <p:pic>
        <p:nvPicPr>
          <p:cNvPr id="4" name="Picture 3"/>
          <p:cNvPicPr>
            <a:picLocks noChangeAspect="1"/>
          </p:cNvPicPr>
          <p:nvPr/>
        </p:nvPicPr>
        <p:blipFill>
          <a:blip r:embed="rId3"/>
          <a:stretch>
            <a:fillRect/>
          </a:stretch>
        </p:blipFill>
        <p:spPr>
          <a:xfrm>
            <a:off x="7811901" y="4773614"/>
            <a:ext cx="3381375" cy="1352550"/>
          </a:xfrm>
          <a:prstGeom prst="rect">
            <a:avLst/>
          </a:prstGeom>
        </p:spPr>
      </p:pic>
    </p:spTree>
    <p:extLst>
      <p:ext uri="{BB962C8B-B14F-4D97-AF65-F5344CB8AC3E}">
        <p14:creationId xmlns:p14="http://schemas.microsoft.com/office/powerpoint/2010/main" val="1293321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mimic being a professional already</a:t>
            </a:r>
            <a:endParaRPr lang="en-GB" dirty="0"/>
          </a:p>
        </p:txBody>
      </p:sp>
      <p:sp>
        <p:nvSpPr>
          <p:cNvPr id="3" name="Content Placeholder 2"/>
          <p:cNvSpPr>
            <a:spLocks noGrp="1"/>
          </p:cNvSpPr>
          <p:nvPr>
            <p:ph idx="1"/>
          </p:nvPr>
        </p:nvSpPr>
        <p:spPr/>
        <p:txBody>
          <a:bodyPr/>
          <a:lstStyle/>
          <a:p>
            <a:r>
              <a:rPr lang="en-GB" dirty="0"/>
              <a:t>“We have had students who have been interested and </a:t>
            </a:r>
            <a:r>
              <a:rPr lang="en-GB" b="1" dirty="0"/>
              <a:t>wanting to understand</a:t>
            </a:r>
            <a:r>
              <a:rPr lang="en-GB" dirty="0"/>
              <a:t>; how we do observations and use the information to meet individual children’s </a:t>
            </a:r>
            <a:r>
              <a:rPr lang="en-GB" dirty="0" smtClean="0"/>
              <a:t>needs, how the setting works overall.  </a:t>
            </a:r>
            <a:r>
              <a:rPr lang="en-GB" b="1" dirty="0"/>
              <a:t>They have worked alongside </a:t>
            </a:r>
            <a:r>
              <a:rPr lang="en-GB" b="1" dirty="0" smtClean="0"/>
              <a:t>us</a:t>
            </a:r>
            <a:r>
              <a:rPr lang="en-GB" dirty="0" smtClean="0"/>
              <a:t>, </a:t>
            </a:r>
            <a:r>
              <a:rPr lang="en-GB" b="1" dirty="0" smtClean="0"/>
              <a:t>asked relevant questions.</a:t>
            </a:r>
            <a:r>
              <a:rPr lang="en-GB" dirty="0" smtClean="0"/>
              <a:t>  We can see the children respond well to them.  When you have a student with a </a:t>
            </a:r>
            <a:r>
              <a:rPr lang="en-GB" b="1" dirty="0" smtClean="0"/>
              <a:t>positive attitude</a:t>
            </a:r>
            <a:r>
              <a:rPr lang="en-GB" dirty="0" smtClean="0"/>
              <a:t>, it makes you </a:t>
            </a:r>
            <a:r>
              <a:rPr lang="en-GB" b="1" dirty="0" smtClean="0"/>
              <a:t>feel that you want to help them more </a:t>
            </a:r>
            <a:r>
              <a:rPr lang="en-GB" dirty="0" smtClean="0"/>
              <a:t>– give information – make the environment and planning more enabling – to help them with their own goals.”</a:t>
            </a:r>
            <a:endParaRPr lang="en-GB" dirty="0"/>
          </a:p>
          <a:p>
            <a:endParaRPr lang="en-GB" dirty="0"/>
          </a:p>
        </p:txBody>
      </p:sp>
    </p:spTree>
    <p:extLst>
      <p:ext uri="{BB962C8B-B14F-4D97-AF65-F5344CB8AC3E}">
        <p14:creationId xmlns:p14="http://schemas.microsoft.com/office/powerpoint/2010/main" val="1675741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fontScale="90000"/>
          </a:bodyPr>
          <a:lstStyle/>
          <a:p>
            <a:r>
              <a:rPr lang="en-GB" dirty="0" smtClean="0"/>
              <a:t>They show that they are learning from the practitioners</a:t>
            </a:r>
            <a:endParaRPr lang="en-GB" dirty="0"/>
          </a:p>
        </p:txBody>
      </p:sp>
      <p:sp>
        <p:nvSpPr>
          <p:cNvPr id="3" name="Content Placeholder 2"/>
          <p:cNvSpPr>
            <a:spLocks noGrp="1"/>
          </p:cNvSpPr>
          <p:nvPr>
            <p:ph idx="1"/>
          </p:nvPr>
        </p:nvSpPr>
        <p:spPr/>
        <p:txBody>
          <a:bodyPr/>
          <a:lstStyle/>
          <a:p>
            <a:r>
              <a:rPr lang="en-GB" dirty="0" smtClean="0"/>
              <a:t>“One boy, he wanted to do a PGCE. I thought, he’s not going to make it; he was too quiet.  But </a:t>
            </a:r>
            <a:r>
              <a:rPr lang="en-GB" b="1" dirty="0" smtClean="0"/>
              <a:t>he grew in confidence</a:t>
            </a:r>
            <a:r>
              <a:rPr lang="en-GB" dirty="0" smtClean="0"/>
              <a:t>. He </a:t>
            </a:r>
            <a:r>
              <a:rPr lang="en-GB" b="1" dirty="0" smtClean="0"/>
              <a:t>observed</a:t>
            </a:r>
            <a:r>
              <a:rPr lang="en-GB" dirty="0" smtClean="0"/>
              <a:t> how it was done, for example, controlling children’s behaviour.  He said to me “the children always come to you in the playground; it’s the way you talk to them.  </a:t>
            </a:r>
            <a:r>
              <a:rPr lang="en-GB" b="1" dirty="0" smtClean="0"/>
              <a:t>Is it ok if I magpie your ideas?</a:t>
            </a:r>
            <a:r>
              <a:rPr lang="en-GB" dirty="0" smtClean="0"/>
              <a:t>” He wanted to </a:t>
            </a:r>
            <a:r>
              <a:rPr lang="en-GB" b="1" dirty="0" smtClean="0"/>
              <a:t>soak it all</a:t>
            </a:r>
            <a:r>
              <a:rPr lang="en-GB" dirty="0" smtClean="0"/>
              <a:t> </a:t>
            </a:r>
            <a:r>
              <a:rPr lang="en-GB" b="1" dirty="0" smtClean="0"/>
              <a:t>in</a:t>
            </a:r>
            <a:r>
              <a:rPr lang="en-GB" dirty="0" smtClean="0"/>
              <a:t>.  I’d definitely offer him a job.”</a:t>
            </a:r>
            <a:endParaRPr lang="en-GB" dirty="0"/>
          </a:p>
        </p:txBody>
      </p:sp>
      <p:pic>
        <p:nvPicPr>
          <p:cNvPr id="4" name="Picture 3"/>
          <p:cNvPicPr>
            <a:picLocks noChangeAspect="1"/>
          </p:cNvPicPr>
          <p:nvPr/>
        </p:nvPicPr>
        <p:blipFill>
          <a:blip r:embed="rId3"/>
          <a:stretch>
            <a:fillRect/>
          </a:stretch>
        </p:blipFill>
        <p:spPr>
          <a:xfrm>
            <a:off x="9115705" y="4600575"/>
            <a:ext cx="2028825" cy="2257425"/>
          </a:xfrm>
          <a:prstGeom prst="rect">
            <a:avLst/>
          </a:prstGeom>
        </p:spPr>
      </p:pic>
    </p:spTree>
    <p:extLst>
      <p:ext uri="{BB962C8B-B14F-4D97-AF65-F5344CB8AC3E}">
        <p14:creationId xmlns:p14="http://schemas.microsoft.com/office/powerpoint/2010/main" val="3435887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Support students to be organised about their placement tasks</a:t>
            </a:r>
          </a:p>
          <a:p>
            <a:r>
              <a:rPr lang="en-GB" dirty="0" smtClean="0"/>
              <a:t>Reinforce the importance of a pre-placement visit</a:t>
            </a:r>
          </a:p>
          <a:p>
            <a:r>
              <a:rPr lang="en-GB" dirty="0" smtClean="0"/>
              <a:t>Explain that practitioners want students make their learning visible </a:t>
            </a:r>
          </a:p>
          <a:p>
            <a:r>
              <a:rPr lang="en-GB" dirty="0" smtClean="0"/>
              <a:t>Explain the characteristics of practitioners and how to demonstrate these on placement</a:t>
            </a:r>
          </a:p>
          <a:p>
            <a:endParaRPr lang="en-GB" dirty="0"/>
          </a:p>
        </p:txBody>
      </p:sp>
      <p:pic>
        <p:nvPicPr>
          <p:cNvPr id="4" name="Picture 3"/>
          <p:cNvPicPr>
            <a:picLocks noChangeAspect="1"/>
          </p:cNvPicPr>
          <p:nvPr/>
        </p:nvPicPr>
        <p:blipFill>
          <a:blip r:embed="rId3"/>
          <a:stretch>
            <a:fillRect/>
          </a:stretch>
        </p:blipFill>
        <p:spPr>
          <a:xfrm>
            <a:off x="10004611" y="4343570"/>
            <a:ext cx="1577789" cy="2370994"/>
          </a:xfrm>
          <a:prstGeom prst="rect">
            <a:avLst/>
          </a:prstGeom>
        </p:spPr>
      </p:pic>
    </p:spTree>
    <p:extLst>
      <p:ext uri="{BB962C8B-B14F-4D97-AF65-F5344CB8AC3E}">
        <p14:creationId xmlns:p14="http://schemas.microsoft.com/office/powerpoint/2010/main" val="2602966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sz="1800" dirty="0" smtClean="0"/>
              <a:t>Hamel</a:t>
            </a:r>
            <a:r>
              <a:rPr lang="en-GB" sz="1800" dirty="0"/>
              <a:t>, F.L. &amp; </a:t>
            </a:r>
            <a:r>
              <a:rPr lang="en-GB" sz="1800" dirty="0" err="1"/>
              <a:t>Jaakso</a:t>
            </a:r>
            <a:r>
              <a:rPr lang="en-GB" sz="1800" dirty="0"/>
              <a:t> Fisher, H.A. (2011) Hidden </a:t>
            </a:r>
            <a:r>
              <a:rPr lang="en-GB" sz="1800" dirty="0" err="1"/>
              <a:t>labor</a:t>
            </a:r>
            <a:r>
              <a:rPr lang="en-GB" sz="1800" dirty="0"/>
              <a:t> in the mentoring of pre-service teachers: Notes from a mentor teacher advisory council. </a:t>
            </a:r>
            <a:r>
              <a:rPr lang="en-GB" sz="1800" i="1" dirty="0"/>
              <a:t>Teaching and Teacher Education</a:t>
            </a:r>
            <a:r>
              <a:rPr lang="en-GB" sz="1800" dirty="0"/>
              <a:t> Vol 27 No. 2, pp. </a:t>
            </a:r>
            <a:r>
              <a:rPr lang="en-GB" sz="1800" dirty="0" smtClean="0"/>
              <a:t>434–442</a:t>
            </a:r>
          </a:p>
          <a:p>
            <a:pPr marL="0" indent="0">
              <a:buNone/>
            </a:pPr>
            <a:endParaRPr lang="en-GB" sz="1800" dirty="0" smtClean="0"/>
          </a:p>
          <a:p>
            <a:pPr marL="0" indent="0">
              <a:buNone/>
            </a:pPr>
            <a:r>
              <a:rPr lang="en-GB" sz="1800" dirty="0" smtClean="0"/>
              <a:t>Flämiga,F.M.,  </a:t>
            </a:r>
            <a:r>
              <a:rPr lang="en-GB" sz="1800" dirty="0" err="1" smtClean="0"/>
              <a:t>Königb</a:t>
            </a:r>
            <a:r>
              <a:rPr lang="en-GB" sz="1800" dirty="0" smtClean="0"/>
              <a:t>, A. &amp; </a:t>
            </a:r>
            <a:r>
              <a:rPr lang="en-GB" sz="1800" dirty="0" err="1" smtClean="0"/>
              <a:t>Spiekermannb</a:t>
            </a:r>
            <a:r>
              <a:rPr lang="en-GB" sz="1800" dirty="0" smtClean="0"/>
              <a:t>, N.</a:t>
            </a:r>
            <a:r>
              <a:rPr lang="en-GB" sz="1800" dirty="0" smtClean="0">
                <a:solidFill>
                  <a:prstClr val="black"/>
                </a:solidFill>
              </a:rPr>
              <a:t> (2015). </a:t>
            </a:r>
            <a:r>
              <a:rPr lang="en-GB" sz="1800" dirty="0"/>
              <a:t>Potentials, dissonances and </a:t>
            </a:r>
            <a:r>
              <a:rPr lang="en-GB" sz="1800" dirty="0" smtClean="0"/>
              <a:t>reform initiatives </a:t>
            </a:r>
            <a:r>
              <a:rPr lang="en-GB" sz="1800" dirty="0"/>
              <a:t>in field-based </a:t>
            </a:r>
            <a:r>
              <a:rPr lang="en-GB" sz="1800" dirty="0" smtClean="0"/>
              <a:t>learning and </a:t>
            </a:r>
            <a:r>
              <a:rPr lang="en-GB" sz="1800" dirty="0"/>
              <a:t>mentoring practices in the </a:t>
            </a:r>
            <a:r>
              <a:rPr lang="en-GB" sz="1800" dirty="0" smtClean="0"/>
              <a:t>early childhood </a:t>
            </a:r>
            <a:r>
              <a:rPr lang="en-GB" sz="1800" dirty="0"/>
              <a:t>sector in </a:t>
            </a:r>
            <a:r>
              <a:rPr lang="en-GB" sz="1800" dirty="0" smtClean="0"/>
              <a:t>Germany. </a:t>
            </a:r>
            <a:r>
              <a:rPr lang="en-GB" sz="1800" i="1" dirty="0" smtClean="0"/>
              <a:t>Early Years. </a:t>
            </a:r>
            <a:r>
              <a:rPr lang="en-GB" sz="1800" dirty="0" smtClean="0"/>
              <a:t>Vol</a:t>
            </a:r>
            <a:r>
              <a:rPr lang="en-GB" sz="1800" dirty="0"/>
              <a:t>. 35, No. 2</a:t>
            </a:r>
            <a:r>
              <a:rPr lang="en-GB" sz="1800" dirty="0" smtClean="0"/>
              <a:t>, pp. </a:t>
            </a:r>
            <a:r>
              <a:rPr lang="en-GB" sz="1800" dirty="0"/>
              <a:t>211–226</a:t>
            </a:r>
            <a:endParaRPr lang="en-GB" sz="1800" dirty="0">
              <a:solidFill>
                <a:prstClr val="black"/>
              </a:solidFill>
            </a:endParaRPr>
          </a:p>
          <a:p>
            <a:pPr marL="0" indent="0">
              <a:buNone/>
            </a:pPr>
            <a:endParaRPr lang="en-GB" sz="1800" dirty="0"/>
          </a:p>
          <a:p>
            <a:pPr marL="0" indent="0">
              <a:buNone/>
            </a:pPr>
            <a:r>
              <a:rPr lang="en-GB" sz="1800" dirty="0" smtClean="0"/>
              <a:t>Lave, J. &amp; Wenger, E. (1991) </a:t>
            </a:r>
            <a:r>
              <a:rPr lang="en-GB" sz="1800" i="1" dirty="0" smtClean="0"/>
              <a:t>Situated Learning: Legitimate Peripheral Participation</a:t>
            </a:r>
            <a:r>
              <a:rPr lang="en-GB" sz="1800" dirty="0" smtClean="0"/>
              <a:t>. Cambridge: Cambridge University Press.  </a:t>
            </a:r>
          </a:p>
          <a:p>
            <a:pPr marL="0" indent="0">
              <a:buNone/>
            </a:pPr>
            <a:endParaRPr lang="en-GB" sz="1800" dirty="0" smtClean="0"/>
          </a:p>
          <a:p>
            <a:pPr marL="0" indent="0">
              <a:buNone/>
            </a:pPr>
            <a:r>
              <a:rPr lang="en-GB" sz="1800" dirty="0" smtClean="0"/>
              <a:t>Lohmander, M.K.  (2015) </a:t>
            </a:r>
            <a:r>
              <a:rPr lang="en-GB" sz="1800" dirty="0"/>
              <a:t>Bridging ‘the gap’ – linking workplace-based and </a:t>
            </a:r>
            <a:r>
              <a:rPr lang="en-GB" sz="1800" dirty="0" smtClean="0"/>
              <a:t>university-based learning </a:t>
            </a:r>
            <a:r>
              <a:rPr lang="en-GB" sz="1800" dirty="0"/>
              <a:t>in preschool </a:t>
            </a:r>
            <a:r>
              <a:rPr lang="en-GB" sz="1800" dirty="0" smtClean="0"/>
              <a:t>teacher </a:t>
            </a:r>
            <a:r>
              <a:rPr lang="en-GB" sz="1800" dirty="0"/>
              <a:t>education in </a:t>
            </a:r>
            <a:r>
              <a:rPr lang="en-GB" sz="1800" dirty="0" smtClean="0"/>
              <a:t>Sweden</a:t>
            </a:r>
            <a:r>
              <a:rPr lang="en-GB" sz="1800" i="1" dirty="0" smtClean="0"/>
              <a:t>.  Early Years.  </a:t>
            </a:r>
            <a:r>
              <a:rPr lang="en-GB" sz="1800" dirty="0" smtClean="0"/>
              <a:t>Vol 35. No.2 pp. 154-167</a:t>
            </a:r>
          </a:p>
          <a:p>
            <a:pPr marL="0" indent="0">
              <a:buNone/>
            </a:pPr>
            <a:endParaRPr lang="en-GB" sz="1800" dirty="0" smtClean="0"/>
          </a:p>
          <a:p>
            <a:pPr marL="0" indent="0">
              <a:buNone/>
            </a:pPr>
            <a:r>
              <a:rPr lang="en-GB" sz="1800" dirty="0">
                <a:solidFill>
                  <a:prstClr val="black"/>
                </a:solidFill>
              </a:rPr>
              <a:t>Moulding L. R., Stewart, P.W.,. </a:t>
            </a:r>
            <a:r>
              <a:rPr lang="en-GB" sz="1800" dirty="0" err="1">
                <a:solidFill>
                  <a:prstClr val="black"/>
                </a:solidFill>
              </a:rPr>
              <a:t>Dunmeyer</a:t>
            </a:r>
            <a:r>
              <a:rPr lang="en-GB" sz="1800" dirty="0">
                <a:solidFill>
                  <a:prstClr val="black"/>
                </a:solidFill>
              </a:rPr>
              <a:t> M. L. (</a:t>
            </a:r>
            <a:r>
              <a:rPr lang="en-GB" sz="1800" dirty="0" smtClean="0">
                <a:solidFill>
                  <a:prstClr val="black"/>
                </a:solidFill>
              </a:rPr>
              <a:t>2014)</a:t>
            </a:r>
            <a:r>
              <a:rPr lang="en-GB" sz="1800" dirty="0"/>
              <a:t> Pre-service teachers’ sense of efficacy: Relationship to </a:t>
            </a:r>
            <a:r>
              <a:rPr lang="en-GB" sz="1800" dirty="0" smtClean="0"/>
              <a:t>academic ability</a:t>
            </a:r>
            <a:r>
              <a:rPr lang="en-GB" sz="1800" dirty="0"/>
              <a:t>, student teaching placement characteristics, and </a:t>
            </a:r>
            <a:r>
              <a:rPr lang="en-GB" sz="1800" dirty="0" smtClean="0"/>
              <a:t>mentor support</a:t>
            </a:r>
            <a:r>
              <a:rPr lang="en-GB" sz="1800" dirty="0" smtClean="0">
                <a:solidFill>
                  <a:prstClr val="black"/>
                </a:solidFill>
              </a:rPr>
              <a:t> . </a:t>
            </a:r>
            <a:r>
              <a:rPr lang="en-GB" sz="2000" i="1" dirty="0"/>
              <a:t>Teaching and Teacher Education</a:t>
            </a:r>
            <a:r>
              <a:rPr lang="en-GB" sz="2000" dirty="0">
                <a:solidFill>
                  <a:srgbClr val="2197D2"/>
                </a:solidFill>
              </a:rPr>
              <a:t>  </a:t>
            </a:r>
            <a:r>
              <a:rPr lang="en-GB" sz="2000" dirty="0" smtClean="0"/>
              <a:t>No</a:t>
            </a:r>
            <a:r>
              <a:rPr lang="en-GB" sz="2000" dirty="0" smtClean="0">
                <a:solidFill>
                  <a:srgbClr val="2197D2"/>
                </a:solidFill>
              </a:rPr>
              <a:t>. </a:t>
            </a:r>
            <a:r>
              <a:rPr lang="en-GB" sz="2000" dirty="0" smtClean="0"/>
              <a:t>41 pp. 60-66</a:t>
            </a:r>
          </a:p>
          <a:p>
            <a:pPr marL="0" indent="0">
              <a:buNone/>
            </a:pPr>
            <a:endParaRPr lang="en-GB" sz="2000" dirty="0">
              <a:latin typeface="AdvOT863180fb"/>
            </a:endParaRPr>
          </a:p>
          <a:p>
            <a:pPr marL="0" indent="0">
              <a:buNone/>
            </a:pPr>
            <a:endParaRPr lang="en-GB" sz="2000" dirty="0"/>
          </a:p>
          <a:p>
            <a:endParaRPr lang="en-GB" dirty="0"/>
          </a:p>
          <a:p>
            <a:endParaRPr lang="en-GB" dirty="0"/>
          </a:p>
        </p:txBody>
      </p:sp>
    </p:spTree>
    <p:extLst>
      <p:ext uri="{BB962C8B-B14F-4D97-AF65-F5344CB8AC3E}">
        <p14:creationId xmlns:p14="http://schemas.microsoft.com/office/powerpoint/2010/main" val="2031200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b="1" dirty="0" smtClean="0"/>
              <a:t>Researching for our Book</a:t>
            </a:r>
            <a:endParaRPr lang="en-GB" b="1" dirty="0"/>
          </a:p>
        </p:txBody>
      </p:sp>
      <p:pic>
        <p:nvPicPr>
          <p:cNvPr id="7" name="Content Placeholder 6"/>
          <p:cNvPicPr>
            <a:picLocks noGrp="1" noChangeAspect="1"/>
          </p:cNvPicPr>
          <p:nvPr>
            <p:ph sz="half" idx="1"/>
          </p:nvPr>
        </p:nvPicPr>
        <p:blipFill>
          <a:blip r:embed="rId3"/>
          <a:stretch>
            <a:fillRect/>
          </a:stretch>
        </p:blipFill>
        <p:spPr>
          <a:xfrm>
            <a:off x="1810871" y="1570262"/>
            <a:ext cx="3170562" cy="4462274"/>
          </a:xfrm>
          <a:prstGeom prst="rect">
            <a:avLst/>
          </a:prstGeom>
        </p:spPr>
      </p:pic>
      <p:sp>
        <p:nvSpPr>
          <p:cNvPr id="11" name="Content Placeholder 10"/>
          <p:cNvSpPr>
            <a:spLocks noGrp="1"/>
          </p:cNvSpPr>
          <p:nvPr>
            <p:ph sz="half" idx="2"/>
          </p:nvPr>
        </p:nvSpPr>
        <p:spPr/>
        <p:txBody>
          <a:bodyPr/>
          <a:lstStyle/>
          <a:p>
            <a:r>
              <a:rPr lang="en-GB" dirty="0" smtClean="0"/>
              <a:t>Based on Action Research </a:t>
            </a:r>
          </a:p>
          <a:p>
            <a:endParaRPr lang="en-GB" dirty="0" smtClean="0"/>
          </a:p>
          <a:p>
            <a:r>
              <a:rPr lang="en-GB" dirty="0" smtClean="0"/>
              <a:t>“Dear Student” letters </a:t>
            </a:r>
          </a:p>
          <a:p>
            <a:pPr marL="0" indent="0">
              <a:buNone/>
            </a:pPr>
            <a:endParaRPr lang="en-GB" dirty="0" smtClean="0"/>
          </a:p>
          <a:p>
            <a:pPr lvl="0"/>
            <a:r>
              <a:rPr lang="en-GB" dirty="0" smtClean="0"/>
              <a:t>Audit of feedback from hosts</a:t>
            </a:r>
          </a:p>
          <a:p>
            <a:pPr lvl="0"/>
            <a:endParaRPr lang="en-GB" dirty="0"/>
          </a:p>
          <a:p>
            <a:pPr lvl="0"/>
            <a:endParaRPr lang="en-GB" dirty="0" smtClean="0"/>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305939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t>
            </a:r>
            <a:endParaRPr lang="en-GB" dirty="0"/>
          </a:p>
        </p:txBody>
      </p:sp>
      <p:sp>
        <p:nvSpPr>
          <p:cNvPr id="6" name="Subtitle 5"/>
          <p:cNvSpPr>
            <a:spLocks noGrp="1"/>
          </p:cNvSpPr>
          <p:nvPr>
            <p:ph type="subTitle" idx="1"/>
          </p:nvPr>
        </p:nvSpPr>
        <p:spPr>
          <a:xfrm>
            <a:off x="1524000" y="3602038"/>
            <a:ext cx="9144000" cy="2673256"/>
          </a:xfrm>
        </p:spPr>
        <p:txBody>
          <a:bodyPr>
            <a:normAutofit/>
          </a:bodyPr>
          <a:lstStyle/>
          <a:p>
            <a:endParaRPr lang="en-GB" dirty="0" smtClean="0"/>
          </a:p>
          <a:p>
            <a:endParaRPr lang="en-GB" dirty="0"/>
          </a:p>
          <a:p>
            <a:endParaRPr lang="en-GB" dirty="0" smtClean="0"/>
          </a:p>
          <a:p>
            <a:endParaRPr lang="en-GB" dirty="0" smtClean="0"/>
          </a:p>
          <a:p>
            <a:r>
              <a:rPr lang="en-GB" sz="3600" b="1" dirty="0" smtClean="0"/>
              <a:t>n.stobbs@worc.ac.uk</a:t>
            </a:r>
            <a:endParaRPr lang="en-GB" sz="3600" b="1" dirty="0"/>
          </a:p>
        </p:txBody>
      </p:sp>
      <p:pic>
        <p:nvPicPr>
          <p:cNvPr id="4" name="Content Placeholder 3"/>
          <p:cNvPicPr>
            <a:picLocks noGrp="1" noChangeAspect="1"/>
          </p:cNvPicPr>
          <p:nvPr>
            <p:ph idx="4294967295"/>
          </p:nvPr>
        </p:nvPicPr>
        <p:blipFill>
          <a:blip r:embed="rId3"/>
          <a:stretch>
            <a:fillRect/>
          </a:stretch>
        </p:blipFill>
        <p:spPr>
          <a:xfrm>
            <a:off x="2187388" y="299759"/>
            <a:ext cx="7602071" cy="4434853"/>
          </a:xfrm>
          <a:prstGeom prst="rect">
            <a:avLst/>
          </a:prstGeom>
        </p:spPr>
      </p:pic>
    </p:spTree>
    <p:extLst>
      <p:ext uri="{BB962C8B-B14F-4D97-AF65-F5344CB8AC3E}">
        <p14:creationId xmlns:p14="http://schemas.microsoft.com/office/powerpoint/2010/main" val="1703451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b="1" dirty="0" smtClean="0"/>
              <a:t>The Importance of Placement</a:t>
            </a:r>
            <a:endParaRPr lang="en-GB" b="1" dirty="0"/>
          </a:p>
        </p:txBody>
      </p:sp>
      <p:sp>
        <p:nvSpPr>
          <p:cNvPr id="6" name="Content Placeholder 5"/>
          <p:cNvSpPr>
            <a:spLocks noGrp="1"/>
          </p:cNvSpPr>
          <p:nvPr>
            <p:ph idx="1"/>
          </p:nvPr>
        </p:nvSpPr>
        <p:spPr/>
        <p:txBody>
          <a:bodyPr/>
          <a:lstStyle/>
          <a:p>
            <a:r>
              <a:rPr lang="en-GB" dirty="0" smtClean="0"/>
              <a:t>“Full and Relevant” – must include observed practice</a:t>
            </a:r>
          </a:p>
          <a:p>
            <a:pPr lvl="0"/>
            <a:r>
              <a:rPr lang="en-GB" dirty="0" smtClean="0"/>
              <a:t>Academic performance           necessarily successful practitioner </a:t>
            </a:r>
            <a:r>
              <a:rPr lang="en-GB" sz="1200" dirty="0" smtClean="0">
                <a:solidFill>
                  <a:prstClr val="black"/>
                </a:solidFill>
              </a:rPr>
              <a:t>(</a:t>
            </a:r>
            <a:r>
              <a:rPr lang="en-GB" sz="1200" dirty="0">
                <a:solidFill>
                  <a:prstClr val="black"/>
                </a:solidFill>
              </a:rPr>
              <a:t>Moulding L. R., Stewart, P.W.,. </a:t>
            </a:r>
            <a:r>
              <a:rPr lang="en-GB" sz="1200" dirty="0" err="1">
                <a:solidFill>
                  <a:prstClr val="black"/>
                </a:solidFill>
              </a:rPr>
              <a:t>Dunmeyer</a:t>
            </a:r>
            <a:r>
              <a:rPr lang="en-GB" sz="1200" dirty="0">
                <a:solidFill>
                  <a:prstClr val="black"/>
                </a:solidFill>
              </a:rPr>
              <a:t> M. L. 2014</a:t>
            </a:r>
            <a:r>
              <a:rPr lang="en-GB" sz="1200" dirty="0" smtClean="0">
                <a:solidFill>
                  <a:prstClr val="black"/>
                </a:solidFill>
              </a:rPr>
              <a:t>)</a:t>
            </a:r>
          </a:p>
          <a:p>
            <a:pPr lvl="0"/>
            <a:endParaRPr lang="en-GB" sz="1200" dirty="0">
              <a:solidFill>
                <a:prstClr val="black"/>
              </a:solidFill>
            </a:endParaRPr>
          </a:p>
          <a:p>
            <a:pPr lvl="0"/>
            <a:r>
              <a:rPr lang="en-GB" dirty="0" smtClean="0">
                <a:solidFill>
                  <a:prstClr val="black"/>
                </a:solidFill>
              </a:rPr>
              <a:t>Knowledge of working process </a:t>
            </a:r>
            <a:r>
              <a:rPr lang="en-GB" sz="1200" dirty="0" smtClean="0">
                <a:solidFill>
                  <a:prstClr val="black"/>
                </a:solidFill>
              </a:rPr>
              <a:t>(Rauner 2007, cited in </a:t>
            </a:r>
            <a:r>
              <a:rPr lang="en-GB" sz="1200" dirty="0" smtClean="0"/>
              <a:t>Katja </a:t>
            </a:r>
            <a:r>
              <a:rPr lang="en-GB" sz="1200" dirty="0" err="1"/>
              <a:t>Flämiga</a:t>
            </a:r>
            <a:r>
              <a:rPr lang="en-GB" sz="1200" dirty="0"/>
              <a:t>, </a:t>
            </a:r>
            <a:r>
              <a:rPr lang="en-GB" sz="1200" dirty="0" err="1"/>
              <a:t>Anke</a:t>
            </a:r>
            <a:r>
              <a:rPr lang="en-GB" sz="1200" dirty="0"/>
              <a:t> </a:t>
            </a:r>
            <a:r>
              <a:rPr lang="en-GB" sz="1200" dirty="0" err="1"/>
              <a:t>Königb</a:t>
            </a:r>
            <a:r>
              <a:rPr lang="en-GB" sz="1200" dirty="0"/>
              <a:t> &amp; Nicole </a:t>
            </a:r>
            <a:r>
              <a:rPr lang="en-GB" sz="1200" dirty="0" err="1"/>
              <a:t>Spiekermannb</a:t>
            </a:r>
            <a:r>
              <a:rPr lang="en-GB" sz="1200" dirty="0" smtClean="0">
                <a:solidFill>
                  <a:prstClr val="black"/>
                </a:solidFill>
              </a:rPr>
              <a:t>  2015)</a:t>
            </a:r>
          </a:p>
          <a:p>
            <a:pPr lvl="0"/>
            <a:r>
              <a:rPr lang="en-GB" dirty="0" smtClean="0">
                <a:solidFill>
                  <a:prstClr val="black"/>
                </a:solidFill>
              </a:rPr>
              <a:t>Possibility of becoming part of a “community of practice” </a:t>
            </a:r>
            <a:r>
              <a:rPr lang="en-GB" sz="1200" dirty="0" smtClean="0">
                <a:solidFill>
                  <a:prstClr val="black"/>
                </a:solidFill>
              </a:rPr>
              <a:t>(Lave and Wenger 1991, </a:t>
            </a:r>
          </a:p>
          <a:p>
            <a:pPr lvl="0"/>
            <a:r>
              <a:rPr lang="en-GB" dirty="0" smtClean="0">
                <a:solidFill>
                  <a:prstClr val="black"/>
                </a:solidFill>
              </a:rPr>
              <a:t>Opportunity to link theory and practice </a:t>
            </a:r>
            <a:r>
              <a:rPr lang="en-GB" sz="1200" dirty="0" smtClean="0">
                <a:solidFill>
                  <a:prstClr val="black"/>
                </a:solidFill>
              </a:rPr>
              <a:t>(</a:t>
            </a:r>
            <a:r>
              <a:rPr lang="en-GB" sz="1200" dirty="0" smtClean="0"/>
              <a:t>Lohmander 2015)</a:t>
            </a:r>
          </a:p>
          <a:p>
            <a:pPr marL="0" indent="0">
              <a:buNone/>
            </a:pPr>
            <a:endParaRPr lang="en-GB" dirty="0"/>
          </a:p>
        </p:txBody>
      </p:sp>
      <p:sp>
        <p:nvSpPr>
          <p:cNvPr id="8" name="AutoShape 2" descr="Image result for not equal symbol"/>
          <p:cNvSpPr>
            <a:spLocks noChangeAspect="1" noChangeArrowheads="1"/>
          </p:cNvSpPr>
          <p:nvPr/>
        </p:nvSpPr>
        <p:spPr bwMode="auto">
          <a:xfrm>
            <a:off x="148040" y="2160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Image result for not equal symbol"/>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Not Equal 10"/>
          <p:cNvSpPr/>
          <p:nvPr/>
        </p:nvSpPr>
        <p:spPr>
          <a:xfrm>
            <a:off x="4585648" y="2279175"/>
            <a:ext cx="736978" cy="750627"/>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84762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Key Themes</a:t>
            </a:r>
            <a:endParaRPr lang="en-GB" dirty="0"/>
          </a:p>
        </p:txBody>
      </p:sp>
      <p:sp>
        <p:nvSpPr>
          <p:cNvPr id="3" name="Content Placeholder 2"/>
          <p:cNvSpPr>
            <a:spLocks noGrp="1"/>
          </p:cNvSpPr>
          <p:nvPr>
            <p:ph idx="1"/>
          </p:nvPr>
        </p:nvSpPr>
        <p:spPr/>
        <p:txBody>
          <a:bodyPr>
            <a:normAutofit/>
          </a:bodyPr>
          <a:lstStyle/>
          <a:p>
            <a:pPr>
              <a:lnSpc>
                <a:spcPct val="150000"/>
              </a:lnSpc>
            </a:pPr>
            <a:r>
              <a:rPr lang="en-GB" dirty="0"/>
              <a:t>P</a:t>
            </a:r>
            <a:r>
              <a:rPr lang="en-GB" dirty="0" smtClean="0"/>
              <a:t>ractitioners </a:t>
            </a:r>
            <a:r>
              <a:rPr lang="en-GB" dirty="0"/>
              <a:t>valued </a:t>
            </a:r>
            <a:r>
              <a:rPr lang="en-GB" b="1" dirty="0"/>
              <a:t>initiative </a:t>
            </a:r>
            <a:r>
              <a:rPr lang="en-GB" dirty="0"/>
              <a:t>and </a:t>
            </a:r>
            <a:r>
              <a:rPr lang="en-GB" b="1" dirty="0" smtClean="0"/>
              <a:t>intuition</a:t>
            </a:r>
          </a:p>
          <a:p>
            <a:pPr>
              <a:lnSpc>
                <a:spcPct val="150000"/>
              </a:lnSpc>
            </a:pPr>
            <a:r>
              <a:rPr lang="en-GB" dirty="0" smtClean="0"/>
              <a:t>Students </a:t>
            </a:r>
            <a:r>
              <a:rPr lang="en-GB" dirty="0"/>
              <a:t>sometimes struggled to make the </a:t>
            </a:r>
            <a:r>
              <a:rPr lang="en-GB" b="1" dirty="0" smtClean="0"/>
              <a:t>transition</a:t>
            </a:r>
            <a:r>
              <a:rPr lang="en-GB" dirty="0" smtClean="0"/>
              <a:t> from </a:t>
            </a:r>
            <a:r>
              <a:rPr lang="en-GB" b="1" dirty="0"/>
              <a:t>pupil</a:t>
            </a:r>
            <a:r>
              <a:rPr lang="en-GB" dirty="0"/>
              <a:t> to </a:t>
            </a:r>
            <a:r>
              <a:rPr lang="en-GB" b="1" dirty="0" smtClean="0"/>
              <a:t>practitioner</a:t>
            </a:r>
          </a:p>
          <a:p>
            <a:pPr>
              <a:lnSpc>
                <a:spcPct val="150000"/>
              </a:lnSpc>
            </a:pPr>
            <a:r>
              <a:rPr lang="en-GB" dirty="0" smtClean="0"/>
              <a:t>Students </a:t>
            </a:r>
            <a:r>
              <a:rPr lang="en-GB" dirty="0"/>
              <a:t>were unprepared for </a:t>
            </a:r>
            <a:r>
              <a:rPr lang="en-GB" b="1" dirty="0"/>
              <a:t>negotiating </a:t>
            </a:r>
            <a:r>
              <a:rPr lang="en-GB" dirty="0"/>
              <a:t> </a:t>
            </a:r>
            <a:r>
              <a:rPr lang="en-GB" b="1" dirty="0"/>
              <a:t>work relationships </a:t>
            </a:r>
            <a:r>
              <a:rPr lang="en-GB" dirty="0" smtClean="0"/>
              <a:t>in </a:t>
            </a:r>
            <a:r>
              <a:rPr lang="en-GB" dirty="0"/>
              <a:t>settings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132" y="4923819"/>
            <a:ext cx="914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378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Typology of Student</a:t>
            </a:r>
            <a:endParaRPr lang="en-GB" dirty="0"/>
          </a:p>
        </p:txBody>
      </p:sp>
      <p:sp>
        <p:nvSpPr>
          <p:cNvPr id="3" name="Content Placeholder 2"/>
          <p:cNvSpPr>
            <a:spLocks noGrp="1"/>
          </p:cNvSpPr>
          <p:nvPr>
            <p:ph idx="1"/>
          </p:nvPr>
        </p:nvSpPr>
        <p:spPr/>
        <p:txBody>
          <a:bodyPr/>
          <a:lstStyle/>
          <a:p>
            <a:r>
              <a:rPr lang="en-GB" dirty="0" smtClean="0"/>
              <a:t>Type one – the child-like student</a:t>
            </a:r>
          </a:p>
          <a:p>
            <a:r>
              <a:rPr lang="en-GB" dirty="0" smtClean="0"/>
              <a:t>Type two – the neutral student</a:t>
            </a:r>
          </a:p>
          <a:p>
            <a:r>
              <a:rPr lang="en-GB" dirty="0" smtClean="0"/>
              <a:t>Type three – the inspirational student</a:t>
            </a:r>
            <a:endParaRPr lang="en-GB" dirty="0"/>
          </a:p>
        </p:txBody>
      </p:sp>
      <p:pic>
        <p:nvPicPr>
          <p:cNvPr id="4" name="Picture 3"/>
          <p:cNvPicPr>
            <a:picLocks noChangeAspect="1"/>
          </p:cNvPicPr>
          <p:nvPr/>
        </p:nvPicPr>
        <p:blipFill>
          <a:blip r:embed="rId3"/>
          <a:stretch>
            <a:fillRect/>
          </a:stretch>
        </p:blipFill>
        <p:spPr>
          <a:xfrm>
            <a:off x="3898201" y="4077398"/>
            <a:ext cx="4395597" cy="2231329"/>
          </a:xfrm>
          <a:prstGeom prst="rect">
            <a:avLst/>
          </a:prstGeom>
        </p:spPr>
      </p:pic>
    </p:spTree>
    <p:extLst>
      <p:ext uri="{BB962C8B-B14F-4D97-AF65-F5344CB8AC3E}">
        <p14:creationId xmlns:p14="http://schemas.microsoft.com/office/powerpoint/2010/main" val="1047546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 have initiative…”</a:t>
            </a:r>
            <a:endParaRPr lang="en-GB" dirty="0"/>
          </a:p>
        </p:txBody>
      </p:sp>
      <p:sp>
        <p:nvSpPr>
          <p:cNvPr id="3" name="Content Placeholder 2"/>
          <p:cNvSpPr>
            <a:spLocks noGrp="1"/>
          </p:cNvSpPr>
          <p:nvPr>
            <p:ph idx="1"/>
          </p:nvPr>
        </p:nvSpPr>
        <p:spPr/>
        <p:txBody>
          <a:bodyPr>
            <a:normAutofit lnSpcReduction="10000"/>
          </a:bodyPr>
          <a:lstStyle/>
          <a:p>
            <a:r>
              <a:rPr lang="en-GB" dirty="0" smtClean="0"/>
              <a:t>Reports from settings did not significantly change</a:t>
            </a:r>
          </a:p>
          <a:p>
            <a:r>
              <a:rPr lang="en-GB" dirty="0" smtClean="0"/>
              <a:t>More research needed to help students understand what they needed to do to move from a type two student to a type three student</a:t>
            </a:r>
          </a:p>
          <a:p>
            <a:r>
              <a:rPr lang="en-GB" dirty="0" smtClean="0"/>
              <a:t>Students studying undergraduate and post graduate courses involving placement were invited to write “Dear student” letters – 31 participants</a:t>
            </a:r>
          </a:p>
          <a:p>
            <a:r>
              <a:rPr lang="en-GB" dirty="0" smtClean="0"/>
              <a:t>Practitioners invited to detail what good students and not so good students did on placement – 15 participants</a:t>
            </a:r>
          </a:p>
          <a:p>
            <a:endParaRPr lang="en-GB" dirty="0"/>
          </a:p>
        </p:txBody>
      </p:sp>
    </p:spTree>
    <p:extLst>
      <p:ext uri="{BB962C8B-B14F-4D97-AF65-F5344CB8AC3E}">
        <p14:creationId xmlns:p14="http://schemas.microsoft.com/office/powerpoint/2010/main" val="2060304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12" y="174811"/>
            <a:ext cx="8659906" cy="6494930"/>
          </a:xfrm>
          <a:prstGeom prst="rect">
            <a:avLst/>
          </a:prstGeom>
        </p:spPr>
      </p:pic>
    </p:spTree>
    <p:extLst>
      <p:ext uri="{BB962C8B-B14F-4D97-AF65-F5344CB8AC3E}">
        <p14:creationId xmlns:p14="http://schemas.microsoft.com/office/powerpoint/2010/main" val="2773908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Insider/outsider</a:t>
            </a:r>
            <a:endParaRPr lang="en-GB" dirty="0"/>
          </a:p>
        </p:txBody>
      </p:sp>
      <p:sp>
        <p:nvSpPr>
          <p:cNvPr id="4" name="Content Placeholder 3"/>
          <p:cNvSpPr>
            <a:spLocks noGrp="1"/>
          </p:cNvSpPr>
          <p:nvPr>
            <p:ph idx="1"/>
          </p:nvPr>
        </p:nvSpPr>
        <p:spPr/>
        <p:txBody>
          <a:bodyPr/>
          <a:lstStyle/>
          <a:p>
            <a:r>
              <a:rPr lang="en-GB" dirty="0" smtClean="0"/>
              <a:t>Your identity is determined by the situation you find yourselves in – the group you belong to impacts on your perception of self</a:t>
            </a:r>
          </a:p>
          <a:p>
            <a:r>
              <a:rPr lang="en-GB" dirty="0" smtClean="0"/>
              <a:t>When you belong to a group you internalize aspects of it into your self-concept</a:t>
            </a:r>
          </a:p>
          <a:p>
            <a:r>
              <a:rPr lang="en-GB" dirty="0" smtClean="0"/>
              <a:t>Psychologically your emotions and feelings are determined by how you think other people judge your group </a:t>
            </a:r>
            <a:endParaRPr lang="en-GB" dirty="0"/>
          </a:p>
        </p:txBody>
      </p:sp>
      <p:pic>
        <p:nvPicPr>
          <p:cNvPr id="3" name="Picture 2"/>
          <p:cNvPicPr>
            <a:picLocks noChangeAspect="1"/>
          </p:cNvPicPr>
          <p:nvPr/>
        </p:nvPicPr>
        <p:blipFill>
          <a:blip r:embed="rId3"/>
          <a:stretch>
            <a:fillRect/>
          </a:stretch>
        </p:blipFill>
        <p:spPr>
          <a:xfrm>
            <a:off x="4505325" y="5120156"/>
            <a:ext cx="3181350" cy="1438275"/>
          </a:xfrm>
          <a:prstGeom prst="rect">
            <a:avLst/>
          </a:prstGeom>
        </p:spPr>
      </p:pic>
    </p:spTree>
    <p:extLst>
      <p:ext uri="{BB962C8B-B14F-4D97-AF65-F5344CB8AC3E}">
        <p14:creationId xmlns:p14="http://schemas.microsoft.com/office/powerpoint/2010/main" val="264724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4733</TotalTime>
  <Words>4657</Words>
  <Application>Microsoft Office PowerPoint</Application>
  <PresentationFormat>Custom</PresentationFormat>
  <Paragraphs>183</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“They’ve got to want to be there.”</vt:lpstr>
      <vt:lpstr>Our Heritage</vt:lpstr>
      <vt:lpstr>Researching for our Book</vt:lpstr>
      <vt:lpstr>The Importance of Placement</vt:lpstr>
      <vt:lpstr>Initial Key Themes</vt:lpstr>
      <vt:lpstr>Typology of Student</vt:lpstr>
      <vt:lpstr>“Just have initiative…”</vt:lpstr>
      <vt:lpstr>PowerPoint Presentation</vt:lpstr>
      <vt:lpstr>Insider/outsider</vt:lpstr>
      <vt:lpstr>Practitioner group identity traits</vt:lpstr>
      <vt:lpstr>Practitioners’ group identity traits</vt:lpstr>
      <vt:lpstr>Professional love</vt:lpstr>
      <vt:lpstr>Students remind practitioners of themselves</vt:lpstr>
      <vt:lpstr>Not intellectually lazy</vt:lpstr>
      <vt:lpstr>Motivates </vt:lpstr>
      <vt:lpstr>What do students think settings want?</vt:lpstr>
      <vt:lpstr>Reading between the lines…</vt:lpstr>
      <vt:lpstr>Students are there to be helpful?</vt:lpstr>
      <vt:lpstr>Practitioners’ experience of students</vt:lpstr>
      <vt:lpstr>What’s going on here?</vt:lpstr>
      <vt:lpstr>What do practitioners mean by “show initiative”?</vt:lpstr>
      <vt:lpstr>Take their course seriously</vt:lpstr>
      <vt:lpstr>Takes feedback</vt:lpstr>
      <vt:lpstr>Shows commitment</vt:lpstr>
      <vt:lpstr>Practitioners want to see students develop</vt:lpstr>
      <vt:lpstr>They mimic being a professional already</vt:lpstr>
      <vt:lpstr>They show that they are learning from the practitioners</vt:lpstr>
      <vt:lpstr>Conclusions</vt:lpstr>
      <vt:lpstr>References</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They’ve got to want to be there</dc:title>
  <dc:creator>Nicola Stobbs</dc:creator>
  <cp:lastModifiedBy>work</cp:lastModifiedBy>
  <cp:revision>101</cp:revision>
  <cp:lastPrinted>2015-09-06T19:00:54Z</cp:lastPrinted>
  <dcterms:created xsi:type="dcterms:W3CDTF">2015-09-03T19:52:19Z</dcterms:created>
  <dcterms:modified xsi:type="dcterms:W3CDTF">2016-03-01T13:07:17Z</dcterms:modified>
</cp:coreProperties>
</file>