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7" r:id="rId5"/>
    <p:sldId id="261" r:id="rId6"/>
    <p:sldId id="276" r:id="rId7"/>
    <p:sldId id="279" r:id="rId8"/>
    <p:sldId id="280" r:id="rId9"/>
    <p:sldId id="262" r:id="rId10"/>
    <p:sldId id="274" r:id="rId11"/>
    <p:sldId id="281" r:id="rId12"/>
    <p:sldId id="282" r:id="rId13"/>
    <p:sldId id="284" r:id="rId14"/>
    <p:sldId id="277" r:id="rId15"/>
    <p:sldId id="268" r:id="rId16"/>
    <p:sldId id="283" r:id="rId17"/>
    <p:sldId id="278" r:id="rId18"/>
    <p:sldId id="270" r:id="rId19"/>
    <p:sldId id="27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12" autoAdjust="0"/>
  </p:normalViewPr>
  <p:slideViewPr>
    <p:cSldViewPr>
      <p:cViewPr>
        <p:scale>
          <a:sx n="81" d="100"/>
          <a:sy n="81" d="100"/>
        </p:scale>
        <p:origin x="-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MBA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21-29 years</c:v>
                </c:pt>
                <c:pt idx="1">
                  <c:v>30-39 years</c:v>
                </c:pt>
                <c:pt idx="2">
                  <c:v>40-49 years</c:v>
                </c:pt>
                <c:pt idx="3">
                  <c:v>Over 50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35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Momentum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21-29 years</c:v>
                </c:pt>
                <c:pt idx="1">
                  <c:v>30-39 years</c:v>
                </c:pt>
                <c:pt idx="2">
                  <c:v>40-49 years</c:v>
                </c:pt>
                <c:pt idx="3">
                  <c:v>Over 50 years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</c:v>
                </c:pt>
                <c:pt idx="1">
                  <c:v>32</c:v>
                </c:pt>
                <c:pt idx="2">
                  <c:v>29</c:v>
                </c:pt>
                <c:pt idx="3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21-29 years</c:v>
                </c:pt>
                <c:pt idx="1">
                  <c:v>30-39 years</c:v>
                </c:pt>
                <c:pt idx="2">
                  <c:v>40-49 years</c:v>
                </c:pt>
                <c:pt idx="3">
                  <c:v>Over 50 years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422208"/>
        <c:axId val="59423744"/>
      </c:lineChart>
      <c:catAx>
        <c:axId val="5942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59423744"/>
        <c:crosses val="autoZero"/>
        <c:auto val="1"/>
        <c:lblAlgn val="ctr"/>
        <c:lblOffset val="100"/>
        <c:noMultiLvlLbl val="0"/>
      </c:catAx>
      <c:valAx>
        <c:axId val="5942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42220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Private</c:v>
                </c:pt>
                <c:pt idx="1">
                  <c:v>Public</c:v>
                </c:pt>
                <c:pt idx="2">
                  <c:v>Voluntary/ not-for-profit</c:v>
                </c:pt>
                <c:pt idx="3">
                  <c:v>Own business</c:v>
                </c:pt>
                <c:pt idx="4">
                  <c:v>Other*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51.4</c:v>
                </c:pt>
                <c:pt idx="1">
                  <c:v>14.3</c:v>
                </c:pt>
                <c:pt idx="2">
                  <c:v>8.6</c:v>
                </c:pt>
                <c:pt idx="3">
                  <c:v>20</c:v>
                </c:pt>
                <c:pt idx="4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2169356031663"/>
          <c:y val="0.36432283464566928"/>
          <c:w val="0.33482282598393881"/>
          <c:h val="0.445076552930883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Director</c:v>
                </c:pt>
                <c:pt idx="1">
                  <c:v>Business Owner</c:v>
                </c:pt>
                <c:pt idx="2">
                  <c:v>Manager</c:v>
                </c:pt>
                <c:pt idx="3">
                  <c:v>Admin/ Technical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28.57</c:v>
                </c:pt>
                <c:pt idx="1">
                  <c:v>20</c:v>
                </c:pt>
                <c:pt idx="2">
                  <c:v>22.85</c:v>
                </c:pt>
                <c:pt idx="3">
                  <c:v>31.42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L &amp; M Skills</c:v>
                </c:pt>
                <c:pt idx="1">
                  <c:v>Successful starter </c:v>
                </c:pt>
                <c:pt idx="2">
                  <c:v>Commercial skills</c:v>
                </c:pt>
                <c:pt idx="3">
                  <c:v>Business Theory</c:v>
                </c:pt>
                <c:pt idx="4">
                  <c:v>Networking</c:v>
                </c:pt>
                <c:pt idx="5">
                  <c:v>Higher qualification</c:v>
                </c:pt>
                <c:pt idx="6">
                  <c:v>Improve performance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L &amp; M Skills</c:v>
                </c:pt>
                <c:pt idx="1">
                  <c:v>Successful starter </c:v>
                </c:pt>
                <c:pt idx="2">
                  <c:v>Commercial skills</c:v>
                </c:pt>
                <c:pt idx="3">
                  <c:v>Business Theory</c:v>
                </c:pt>
                <c:pt idx="4">
                  <c:v>Networking</c:v>
                </c:pt>
                <c:pt idx="5">
                  <c:v>Higher qualification</c:v>
                </c:pt>
                <c:pt idx="6">
                  <c:v>Improve performance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L &amp; M Skills</c:v>
                </c:pt>
                <c:pt idx="1">
                  <c:v>Successful starter </c:v>
                </c:pt>
                <c:pt idx="2">
                  <c:v>Commercial skills</c:v>
                </c:pt>
                <c:pt idx="3">
                  <c:v>Business Theory</c:v>
                </c:pt>
                <c:pt idx="4">
                  <c:v>Networking</c:v>
                </c:pt>
                <c:pt idx="5">
                  <c:v>Higher qualification</c:v>
                </c:pt>
                <c:pt idx="6">
                  <c:v>Improve performance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38720"/>
        <c:axId val="71440256"/>
      </c:barChart>
      <c:catAx>
        <c:axId val="71438720"/>
        <c:scaling>
          <c:orientation val="minMax"/>
        </c:scaling>
        <c:delete val="0"/>
        <c:axPos val="b"/>
        <c:majorTickMark val="out"/>
        <c:minorTickMark val="none"/>
        <c:tickLblPos val="nextTo"/>
        <c:crossAx val="71440256"/>
        <c:crosses val="autoZero"/>
        <c:auto val="1"/>
        <c:lblAlgn val="ctr"/>
        <c:lblOffset val="100"/>
        <c:noMultiLvlLbl val="0"/>
      </c:catAx>
      <c:valAx>
        <c:axId val="71440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Move into Management</c:v>
                </c:pt>
                <c:pt idx="1">
                  <c:v>Management Development</c:v>
                </c:pt>
                <c:pt idx="2">
                  <c:v>Career Development</c:v>
                </c:pt>
                <c:pt idx="3">
                  <c:v>Organisational Development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3.8</c:v>
                </c:pt>
                <c:pt idx="1">
                  <c:v>7.69</c:v>
                </c:pt>
                <c:pt idx="2">
                  <c:v>54.28</c:v>
                </c:pt>
                <c:pt idx="3">
                  <c:v>15.38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Very important</c:v>
                </c:pt>
                <c:pt idx="1">
                  <c:v>Quite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</c:v>
                </c:pt>
                <c:pt idx="1">
                  <c:v>23</c:v>
                </c:pt>
                <c:pt idx="2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Fully integrated</c:v>
                </c:pt>
                <c:pt idx="1">
                  <c:v>Partially integrated</c:v>
                </c:pt>
                <c:pt idx="2">
                  <c:v>Not integrated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60.86</c:v>
                </c:pt>
                <c:pt idx="1">
                  <c:v>34.78</c:v>
                </c:pt>
                <c:pt idx="2">
                  <c:v>4.34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txPr>
          <a:bodyPr/>
          <a:lstStyle/>
          <a:p>
            <a:pPr>
              <a:defRPr lang="en-GB"/>
            </a:pPr>
            <a:endParaRPr lang="en-US"/>
          </a:p>
        </c:txPr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Sheet1!$A$2:$A$6</c:f>
              <c:strCache>
                <c:ptCount val="5"/>
                <c:pt idx="1">
                  <c:v>Mentor in workplace</c:v>
                </c:pt>
                <c:pt idx="2">
                  <c:v>Unofficial mentor</c:v>
                </c:pt>
                <c:pt idx="3">
                  <c:v>Mentor in another organisation</c:v>
                </c:pt>
                <c:pt idx="4">
                  <c:v>No mentor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7.7</c:v>
                </c:pt>
                <c:pt idx="2">
                  <c:v>38.46</c:v>
                </c:pt>
                <c:pt idx="3">
                  <c:v>3.84</c:v>
                </c:pt>
                <c:pt idx="4">
                  <c:v>46.15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5E63D-E9E0-43A0-90D2-9189ADFA26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D06C33-625E-421B-906D-7EC8B331F543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‘I like the fact that it makes you stop what you’re doing at work and reflect’</a:t>
          </a:r>
          <a:endParaRPr lang="en-GB" dirty="0">
            <a:solidFill>
              <a:schemeClr val="bg1"/>
            </a:solidFill>
          </a:endParaRPr>
        </a:p>
      </dgm:t>
    </dgm:pt>
    <dgm:pt modelId="{B6C9B04E-D9F8-4FAF-88AA-32BCC5AF20D9}" type="parTrans" cxnId="{3DEF94DB-50E1-4925-888B-163C8C1F6A04}">
      <dgm:prSet/>
      <dgm:spPr/>
      <dgm:t>
        <a:bodyPr/>
        <a:lstStyle/>
        <a:p>
          <a:endParaRPr lang="en-GB"/>
        </a:p>
      </dgm:t>
    </dgm:pt>
    <dgm:pt modelId="{5B96DDE0-4288-45DE-9FB2-B4039AC1BB87}" type="sibTrans" cxnId="{3DEF94DB-50E1-4925-888B-163C8C1F6A04}">
      <dgm:prSet/>
      <dgm:spPr/>
      <dgm:t>
        <a:bodyPr/>
        <a:lstStyle/>
        <a:p>
          <a:endParaRPr lang="en-GB"/>
        </a:p>
      </dgm:t>
    </dgm:pt>
    <dgm:pt modelId="{C827B0A7-785F-419C-B181-6E2E412FF33F}">
      <dgm:prSet/>
      <dgm:spPr/>
      <dgm:t>
        <a:bodyPr/>
        <a:lstStyle/>
        <a:p>
          <a:r>
            <a:rPr lang="en-GB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‘The main benefit is confidence and enthusiasm that I bring back to work. Also the qualification !’</a:t>
          </a:r>
          <a:endParaRPr lang="en-GB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47EE15C-D51C-4C13-A237-EE2C443FD91E}" type="parTrans" cxnId="{C99340D6-AAF4-4A1A-9306-36729056C884}">
      <dgm:prSet/>
      <dgm:spPr/>
      <dgm:t>
        <a:bodyPr/>
        <a:lstStyle/>
        <a:p>
          <a:endParaRPr lang="en-GB"/>
        </a:p>
      </dgm:t>
    </dgm:pt>
    <dgm:pt modelId="{E8AF3493-7706-401B-8A3C-CF32B531C58B}" type="sibTrans" cxnId="{C99340D6-AAF4-4A1A-9306-36729056C884}">
      <dgm:prSet/>
      <dgm:spPr/>
      <dgm:t>
        <a:bodyPr/>
        <a:lstStyle/>
        <a:p>
          <a:endParaRPr lang="en-GB"/>
        </a:p>
      </dgm:t>
    </dgm:pt>
    <dgm:pt modelId="{42EAE6A3-5780-46B9-937E-003A6CEF1307}">
      <dgm:prSet/>
      <dgm:spPr/>
      <dgm:t>
        <a:bodyPr/>
        <a:lstStyle/>
        <a:p>
          <a:r>
            <a:rPr lang="en-GB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‘As a result of the course, I am looking to develop an e-business with one of the other Momentum delegates, providing on-line support for Safety Officers’</a:t>
          </a:r>
        </a:p>
      </dgm:t>
    </dgm:pt>
    <dgm:pt modelId="{B7C63774-6C05-4D2D-87B7-D95A4EA3D8A1}" type="parTrans" cxnId="{5609148E-9E94-4A52-96E7-36D44C982A52}">
      <dgm:prSet/>
      <dgm:spPr/>
      <dgm:t>
        <a:bodyPr/>
        <a:lstStyle/>
        <a:p>
          <a:endParaRPr lang="en-GB"/>
        </a:p>
      </dgm:t>
    </dgm:pt>
    <dgm:pt modelId="{9D8E43BD-140D-49FC-BB90-B1B0E8F8E668}" type="sibTrans" cxnId="{5609148E-9E94-4A52-96E7-36D44C982A52}">
      <dgm:prSet/>
      <dgm:spPr/>
      <dgm:t>
        <a:bodyPr/>
        <a:lstStyle/>
        <a:p>
          <a:endParaRPr lang="en-GB"/>
        </a:p>
      </dgm:t>
    </dgm:pt>
    <dgm:pt modelId="{BD46A3DB-F3A3-4F25-B982-645BFBFFAF86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‘In terms of practical application and sharing experiences with all sectors represented by the rest of the group, this has been a major strength of the course’</a:t>
          </a:r>
          <a:endParaRPr lang="en-GB" dirty="0">
            <a:solidFill>
              <a:schemeClr val="bg1"/>
            </a:solidFill>
          </a:endParaRPr>
        </a:p>
      </dgm:t>
    </dgm:pt>
    <dgm:pt modelId="{D5A27659-6A3B-418D-A083-310AC0DE25CF}" type="parTrans" cxnId="{C1F2EBD0-21A7-4D57-8D0A-6ECD9FB5DEC4}">
      <dgm:prSet/>
      <dgm:spPr/>
      <dgm:t>
        <a:bodyPr/>
        <a:lstStyle/>
        <a:p>
          <a:endParaRPr lang="en-GB"/>
        </a:p>
      </dgm:t>
    </dgm:pt>
    <dgm:pt modelId="{862510E2-8694-425D-8B79-50CFFD47C8ED}" type="sibTrans" cxnId="{C1F2EBD0-21A7-4D57-8D0A-6ECD9FB5DEC4}">
      <dgm:prSet/>
      <dgm:spPr/>
      <dgm:t>
        <a:bodyPr/>
        <a:lstStyle/>
        <a:p>
          <a:endParaRPr lang="en-GB"/>
        </a:p>
      </dgm:t>
    </dgm:pt>
    <dgm:pt modelId="{FE00D949-D41B-4AFE-9BF3-4F09E406743F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‘Want to develop skills in management. Also confidence – discerning where true abilities lie. Had felt a little concerned about some of the more senior experienced people on the programme, though the dynamic has worked out well’</a:t>
          </a:r>
          <a:endParaRPr lang="en-GB" dirty="0">
            <a:solidFill>
              <a:schemeClr val="bg1"/>
            </a:solidFill>
          </a:endParaRPr>
        </a:p>
      </dgm:t>
    </dgm:pt>
    <dgm:pt modelId="{F23627CC-691F-4553-8C49-0C351A38EE3D}" type="parTrans" cxnId="{84327ACD-3633-45DB-B7A2-92BE5D4E1889}">
      <dgm:prSet/>
      <dgm:spPr/>
      <dgm:t>
        <a:bodyPr/>
        <a:lstStyle/>
        <a:p>
          <a:endParaRPr lang="en-GB"/>
        </a:p>
      </dgm:t>
    </dgm:pt>
    <dgm:pt modelId="{770C3750-B301-4A50-9236-D07A4598BA63}" type="sibTrans" cxnId="{84327ACD-3633-45DB-B7A2-92BE5D4E1889}">
      <dgm:prSet/>
      <dgm:spPr/>
      <dgm:t>
        <a:bodyPr/>
        <a:lstStyle/>
        <a:p>
          <a:endParaRPr lang="en-GB"/>
        </a:p>
      </dgm:t>
    </dgm:pt>
    <dgm:pt modelId="{B090848D-9186-4357-93A1-63E0DACF0B37}">
      <dgm:prSet/>
      <dgm:spPr/>
      <dgm:t>
        <a:bodyPr/>
        <a:lstStyle/>
        <a:p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ea typeface="Calibri" pitchFamily="34" charset="0"/>
              <a:cs typeface="Times New Roman" pitchFamily="18" charset="0"/>
            </a:rPr>
            <a:t>‘Made leap when coming to Co. X from coding to leading a team. No management qualifications to back this up, however ! Getting back into Education was an attractive proposition’</a:t>
          </a:r>
        </a:p>
      </dgm:t>
    </dgm:pt>
    <dgm:pt modelId="{639F9B40-F2CA-484E-BC3A-F8F31BEB7B94}" type="parTrans" cxnId="{024F0C50-F22B-4D57-9430-BBBDFF1B307E}">
      <dgm:prSet/>
      <dgm:spPr/>
      <dgm:t>
        <a:bodyPr/>
        <a:lstStyle/>
        <a:p>
          <a:endParaRPr lang="en-GB"/>
        </a:p>
      </dgm:t>
    </dgm:pt>
    <dgm:pt modelId="{BF38C481-0951-41F2-A95C-329E41D93B83}" type="sibTrans" cxnId="{024F0C50-F22B-4D57-9430-BBBDFF1B307E}">
      <dgm:prSet/>
      <dgm:spPr/>
      <dgm:t>
        <a:bodyPr/>
        <a:lstStyle/>
        <a:p>
          <a:endParaRPr lang="en-GB"/>
        </a:p>
      </dgm:t>
    </dgm:pt>
    <dgm:pt modelId="{22A9001C-1718-47FB-A42D-A789079A0670}" type="pres">
      <dgm:prSet presAssocID="{2005E63D-E9E0-43A0-90D2-9189ADFA26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FEE80B5-34F3-45A2-9313-368D31492F5B}" type="pres">
      <dgm:prSet presAssocID="{2DD06C33-625E-421B-906D-7EC8B331F54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FB06DF-C971-458C-A403-F6DA0F4408A0}" type="pres">
      <dgm:prSet presAssocID="{5B96DDE0-4288-45DE-9FB2-B4039AC1BB87}" presName="sibTrans" presStyleCnt="0"/>
      <dgm:spPr/>
    </dgm:pt>
    <dgm:pt modelId="{C400E4E2-8451-4052-9086-E98D317B7350}" type="pres">
      <dgm:prSet presAssocID="{B090848D-9186-4357-93A1-63E0DACF0B3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53DC2B-D889-4FD7-816D-31B5350799CF}" type="pres">
      <dgm:prSet presAssocID="{BF38C481-0951-41F2-A95C-329E41D93B83}" presName="sibTrans" presStyleCnt="0"/>
      <dgm:spPr/>
    </dgm:pt>
    <dgm:pt modelId="{B64FF86F-AD8B-4FD0-BCA9-A595E4DCBBEC}" type="pres">
      <dgm:prSet presAssocID="{FE00D949-D41B-4AFE-9BF3-4F09E406743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6B5FB2-4CAD-4950-A482-AF60C02A1AB0}" type="pres">
      <dgm:prSet presAssocID="{770C3750-B301-4A50-9236-D07A4598BA63}" presName="sibTrans" presStyleCnt="0"/>
      <dgm:spPr/>
    </dgm:pt>
    <dgm:pt modelId="{A6F6BFD8-2505-445E-8086-E116EF398339}" type="pres">
      <dgm:prSet presAssocID="{BD46A3DB-F3A3-4F25-B982-645BFBFFAF8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3316B3-2101-4F47-89C4-86FDABDB20EB}" type="pres">
      <dgm:prSet presAssocID="{862510E2-8694-425D-8B79-50CFFD47C8ED}" presName="sibTrans" presStyleCnt="0"/>
      <dgm:spPr/>
    </dgm:pt>
    <dgm:pt modelId="{672956E0-1685-49FB-ACC7-773F1374B149}" type="pres">
      <dgm:prSet presAssocID="{42EAE6A3-5780-46B9-937E-003A6CEF130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61D02-7C29-4427-9A88-BE1F2082E0E2}" type="pres">
      <dgm:prSet presAssocID="{9D8E43BD-140D-49FC-BB90-B1B0E8F8E668}" presName="sibTrans" presStyleCnt="0"/>
      <dgm:spPr/>
    </dgm:pt>
    <dgm:pt modelId="{235177AE-EB67-44C5-817F-E32C98732E9D}" type="pres">
      <dgm:prSet presAssocID="{C827B0A7-785F-419C-B181-6E2E412FF33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EF94DB-50E1-4925-888B-163C8C1F6A04}" srcId="{2005E63D-E9E0-43A0-90D2-9189ADFA2696}" destId="{2DD06C33-625E-421B-906D-7EC8B331F543}" srcOrd="0" destOrd="0" parTransId="{B6C9B04E-D9F8-4FAF-88AA-32BCC5AF20D9}" sibTransId="{5B96DDE0-4288-45DE-9FB2-B4039AC1BB87}"/>
    <dgm:cxn modelId="{84327ACD-3633-45DB-B7A2-92BE5D4E1889}" srcId="{2005E63D-E9E0-43A0-90D2-9189ADFA2696}" destId="{FE00D949-D41B-4AFE-9BF3-4F09E406743F}" srcOrd="2" destOrd="0" parTransId="{F23627CC-691F-4553-8C49-0C351A38EE3D}" sibTransId="{770C3750-B301-4A50-9236-D07A4598BA63}"/>
    <dgm:cxn modelId="{5609148E-9E94-4A52-96E7-36D44C982A52}" srcId="{2005E63D-E9E0-43A0-90D2-9189ADFA2696}" destId="{42EAE6A3-5780-46B9-937E-003A6CEF1307}" srcOrd="4" destOrd="0" parTransId="{B7C63774-6C05-4D2D-87B7-D95A4EA3D8A1}" sibTransId="{9D8E43BD-140D-49FC-BB90-B1B0E8F8E668}"/>
    <dgm:cxn modelId="{024F0C50-F22B-4D57-9430-BBBDFF1B307E}" srcId="{2005E63D-E9E0-43A0-90D2-9189ADFA2696}" destId="{B090848D-9186-4357-93A1-63E0DACF0B37}" srcOrd="1" destOrd="0" parTransId="{639F9B40-F2CA-484E-BC3A-F8F31BEB7B94}" sibTransId="{BF38C481-0951-41F2-A95C-329E41D93B83}"/>
    <dgm:cxn modelId="{C99340D6-AAF4-4A1A-9306-36729056C884}" srcId="{2005E63D-E9E0-43A0-90D2-9189ADFA2696}" destId="{C827B0A7-785F-419C-B181-6E2E412FF33F}" srcOrd="5" destOrd="0" parTransId="{147EE15C-D51C-4C13-A237-EE2C443FD91E}" sibTransId="{E8AF3493-7706-401B-8A3C-CF32B531C58B}"/>
    <dgm:cxn modelId="{2C479E37-5FB5-428D-ADCD-01C24E25C33E}" type="presOf" srcId="{B090848D-9186-4357-93A1-63E0DACF0B37}" destId="{C400E4E2-8451-4052-9086-E98D317B7350}" srcOrd="0" destOrd="0" presId="urn:microsoft.com/office/officeart/2005/8/layout/default"/>
    <dgm:cxn modelId="{FB11EE1C-CAC4-42BF-AE4B-AB423D640889}" type="presOf" srcId="{2DD06C33-625E-421B-906D-7EC8B331F543}" destId="{9FEE80B5-34F3-45A2-9313-368D31492F5B}" srcOrd="0" destOrd="0" presId="urn:microsoft.com/office/officeart/2005/8/layout/default"/>
    <dgm:cxn modelId="{C1F2EBD0-21A7-4D57-8D0A-6ECD9FB5DEC4}" srcId="{2005E63D-E9E0-43A0-90D2-9189ADFA2696}" destId="{BD46A3DB-F3A3-4F25-B982-645BFBFFAF86}" srcOrd="3" destOrd="0" parTransId="{D5A27659-6A3B-418D-A083-310AC0DE25CF}" sibTransId="{862510E2-8694-425D-8B79-50CFFD47C8ED}"/>
    <dgm:cxn modelId="{80B43255-FD3C-472A-BD76-033867B35CF1}" type="presOf" srcId="{FE00D949-D41B-4AFE-9BF3-4F09E406743F}" destId="{B64FF86F-AD8B-4FD0-BCA9-A595E4DCBBEC}" srcOrd="0" destOrd="0" presId="urn:microsoft.com/office/officeart/2005/8/layout/default"/>
    <dgm:cxn modelId="{B07C9D86-F418-4A89-A772-6DCE61D49A8A}" type="presOf" srcId="{2005E63D-E9E0-43A0-90D2-9189ADFA2696}" destId="{22A9001C-1718-47FB-A42D-A789079A0670}" srcOrd="0" destOrd="0" presId="urn:microsoft.com/office/officeart/2005/8/layout/default"/>
    <dgm:cxn modelId="{1728EE8E-6848-4BF3-8148-9AE4DC180CFD}" type="presOf" srcId="{42EAE6A3-5780-46B9-937E-003A6CEF1307}" destId="{672956E0-1685-49FB-ACC7-773F1374B149}" srcOrd="0" destOrd="0" presId="urn:microsoft.com/office/officeart/2005/8/layout/default"/>
    <dgm:cxn modelId="{1D12D99E-9725-47CD-8C57-2CC1D8A7F37A}" type="presOf" srcId="{BD46A3DB-F3A3-4F25-B982-645BFBFFAF86}" destId="{A6F6BFD8-2505-445E-8086-E116EF398339}" srcOrd="0" destOrd="0" presId="urn:microsoft.com/office/officeart/2005/8/layout/default"/>
    <dgm:cxn modelId="{AE30BD18-3B04-4C9D-8749-E25220B59D00}" type="presOf" srcId="{C827B0A7-785F-419C-B181-6E2E412FF33F}" destId="{235177AE-EB67-44C5-817F-E32C98732E9D}" srcOrd="0" destOrd="0" presId="urn:microsoft.com/office/officeart/2005/8/layout/default"/>
    <dgm:cxn modelId="{3F50F183-82E8-48F7-816A-6F6D56AFAE1A}" type="presParOf" srcId="{22A9001C-1718-47FB-A42D-A789079A0670}" destId="{9FEE80B5-34F3-45A2-9313-368D31492F5B}" srcOrd="0" destOrd="0" presId="urn:microsoft.com/office/officeart/2005/8/layout/default"/>
    <dgm:cxn modelId="{11A79566-1F27-46CD-B439-47FC97D390DA}" type="presParOf" srcId="{22A9001C-1718-47FB-A42D-A789079A0670}" destId="{D3FB06DF-C971-458C-A403-F6DA0F4408A0}" srcOrd="1" destOrd="0" presId="urn:microsoft.com/office/officeart/2005/8/layout/default"/>
    <dgm:cxn modelId="{7C54181E-3254-47FC-9E14-48E6AC867BEC}" type="presParOf" srcId="{22A9001C-1718-47FB-A42D-A789079A0670}" destId="{C400E4E2-8451-4052-9086-E98D317B7350}" srcOrd="2" destOrd="0" presId="urn:microsoft.com/office/officeart/2005/8/layout/default"/>
    <dgm:cxn modelId="{101B0DE2-915D-4FCA-A142-897BC57F47E4}" type="presParOf" srcId="{22A9001C-1718-47FB-A42D-A789079A0670}" destId="{2753DC2B-D889-4FD7-816D-31B5350799CF}" srcOrd="3" destOrd="0" presId="urn:microsoft.com/office/officeart/2005/8/layout/default"/>
    <dgm:cxn modelId="{B2EF1007-6A3C-44C7-84FF-1D71E3B0C92C}" type="presParOf" srcId="{22A9001C-1718-47FB-A42D-A789079A0670}" destId="{B64FF86F-AD8B-4FD0-BCA9-A595E4DCBBEC}" srcOrd="4" destOrd="0" presId="urn:microsoft.com/office/officeart/2005/8/layout/default"/>
    <dgm:cxn modelId="{5A92FAAC-CAEF-4706-8200-A218E4E2381E}" type="presParOf" srcId="{22A9001C-1718-47FB-A42D-A789079A0670}" destId="{516B5FB2-4CAD-4950-A482-AF60C02A1AB0}" srcOrd="5" destOrd="0" presId="urn:microsoft.com/office/officeart/2005/8/layout/default"/>
    <dgm:cxn modelId="{96508A6E-2291-4DAC-AAD2-CD28AA287A8E}" type="presParOf" srcId="{22A9001C-1718-47FB-A42D-A789079A0670}" destId="{A6F6BFD8-2505-445E-8086-E116EF398339}" srcOrd="6" destOrd="0" presId="urn:microsoft.com/office/officeart/2005/8/layout/default"/>
    <dgm:cxn modelId="{4B4343BB-50B9-4389-8341-78868BF7808E}" type="presParOf" srcId="{22A9001C-1718-47FB-A42D-A789079A0670}" destId="{233316B3-2101-4F47-89C4-86FDABDB20EB}" srcOrd="7" destOrd="0" presId="urn:microsoft.com/office/officeart/2005/8/layout/default"/>
    <dgm:cxn modelId="{5F709563-1767-43EE-83B5-130E1BE2ACE7}" type="presParOf" srcId="{22A9001C-1718-47FB-A42D-A789079A0670}" destId="{672956E0-1685-49FB-ACC7-773F1374B149}" srcOrd="8" destOrd="0" presId="urn:microsoft.com/office/officeart/2005/8/layout/default"/>
    <dgm:cxn modelId="{6D4A1874-A196-4DDF-B4BA-EC5FC53817E1}" type="presParOf" srcId="{22A9001C-1718-47FB-A42D-A789079A0670}" destId="{EA161D02-7C29-4427-9A88-BE1F2082E0E2}" srcOrd="9" destOrd="0" presId="urn:microsoft.com/office/officeart/2005/8/layout/default"/>
    <dgm:cxn modelId="{7486ADE2-FFE9-40AC-B601-AE558EF0E7BC}" type="presParOf" srcId="{22A9001C-1718-47FB-A42D-A789079A0670}" destId="{235177AE-EB67-44C5-817F-E32C98732E9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5859A-9A4B-4840-BC86-D00C69BA63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23867D0-CB07-494A-9A84-3E3DC813FDE1}">
      <dgm:prSet/>
      <dgm:spPr/>
      <dgm:t>
        <a:bodyPr/>
        <a:lstStyle/>
        <a:p>
          <a:r>
            <a:rPr lang="en-GB" smtClean="0"/>
            <a:t>‘More business acumen is gained from such a programme. The biggest challenge for us is getting IT guys to recognise that we are a business !’</a:t>
          </a:r>
          <a:endParaRPr lang="en-GB" dirty="0"/>
        </a:p>
      </dgm:t>
    </dgm:pt>
    <dgm:pt modelId="{7E44E2F2-CE1F-459A-B52E-B1D2EAAFBB43}" type="parTrans" cxnId="{AA10819D-4203-460B-B6AC-F5C4C8BC6BDB}">
      <dgm:prSet/>
      <dgm:spPr/>
      <dgm:t>
        <a:bodyPr/>
        <a:lstStyle/>
        <a:p>
          <a:endParaRPr lang="en-GB"/>
        </a:p>
      </dgm:t>
    </dgm:pt>
    <dgm:pt modelId="{D11AABAB-FD53-460C-B7DB-24EB0A17C02C}" type="sibTrans" cxnId="{AA10819D-4203-460B-B6AC-F5C4C8BC6BDB}">
      <dgm:prSet/>
      <dgm:spPr/>
      <dgm:t>
        <a:bodyPr/>
        <a:lstStyle/>
        <a:p>
          <a:endParaRPr lang="en-GB"/>
        </a:p>
      </dgm:t>
    </dgm:pt>
    <dgm:pt modelId="{B9DADAB2-5A19-42C5-A690-8E2DD3F61584}">
      <dgm:prSet/>
      <dgm:spPr/>
      <dgm:t>
        <a:bodyPr/>
        <a:lstStyle/>
        <a:p>
          <a:r>
            <a:rPr lang="en-GB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‘Before the course X may not have spoken out. Now X is far more confident and vocal in her contributions’</a:t>
          </a:r>
          <a:endParaRPr lang="en-GB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3BB238C8-B584-4A0E-B08F-F7418552F35E}" type="parTrans" cxnId="{CB2E180C-8D28-4179-8CCC-D55B62D534A7}">
      <dgm:prSet/>
      <dgm:spPr/>
      <dgm:t>
        <a:bodyPr/>
        <a:lstStyle/>
        <a:p>
          <a:endParaRPr lang="en-GB"/>
        </a:p>
      </dgm:t>
    </dgm:pt>
    <dgm:pt modelId="{57CF5D9A-8ED3-4D3E-98EC-C7C9864B78C4}" type="sibTrans" cxnId="{CB2E180C-8D28-4179-8CCC-D55B62D534A7}">
      <dgm:prSet/>
      <dgm:spPr/>
      <dgm:t>
        <a:bodyPr/>
        <a:lstStyle/>
        <a:p>
          <a:endParaRPr lang="en-GB"/>
        </a:p>
      </dgm:t>
    </dgm:pt>
    <dgm:pt modelId="{856410B1-ED34-4719-B7EF-27B148170CB4}">
      <dgm:prSet/>
      <dgm:spPr/>
      <dgm:t>
        <a:bodyPr/>
        <a:lstStyle/>
        <a:p>
          <a:r>
            <a:rPr lang="en-GB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‘Due to X thinking about things more strategically, she is now beginning to challenge processes and culture and ways of doing things’</a:t>
          </a:r>
          <a:endParaRPr lang="en-GB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E9F85CB-678D-446C-8AD3-8252AF7F0036}" type="parTrans" cxnId="{1AF083F5-3307-4B38-B7A0-28E8A789241B}">
      <dgm:prSet/>
      <dgm:spPr/>
      <dgm:t>
        <a:bodyPr/>
        <a:lstStyle/>
        <a:p>
          <a:endParaRPr lang="en-GB"/>
        </a:p>
      </dgm:t>
    </dgm:pt>
    <dgm:pt modelId="{E5718F85-49B2-485F-87B6-2F702B188B20}" type="sibTrans" cxnId="{1AF083F5-3307-4B38-B7A0-28E8A789241B}">
      <dgm:prSet/>
      <dgm:spPr/>
      <dgm:t>
        <a:bodyPr/>
        <a:lstStyle/>
        <a:p>
          <a:endParaRPr lang="en-GB"/>
        </a:p>
      </dgm:t>
    </dgm:pt>
    <dgm:pt modelId="{A3222D0F-4726-463D-A00B-28F47A044405}">
      <dgm:prSet/>
      <dgm:spPr/>
      <dgm:t>
        <a:bodyPr/>
        <a:lstStyle/>
        <a:p>
          <a:r>
            <a:rPr lang="en-GB" smtClean="0"/>
            <a:t>‘What we are getting out of this with X is a reinvigorated colleague’</a:t>
          </a:r>
          <a:endParaRPr lang="en-GB" dirty="0"/>
        </a:p>
      </dgm:t>
    </dgm:pt>
    <dgm:pt modelId="{231917FD-EF44-4077-82AC-DE22D3A4830A}" type="parTrans" cxnId="{2486C0FF-854A-46F9-9786-2438480DD534}">
      <dgm:prSet/>
      <dgm:spPr/>
      <dgm:t>
        <a:bodyPr/>
        <a:lstStyle/>
        <a:p>
          <a:endParaRPr lang="en-GB"/>
        </a:p>
      </dgm:t>
    </dgm:pt>
    <dgm:pt modelId="{A4408D82-3F86-4DC7-AA4C-781EB409B32B}" type="sibTrans" cxnId="{2486C0FF-854A-46F9-9786-2438480DD534}">
      <dgm:prSet/>
      <dgm:spPr/>
      <dgm:t>
        <a:bodyPr/>
        <a:lstStyle/>
        <a:p>
          <a:endParaRPr lang="en-GB"/>
        </a:p>
      </dgm:t>
    </dgm:pt>
    <dgm:pt modelId="{27504EF9-06FB-4AE1-A21C-096475287C94}">
      <dgm:prSet/>
      <dgm:spPr/>
      <dgm:t>
        <a:bodyPr/>
        <a:lstStyle/>
        <a:p>
          <a:r>
            <a:rPr lang="en-GB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‘I get to keep X a little longer, compared with if they hadn’t done the programme’</a:t>
          </a:r>
          <a:endParaRPr lang="en-GB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7E2C9C66-1A5A-41DA-8D97-CDB9A08B6182}" type="parTrans" cxnId="{0C0BCC5F-F3B9-4BAB-A8EA-1BA042F7F89F}">
      <dgm:prSet/>
      <dgm:spPr/>
      <dgm:t>
        <a:bodyPr/>
        <a:lstStyle/>
        <a:p>
          <a:endParaRPr lang="en-GB"/>
        </a:p>
      </dgm:t>
    </dgm:pt>
    <dgm:pt modelId="{F94501C5-3B1A-4282-8FC8-8FE33A5ADDCC}" type="sibTrans" cxnId="{0C0BCC5F-F3B9-4BAB-A8EA-1BA042F7F89F}">
      <dgm:prSet/>
      <dgm:spPr/>
      <dgm:t>
        <a:bodyPr/>
        <a:lstStyle/>
        <a:p>
          <a:endParaRPr lang="en-GB"/>
        </a:p>
      </dgm:t>
    </dgm:pt>
    <dgm:pt modelId="{FEBEEB01-6821-46F1-9336-4A3E4CD297EA}" type="pres">
      <dgm:prSet presAssocID="{C8D5859A-9A4B-4840-BC86-D00C69BA63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BAC5E5-DEB9-4781-A261-8B820025012A}" type="pres">
      <dgm:prSet presAssocID="{E23867D0-CB07-494A-9A84-3E3DC813FDE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6670CB-6225-4FDE-A8F4-7A67E77C6AE3}" type="pres">
      <dgm:prSet presAssocID="{D11AABAB-FD53-460C-B7DB-24EB0A17C02C}" presName="sibTrans" presStyleCnt="0"/>
      <dgm:spPr/>
    </dgm:pt>
    <dgm:pt modelId="{BC6A5CA1-6218-47C6-B12E-C5B1BCF05A21}" type="pres">
      <dgm:prSet presAssocID="{A3222D0F-4726-463D-A00B-28F47A04440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0D1FB2-13DE-4178-ACD2-5CBFF7823CE9}" type="pres">
      <dgm:prSet presAssocID="{A4408D82-3F86-4DC7-AA4C-781EB409B32B}" presName="sibTrans" presStyleCnt="0"/>
      <dgm:spPr/>
    </dgm:pt>
    <dgm:pt modelId="{FAA270C1-A2E2-4119-ACA3-00A1BC7014C3}" type="pres">
      <dgm:prSet presAssocID="{27504EF9-06FB-4AE1-A21C-096475287C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E4A3AF-4979-4A91-99CC-A5C5C5DF1EE5}" type="pres">
      <dgm:prSet presAssocID="{F94501C5-3B1A-4282-8FC8-8FE33A5ADDCC}" presName="sibTrans" presStyleCnt="0"/>
      <dgm:spPr/>
    </dgm:pt>
    <dgm:pt modelId="{F81F0EF8-22F8-4EC8-BCD1-9A03736EC0B6}" type="pres">
      <dgm:prSet presAssocID="{856410B1-ED34-4719-B7EF-27B148170CB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4F2EA-B367-4DF8-A9CD-118915A6F381}" type="pres">
      <dgm:prSet presAssocID="{E5718F85-49B2-485F-87B6-2F702B188B20}" presName="sibTrans" presStyleCnt="0"/>
      <dgm:spPr/>
    </dgm:pt>
    <dgm:pt modelId="{AE7D0B68-6BBF-49BB-9DF2-FBA7BBE85909}" type="pres">
      <dgm:prSet presAssocID="{B9DADAB2-5A19-42C5-A690-8E2DD3F615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825CEFA-0252-4AD8-8374-ABD5B9CD4A45}" type="presOf" srcId="{E23867D0-CB07-494A-9A84-3E3DC813FDE1}" destId="{A1BAC5E5-DEB9-4781-A261-8B820025012A}" srcOrd="0" destOrd="0" presId="urn:microsoft.com/office/officeart/2005/8/layout/default"/>
    <dgm:cxn modelId="{15F3772E-225A-4346-B45D-43F250830DF2}" type="presOf" srcId="{A3222D0F-4726-463D-A00B-28F47A044405}" destId="{BC6A5CA1-6218-47C6-B12E-C5B1BCF05A21}" srcOrd="0" destOrd="0" presId="urn:microsoft.com/office/officeart/2005/8/layout/default"/>
    <dgm:cxn modelId="{AA10819D-4203-460B-B6AC-F5C4C8BC6BDB}" srcId="{C8D5859A-9A4B-4840-BC86-D00C69BA6347}" destId="{E23867D0-CB07-494A-9A84-3E3DC813FDE1}" srcOrd="0" destOrd="0" parTransId="{7E44E2F2-CE1F-459A-B52E-B1D2EAAFBB43}" sibTransId="{D11AABAB-FD53-460C-B7DB-24EB0A17C02C}"/>
    <dgm:cxn modelId="{CB2E180C-8D28-4179-8CCC-D55B62D534A7}" srcId="{C8D5859A-9A4B-4840-BC86-D00C69BA6347}" destId="{B9DADAB2-5A19-42C5-A690-8E2DD3F61584}" srcOrd="4" destOrd="0" parTransId="{3BB238C8-B584-4A0E-B08F-F7418552F35E}" sibTransId="{57CF5D9A-8ED3-4D3E-98EC-C7C9864B78C4}"/>
    <dgm:cxn modelId="{41DB4373-3FBA-44A7-9378-E65E4904D378}" type="presOf" srcId="{C8D5859A-9A4B-4840-BC86-D00C69BA6347}" destId="{FEBEEB01-6821-46F1-9336-4A3E4CD297EA}" srcOrd="0" destOrd="0" presId="urn:microsoft.com/office/officeart/2005/8/layout/default"/>
    <dgm:cxn modelId="{230FB9E6-A9AB-4A81-B222-0BF664D24726}" type="presOf" srcId="{856410B1-ED34-4719-B7EF-27B148170CB4}" destId="{F81F0EF8-22F8-4EC8-BCD1-9A03736EC0B6}" srcOrd="0" destOrd="0" presId="urn:microsoft.com/office/officeart/2005/8/layout/default"/>
    <dgm:cxn modelId="{1AF083F5-3307-4B38-B7A0-28E8A789241B}" srcId="{C8D5859A-9A4B-4840-BC86-D00C69BA6347}" destId="{856410B1-ED34-4719-B7EF-27B148170CB4}" srcOrd="3" destOrd="0" parTransId="{8E9F85CB-678D-446C-8AD3-8252AF7F0036}" sibTransId="{E5718F85-49B2-485F-87B6-2F702B188B20}"/>
    <dgm:cxn modelId="{2486C0FF-854A-46F9-9786-2438480DD534}" srcId="{C8D5859A-9A4B-4840-BC86-D00C69BA6347}" destId="{A3222D0F-4726-463D-A00B-28F47A044405}" srcOrd="1" destOrd="0" parTransId="{231917FD-EF44-4077-82AC-DE22D3A4830A}" sibTransId="{A4408D82-3F86-4DC7-AA4C-781EB409B32B}"/>
    <dgm:cxn modelId="{EE1605C7-2FF7-494B-8B03-66DE8201F9EE}" type="presOf" srcId="{27504EF9-06FB-4AE1-A21C-096475287C94}" destId="{FAA270C1-A2E2-4119-ACA3-00A1BC7014C3}" srcOrd="0" destOrd="0" presId="urn:microsoft.com/office/officeart/2005/8/layout/default"/>
    <dgm:cxn modelId="{0C0BCC5F-F3B9-4BAB-A8EA-1BA042F7F89F}" srcId="{C8D5859A-9A4B-4840-BC86-D00C69BA6347}" destId="{27504EF9-06FB-4AE1-A21C-096475287C94}" srcOrd="2" destOrd="0" parTransId="{7E2C9C66-1A5A-41DA-8D97-CDB9A08B6182}" sibTransId="{F94501C5-3B1A-4282-8FC8-8FE33A5ADDCC}"/>
    <dgm:cxn modelId="{BE2D23EF-1B23-4850-AB55-C2B3538FC0FE}" type="presOf" srcId="{B9DADAB2-5A19-42C5-A690-8E2DD3F61584}" destId="{AE7D0B68-6BBF-49BB-9DF2-FBA7BBE85909}" srcOrd="0" destOrd="0" presId="urn:microsoft.com/office/officeart/2005/8/layout/default"/>
    <dgm:cxn modelId="{7B3DB939-DF21-4C7E-9D11-A950FBDE0E68}" type="presParOf" srcId="{FEBEEB01-6821-46F1-9336-4A3E4CD297EA}" destId="{A1BAC5E5-DEB9-4781-A261-8B820025012A}" srcOrd="0" destOrd="0" presId="urn:microsoft.com/office/officeart/2005/8/layout/default"/>
    <dgm:cxn modelId="{6884A251-57FA-4C5F-B97C-176DC975AAEF}" type="presParOf" srcId="{FEBEEB01-6821-46F1-9336-4A3E4CD297EA}" destId="{7C6670CB-6225-4FDE-A8F4-7A67E77C6AE3}" srcOrd="1" destOrd="0" presId="urn:microsoft.com/office/officeart/2005/8/layout/default"/>
    <dgm:cxn modelId="{ADE9965C-3F14-45B4-8767-48EC0F000317}" type="presParOf" srcId="{FEBEEB01-6821-46F1-9336-4A3E4CD297EA}" destId="{BC6A5CA1-6218-47C6-B12E-C5B1BCF05A21}" srcOrd="2" destOrd="0" presId="urn:microsoft.com/office/officeart/2005/8/layout/default"/>
    <dgm:cxn modelId="{71408242-E41B-4022-8A11-327B79D66795}" type="presParOf" srcId="{FEBEEB01-6821-46F1-9336-4A3E4CD297EA}" destId="{010D1FB2-13DE-4178-ACD2-5CBFF7823CE9}" srcOrd="3" destOrd="0" presId="urn:microsoft.com/office/officeart/2005/8/layout/default"/>
    <dgm:cxn modelId="{BB192E8E-1E38-4834-B591-090F68D100AD}" type="presParOf" srcId="{FEBEEB01-6821-46F1-9336-4A3E4CD297EA}" destId="{FAA270C1-A2E2-4119-ACA3-00A1BC7014C3}" srcOrd="4" destOrd="0" presId="urn:microsoft.com/office/officeart/2005/8/layout/default"/>
    <dgm:cxn modelId="{30B870A3-5E92-4738-97EB-32B8D6883AA7}" type="presParOf" srcId="{FEBEEB01-6821-46F1-9336-4A3E4CD297EA}" destId="{0EE4A3AF-4979-4A91-99CC-A5C5C5DF1EE5}" srcOrd="5" destOrd="0" presId="urn:microsoft.com/office/officeart/2005/8/layout/default"/>
    <dgm:cxn modelId="{EBB9BDCB-72AE-4D6A-9597-15CEBEC0889B}" type="presParOf" srcId="{FEBEEB01-6821-46F1-9336-4A3E4CD297EA}" destId="{F81F0EF8-22F8-4EC8-BCD1-9A03736EC0B6}" srcOrd="6" destOrd="0" presId="urn:microsoft.com/office/officeart/2005/8/layout/default"/>
    <dgm:cxn modelId="{90DB03A2-A931-4291-BE7A-A2A5AFA0F96A}" type="presParOf" srcId="{FEBEEB01-6821-46F1-9336-4A3E4CD297EA}" destId="{E2F4F2EA-B367-4DF8-A9CD-118915A6F381}" srcOrd="7" destOrd="0" presId="urn:microsoft.com/office/officeart/2005/8/layout/default"/>
    <dgm:cxn modelId="{F07B352A-61C4-47AE-A61F-09A1E6F2B9CC}" type="presParOf" srcId="{FEBEEB01-6821-46F1-9336-4A3E4CD297EA}" destId="{AE7D0B68-6BBF-49BB-9DF2-FBA7BBE8590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E80B5-34F3-45A2-9313-368D31492F5B}">
      <dsp:nvSpPr>
        <dsp:cNvPr id="0" name=""/>
        <dsp:cNvSpPr/>
      </dsp:nvSpPr>
      <dsp:spPr>
        <a:xfrm>
          <a:off x="0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‘I like the fact that it makes you stop what you’re doing at work and reflect’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0" y="558576"/>
        <a:ext cx="2657574" cy="1594544"/>
      </dsp:txXfrm>
    </dsp:sp>
    <dsp:sp modelId="{C400E4E2-8451-4052-9086-E98D317B7350}">
      <dsp:nvSpPr>
        <dsp:cNvPr id="0" name=""/>
        <dsp:cNvSpPr/>
      </dsp:nvSpPr>
      <dsp:spPr>
        <a:xfrm>
          <a:off x="2923331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ea typeface="Calibri" pitchFamily="34" charset="0"/>
              <a:cs typeface="Times New Roman" pitchFamily="18" charset="0"/>
            </a:rPr>
            <a:t>‘Made leap when coming to Co. X from coding to leading a team. No management qualifications to back this up, however ! Getting back into Education was an attractive proposition’</a:t>
          </a:r>
        </a:p>
      </dsp:txBody>
      <dsp:txXfrm>
        <a:off x="2923331" y="558576"/>
        <a:ext cx="2657574" cy="1594544"/>
      </dsp:txXfrm>
    </dsp:sp>
    <dsp:sp modelId="{B64FF86F-AD8B-4FD0-BCA9-A595E4DCBBEC}">
      <dsp:nvSpPr>
        <dsp:cNvPr id="0" name=""/>
        <dsp:cNvSpPr/>
      </dsp:nvSpPr>
      <dsp:spPr>
        <a:xfrm>
          <a:off x="5846663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‘Want to develop skills in management. Also confidence – discerning where true abilities lie. Had felt a little concerned about some of the more senior experienced people on the programme, though the dynamic has worked out well’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5846663" y="558576"/>
        <a:ext cx="2657574" cy="1594544"/>
      </dsp:txXfrm>
    </dsp:sp>
    <dsp:sp modelId="{A6F6BFD8-2505-445E-8086-E116EF398339}">
      <dsp:nvSpPr>
        <dsp:cNvPr id="0" name=""/>
        <dsp:cNvSpPr/>
      </dsp:nvSpPr>
      <dsp:spPr>
        <a:xfrm>
          <a:off x="0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‘In terms of practical application and sharing experiences with all sectors represented by the rest of the group, this has been a major strength of the course’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0" y="2418878"/>
        <a:ext cx="2657574" cy="1594544"/>
      </dsp:txXfrm>
    </dsp:sp>
    <dsp:sp modelId="{672956E0-1685-49FB-ACC7-773F1374B149}">
      <dsp:nvSpPr>
        <dsp:cNvPr id="0" name=""/>
        <dsp:cNvSpPr/>
      </dsp:nvSpPr>
      <dsp:spPr>
        <a:xfrm>
          <a:off x="2923331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‘As a result of the course, I am looking to develop an e-business with one of the other Momentum delegates, providing on-line support for Safety Officers’</a:t>
          </a:r>
        </a:p>
      </dsp:txBody>
      <dsp:txXfrm>
        <a:off x="2923331" y="2418878"/>
        <a:ext cx="2657574" cy="1594544"/>
      </dsp:txXfrm>
    </dsp:sp>
    <dsp:sp modelId="{235177AE-EB67-44C5-817F-E32C98732E9D}">
      <dsp:nvSpPr>
        <dsp:cNvPr id="0" name=""/>
        <dsp:cNvSpPr/>
      </dsp:nvSpPr>
      <dsp:spPr>
        <a:xfrm>
          <a:off x="5846663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‘The main benefit is confidence and enthusiasm that I bring back to work. Also the qualification !’</a:t>
          </a:r>
          <a:endParaRPr lang="en-GB" sz="1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5846663" y="2418878"/>
        <a:ext cx="2657574" cy="1594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AC5E5-DEB9-4781-A261-8B820025012A}">
      <dsp:nvSpPr>
        <dsp:cNvPr id="0" name=""/>
        <dsp:cNvSpPr/>
      </dsp:nvSpPr>
      <dsp:spPr>
        <a:xfrm>
          <a:off x="0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‘More business acumen is gained from such a programme. The biggest challenge for us is getting IT guys to recognise that we are a business !’</a:t>
          </a:r>
          <a:endParaRPr lang="en-GB" sz="1700" kern="1200" dirty="0"/>
        </a:p>
      </dsp:txBody>
      <dsp:txXfrm>
        <a:off x="0" y="558576"/>
        <a:ext cx="2657574" cy="1594544"/>
      </dsp:txXfrm>
    </dsp:sp>
    <dsp:sp modelId="{BC6A5CA1-6218-47C6-B12E-C5B1BCF05A21}">
      <dsp:nvSpPr>
        <dsp:cNvPr id="0" name=""/>
        <dsp:cNvSpPr/>
      </dsp:nvSpPr>
      <dsp:spPr>
        <a:xfrm>
          <a:off x="2923331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‘What we are getting out of this with X is a reinvigorated colleague’</a:t>
          </a:r>
          <a:endParaRPr lang="en-GB" sz="1700" kern="1200" dirty="0"/>
        </a:p>
      </dsp:txBody>
      <dsp:txXfrm>
        <a:off x="2923331" y="558576"/>
        <a:ext cx="2657574" cy="1594544"/>
      </dsp:txXfrm>
    </dsp:sp>
    <dsp:sp modelId="{FAA270C1-A2E2-4119-ACA3-00A1BC7014C3}">
      <dsp:nvSpPr>
        <dsp:cNvPr id="0" name=""/>
        <dsp:cNvSpPr/>
      </dsp:nvSpPr>
      <dsp:spPr>
        <a:xfrm>
          <a:off x="5846663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‘I get to keep X a little longer, compared with if they hadn’t done the programme’</a:t>
          </a:r>
          <a:endParaRPr lang="en-GB" sz="17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5846663" y="558576"/>
        <a:ext cx="2657574" cy="1594544"/>
      </dsp:txXfrm>
    </dsp:sp>
    <dsp:sp modelId="{F81F0EF8-22F8-4EC8-BCD1-9A03736EC0B6}">
      <dsp:nvSpPr>
        <dsp:cNvPr id="0" name=""/>
        <dsp:cNvSpPr/>
      </dsp:nvSpPr>
      <dsp:spPr>
        <a:xfrm>
          <a:off x="1461665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‘Due to X thinking about things more strategically, she is now beginning to challenge processes and culture and ways of doing things’</a:t>
          </a:r>
          <a:endParaRPr lang="en-GB" sz="17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461665" y="2418878"/>
        <a:ext cx="2657574" cy="1594544"/>
      </dsp:txXfrm>
    </dsp:sp>
    <dsp:sp modelId="{AE7D0B68-6BBF-49BB-9DF2-FBA7BBE85909}">
      <dsp:nvSpPr>
        <dsp:cNvPr id="0" name=""/>
        <dsp:cNvSpPr/>
      </dsp:nvSpPr>
      <dsp:spPr>
        <a:xfrm>
          <a:off x="4384997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‘Before the course X may not have spoken out. Now X is far more confident and vocal in her contributions’</a:t>
          </a:r>
          <a:endParaRPr lang="en-GB" sz="17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4384997" y="2418878"/>
        <a:ext cx="2657574" cy="159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0.66045</cdr:x>
      <cdr:y>0.89774</cdr:y>
    </cdr:from>
    <cdr:to>
      <cdr:x>0.96527</cdr:x>
      <cdr:y>0.99224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6624" y="4104456"/>
          <a:ext cx="25922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Other* indicates Housing Association (private/ not-for-profit)</a:t>
          </a:r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474F6-DCF0-4CEB-8F80-B3EB6FAA884D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E804-6636-4769-A7E7-ABA3D0F1DC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4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EF0ED-88CA-4F81-AE76-7A9E39CBDC4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442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Mainly </a:t>
            </a:r>
            <a:r>
              <a:rPr lang="en-GB" b="1" dirty="0" smtClean="0"/>
              <a:t>personal motives </a:t>
            </a:r>
            <a:r>
              <a:rPr lang="en-GB" dirty="0" smtClean="0"/>
              <a:t>such as:</a:t>
            </a:r>
          </a:p>
          <a:p>
            <a:r>
              <a:rPr lang="en-GB" dirty="0" smtClean="0"/>
              <a:t>Career development </a:t>
            </a:r>
            <a:r>
              <a:rPr lang="en-GB" u="sng" dirty="0" smtClean="0"/>
              <a:t>Rachel, Donna  </a:t>
            </a:r>
            <a:r>
              <a:rPr lang="en-GB" dirty="0" smtClean="0"/>
              <a:t>= </a:t>
            </a:r>
            <a:r>
              <a:rPr lang="en-GB" b="1" dirty="0" smtClean="0"/>
              <a:t>stronger CV </a:t>
            </a:r>
            <a:r>
              <a:rPr lang="en-GB" dirty="0" smtClean="0"/>
              <a:t>, </a:t>
            </a:r>
            <a:r>
              <a:rPr lang="en-GB" u="sng" dirty="0" smtClean="0"/>
              <a:t>David</a:t>
            </a:r>
            <a:r>
              <a:rPr lang="en-GB" dirty="0" smtClean="0"/>
              <a:t> – has new job which might not have been possible without M.  </a:t>
            </a:r>
            <a:r>
              <a:rPr lang="en-GB" b="1" dirty="0" smtClean="0"/>
              <a:t>hoping to be on Board in 5 years</a:t>
            </a:r>
            <a:r>
              <a:rPr lang="en-GB" dirty="0" smtClean="0"/>
              <a:t>, </a:t>
            </a:r>
            <a:r>
              <a:rPr lang="en-GB" u="sng" dirty="0" smtClean="0"/>
              <a:t>Mathew</a:t>
            </a:r>
            <a:r>
              <a:rPr lang="en-GB" dirty="0" smtClean="0"/>
              <a:t> </a:t>
            </a:r>
            <a:r>
              <a:rPr lang="en-GB" b="1" dirty="0" smtClean="0"/>
              <a:t>hoping to move from teaching in prisons to FE</a:t>
            </a:r>
            <a:r>
              <a:rPr lang="en-GB" dirty="0" smtClean="0"/>
              <a:t>, </a:t>
            </a:r>
            <a:r>
              <a:rPr lang="en-GB" u="sng" dirty="0" smtClean="0"/>
              <a:t>Mike</a:t>
            </a:r>
            <a:r>
              <a:rPr lang="en-GB" dirty="0" smtClean="0"/>
              <a:t> ambitious, </a:t>
            </a:r>
            <a:r>
              <a:rPr lang="en-GB" u="sng" dirty="0" smtClean="0"/>
              <a:t>Chris</a:t>
            </a:r>
            <a:r>
              <a:rPr lang="en-GB" dirty="0" smtClean="0"/>
              <a:t> – no previous management training, </a:t>
            </a:r>
            <a:r>
              <a:rPr lang="en-GB" u="sng" dirty="0" smtClean="0"/>
              <a:t>Simon</a:t>
            </a:r>
            <a:r>
              <a:rPr lang="en-GB" dirty="0" smtClean="0"/>
              <a:t> – to be used to full potential by current employer</a:t>
            </a:r>
          </a:p>
          <a:p>
            <a:r>
              <a:rPr lang="en-GB" dirty="0" smtClean="0"/>
              <a:t>New role </a:t>
            </a:r>
            <a:r>
              <a:rPr lang="en-GB" u="sng" dirty="0" err="1" smtClean="0"/>
              <a:t>Anjum</a:t>
            </a:r>
            <a:r>
              <a:rPr lang="en-GB" dirty="0" smtClean="0"/>
              <a:t> – </a:t>
            </a:r>
            <a:r>
              <a:rPr lang="en-GB" b="1" dirty="0" smtClean="0"/>
              <a:t>hoping to become consultant, Personal learning</a:t>
            </a:r>
          </a:p>
          <a:p>
            <a:r>
              <a:rPr lang="en-GB" dirty="0" smtClean="0"/>
              <a:t>Lisa – personal development in business for recent non-business graduate. Did not want to move from Worcester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a few cases mix of personal and organisational benefits</a:t>
            </a:r>
          </a:p>
          <a:p>
            <a:pPr marL="0" indent="0">
              <a:buNone/>
            </a:pPr>
            <a:r>
              <a:rPr lang="en-GB" u="sng" dirty="0" smtClean="0"/>
              <a:t>Dibble</a:t>
            </a:r>
            <a:r>
              <a:rPr lang="en-GB" dirty="0" smtClean="0"/>
              <a:t> identified a </a:t>
            </a:r>
            <a:r>
              <a:rPr lang="en-GB" b="1" dirty="0" smtClean="0"/>
              <a:t>range of business benefits especially in relation to potential customers </a:t>
            </a:r>
            <a:r>
              <a:rPr lang="en-GB" dirty="0" smtClean="0"/>
              <a:t>. Also said it was something personal for himself (so aspects of both)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Business motives</a:t>
            </a:r>
          </a:p>
          <a:p>
            <a:pPr marL="0" indent="0">
              <a:buNone/>
            </a:pPr>
            <a:r>
              <a:rPr lang="en-GB" dirty="0" smtClean="0"/>
              <a:t>Tristian – </a:t>
            </a:r>
            <a:r>
              <a:rPr lang="en-GB" b="1" dirty="0" smtClean="0"/>
              <a:t>moving the business forward was the overriding objective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69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Range of responses:</a:t>
            </a:r>
          </a:p>
          <a:p>
            <a:pPr marL="0" indent="0">
              <a:buNone/>
            </a:pPr>
            <a:r>
              <a:rPr lang="en-GB" u="sng" dirty="0" smtClean="0"/>
              <a:t>Donna</a:t>
            </a:r>
            <a:r>
              <a:rPr lang="en-GB" dirty="0" smtClean="0"/>
              <a:t> ‘</a:t>
            </a:r>
            <a:r>
              <a:rPr lang="en-GB" b="1" dirty="0" smtClean="0"/>
              <a:t>main motivation</a:t>
            </a:r>
            <a:r>
              <a:rPr lang="en-GB" dirty="0" smtClean="0"/>
              <a:t>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u="sng" dirty="0" smtClean="0"/>
              <a:t>Sarah </a:t>
            </a:r>
            <a:r>
              <a:rPr lang="en-GB" b="1" dirty="0" smtClean="0"/>
              <a:t>would not have applied without Masters </a:t>
            </a:r>
            <a:endParaRPr lang="en-GB" b="1" u="sng" dirty="0" smtClean="0"/>
          </a:p>
          <a:p>
            <a:pPr marL="0" indent="0">
              <a:buNone/>
            </a:pPr>
            <a:r>
              <a:rPr lang="en-GB" u="sng" dirty="0" smtClean="0"/>
              <a:t>Luke</a:t>
            </a:r>
            <a:r>
              <a:rPr lang="en-GB" dirty="0" smtClean="0"/>
              <a:t> </a:t>
            </a:r>
            <a:r>
              <a:rPr lang="en-GB" b="1" dirty="0" smtClean="0"/>
              <a:t>mix of Masters and work experience good (if straight from </a:t>
            </a:r>
            <a:r>
              <a:rPr lang="en-GB" b="1" dirty="0" err="1" smtClean="0"/>
              <a:t>Uni</a:t>
            </a:r>
            <a:r>
              <a:rPr lang="en-GB" b="1" dirty="0" smtClean="0"/>
              <a:t>?). Appreciates knowledge from other group members   </a:t>
            </a:r>
          </a:p>
          <a:p>
            <a:pPr marL="0" indent="0">
              <a:buNone/>
            </a:pPr>
            <a:r>
              <a:rPr lang="en-GB" u="sng" dirty="0" smtClean="0"/>
              <a:t>Mike</a:t>
            </a:r>
            <a:r>
              <a:rPr lang="en-GB" dirty="0" smtClean="0"/>
              <a:t> – very important, differentiated it from other on-line courses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52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Applicability of assignments</a:t>
            </a:r>
          </a:p>
          <a:p>
            <a:pPr marL="0" indent="0">
              <a:buNone/>
            </a:pPr>
            <a:r>
              <a:rPr lang="en-GB" b="1" u="sng" dirty="0" smtClean="0"/>
              <a:t>Dibble</a:t>
            </a:r>
            <a:r>
              <a:rPr lang="en-GB" b="1" dirty="0" smtClean="0"/>
              <a:t> ‘difficult in his senior role to ask junior staff for info ‘because they will think something is happening even if you explain your motives’</a:t>
            </a:r>
          </a:p>
          <a:p>
            <a:pPr marL="0" indent="0">
              <a:buNone/>
            </a:pPr>
            <a:r>
              <a:rPr lang="en-GB" u="sng" dirty="0" smtClean="0"/>
              <a:t>Sarah </a:t>
            </a:r>
            <a:r>
              <a:rPr lang="en-GB" dirty="0" smtClean="0"/>
              <a:t>assignments really useful </a:t>
            </a:r>
          </a:p>
          <a:p>
            <a:pPr marL="0" indent="0">
              <a:buNone/>
            </a:pPr>
            <a:r>
              <a:rPr lang="en-GB" b="1" u="sng" dirty="0" smtClean="0"/>
              <a:t>Simon </a:t>
            </a:r>
            <a:r>
              <a:rPr lang="en-GB" b="1" dirty="0" smtClean="0"/>
              <a:t>not all assignments applicable to small company so used secondary case study </a:t>
            </a:r>
          </a:p>
          <a:p>
            <a:pPr marL="0" indent="0">
              <a:buNone/>
            </a:pPr>
            <a:r>
              <a:rPr lang="en-GB" dirty="0" smtClean="0"/>
              <a:t>Lisa – </a:t>
            </a:r>
            <a:r>
              <a:rPr lang="en-GB" b="1" dirty="0" smtClean="0"/>
              <a:t>some more than others depending on topic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60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86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Few official mentors</a:t>
            </a:r>
          </a:p>
          <a:p>
            <a:pPr marL="0" indent="0">
              <a:buNone/>
            </a:pPr>
            <a:r>
              <a:rPr lang="en-GB" b="1" u="sng" dirty="0" smtClean="0"/>
              <a:t>Many </a:t>
            </a:r>
            <a:r>
              <a:rPr lang="en-GB" b="1" dirty="0" smtClean="0"/>
              <a:t>would like a mentor</a:t>
            </a:r>
          </a:p>
          <a:p>
            <a:pPr marL="0" indent="0">
              <a:buNone/>
            </a:pPr>
            <a:r>
              <a:rPr lang="en-GB" u="sng" dirty="0" smtClean="0"/>
              <a:t>Sarah </a:t>
            </a:r>
            <a:r>
              <a:rPr lang="en-GB" dirty="0" smtClean="0"/>
              <a:t> – </a:t>
            </a:r>
            <a:r>
              <a:rPr lang="en-GB" b="1" dirty="0" smtClean="0"/>
              <a:t>possibly have mentor from another sector </a:t>
            </a:r>
          </a:p>
          <a:p>
            <a:pPr marL="0" indent="0">
              <a:buNone/>
            </a:pPr>
            <a:r>
              <a:rPr lang="en-GB" u="sng" dirty="0" smtClean="0"/>
              <a:t>Mathew</a:t>
            </a:r>
            <a:r>
              <a:rPr lang="en-GB" dirty="0" smtClean="0"/>
              <a:t> – would be good to have someone with sector-specific advice (on literature) </a:t>
            </a:r>
          </a:p>
          <a:p>
            <a:pPr marL="0" indent="0">
              <a:buNone/>
            </a:pPr>
            <a:r>
              <a:rPr lang="en-GB" b="1" dirty="0" smtClean="0"/>
              <a:t>Dibble</a:t>
            </a:r>
            <a:r>
              <a:rPr lang="en-GB" dirty="0" smtClean="0"/>
              <a:t> – </a:t>
            </a:r>
            <a:r>
              <a:rPr lang="en-GB" b="1" dirty="0" smtClean="0"/>
              <a:t>Does consult Senior Staff (but not many as MBA a personal journey)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86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20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83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8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E804-6636-4769-A7E7-ABA3D0F1DCB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8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98716-900F-4F90-9A09-1A0AD70ABEF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44BBEF-879C-4E6B-BE37-97A922433BE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C70AA-B307-4C9B-93DE-BFAABC87DC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2867025"/>
          </a:xfrm>
        </p:spPr>
        <p:txBody>
          <a:bodyPr>
            <a:normAutofit/>
          </a:bodyPr>
          <a:lstStyle/>
          <a:p>
            <a:r>
              <a:rPr lang="en-US" dirty="0" smtClean="0"/>
              <a:t>Tim Maxfield, Director of Business Development, Worcester Business School. </a:t>
            </a:r>
          </a:p>
          <a:p>
            <a:endParaRPr lang="en-US" dirty="0"/>
          </a:p>
          <a:p>
            <a:r>
              <a:rPr lang="en-US" dirty="0" smtClean="0"/>
              <a:t>Based upon research conducted by Dr. Gerry Palmer, Jeff Parry and Tim Maxfield (Sept 2014 - ).</a:t>
            </a:r>
          </a:p>
          <a:p>
            <a:endParaRPr lang="en-US" dirty="0" smtClean="0"/>
          </a:p>
          <a:p>
            <a:r>
              <a:rPr lang="en-US" sz="1400" dirty="0" smtClean="0"/>
              <a:t>PEP project National Dialogical Conference, Kingston, 15th July 2015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/>
              <a:t>‘Engaging employers and enterprise creation: A case study (</a:t>
            </a:r>
            <a:r>
              <a:rPr lang="en-GB" sz="2800" i="1" dirty="0"/>
              <a:t>Momentum</a:t>
            </a:r>
            <a:r>
              <a:rPr lang="en-GB" sz="2800" dirty="0"/>
              <a:t>, University of Worcester)’</a:t>
            </a:r>
          </a:p>
        </p:txBody>
      </p:sp>
      <p:pic>
        <p:nvPicPr>
          <p:cNvPr id="4" name="Picture 2" descr="uw-logo-blu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686425"/>
            <a:ext cx="1516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44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What </a:t>
            </a:r>
            <a:r>
              <a:rPr lang="en-GB" sz="3100" dirty="0" smtClean="0"/>
              <a:t>do you want to gain from the </a:t>
            </a:r>
            <a:r>
              <a:rPr lang="en-GB" sz="3100" dirty="0" smtClean="0"/>
              <a:t>course </a:t>
            </a:r>
            <a:r>
              <a:rPr lang="en-GB" dirty="0" smtClean="0"/>
              <a:t>? </a:t>
            </a:r>
            <a:r>
              <a:rPr lang="en-GB" sz="2200" dirty="0" smtClean="0"/>
              <a:t>(Sept 2014; 72% response to on-line survey)</a:t>
            </a:r>
            <a:endParaRPr lang="en-GB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066759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395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Motivations for joining (</a:t>
            </a:r>
            <a:r>
              <a:rPr lang="en-GB" sz="2000" dirty="0" smtClean="0"/>
              <a:t>face-to-face </a:t>
            </a:r>
            <a:r>
              <a:rPr lang="en-GB" sz="2000" dirty="0"/>
              <a:t>/ telephone interviews </a:t>
            </a:r>
            <a:r>
              <a:rPr lang="en-GB" sz="2000" dirty="0" smtClean="0"/>
              <a:t>with 26 </a:t>
            </a:r>
            <a:r>
              <a:rPr lang="en-GB" sz="2000" dirty="0"/>
              <a:t>students across all target </a:t>
            </a:r>
            <a:r>
              <a:rPr lang="en-GB" sz="2000" dirty="0" smtClean="0"/>
              <a:t>groups, Nov2014-Feb 2015)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312224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68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Masters qualification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053819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580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Applicability of assignments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4739561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446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18720" cy="726904"/>
          </a:xfrm>
        </p:spPr>
        <p:txBody>
          <a:bodyPr>
            <a:noAutofit/>
          </a:bodyPr>
          <a:lstStyle/>
          <a:p>
            <a:r>
              <a:rPr lang="en-GB" sz="2400" dirty="0" smtClean="0"/>
              <a:t>Student experiences</a:t>
            </a:r>
            <a:endParaRPr lang="en-GB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8310878"/>
              </p:ext>
            </p:extLst>
          </p:nvPr>
        </p:nvGraphicFramePr>
        <p:xfrm>
          <a:off x="251520" y="1484784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626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Employer </a:t>
            </a:r>
            <a:r>
              <a:rPr lang="en-GB" dirty="0" smtClean="0"/>
              <a:t>perspective :  </a:t>
            </a:r>
            <a:r>
              <a:rPr lang="en-GB" sz="2000" dirty="0"/>
              <a:t>Interviews </a:t>
            </a:r>
            <a:r>
              <a:rPr lang="en-GB" sz="2000" dirty="0" smtClean="0"/>
              <a:t>(Dec </a:t>
            </a:r>
            <a:r>
              <a:rPr lang="en-GB" sz="2000" dirty="0"/>
              <a:t>2014-Feb 2015) with 11 sponsoring companies (</a:t>
            </a:r>
            <a:r>
              <a:rPr lang="en-GB" sz="2000" dirty="0" smtClean="0"/>
              <a:t>8 </a:t>
            </a:r>
            <a:r>
              <a:rPr lang="en-GB" sz="2000" dirty="0"/>
              <a:t>– 1000+ </a:t>
            </a:r>
            <a:r>
              <a:rPr lang="en-GB" sz="2000" dirty="0" smtClean="0"/>
              <a:t>employees)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Key motivations for employers’ involvement included:</a:t>
            </a:r>
          </a:p>
          <a:p>
            <a:pPr lvl="1"/>
            <a:r>
              <a:rPr lang="en-GB" dirty="0" smtClean="0"/>
              <a:t>Employee’s </a:t>
            </a:r>
            <a:r>
              <a:rPr lang="en-GB" dirty="0"/>
              <a:t>own personal development &amp; confidence </a:t>
            </a:r>
            <a:r>
              <a:rPr lang="en-GB" dirty="0" smtClean="0"/>
              <a:t>(5)</a:t>
            </a:r>
            <a:endParaRPr lang="en-GB" dirty="0"/>
          </a:p>
          <a:p>
            <a:pPr lvl="1"/>
            <a:r>
              <a:rPr lang="en-GB" dirty="0"/>
              <a:t>Moving into a more strategic role in the company (3)</a:t>
            </a:r>
          </a:p>
          <a:p>
            <a:pPr lvl="1"/>
            <a:r>
              <a:rPr lang="en-GB" dirty="0"/>
              <a:t>Need to acquire broader leadership &amp; management skills (2)</a:t>
            </a:r>
          </a:p>
          <a:p>
            <a:pPr lvl="1"/>
            <a:r>
              <a:rPr lang="en-GB" dirty="0"/>
              <a:t>Additional capacity needed (in case of internship) (1)</a:t>
            </a:r>
          </a:p>
          <a:p>
            <a:pPr lvl="1"/>
            <a:r>
              <a:rPr lang="en-GB" dirty="0"/>
              <a:t>Other skills gaps (1)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Workplace support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208440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31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Employer comments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40102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283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University Incubator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 graduate business starters in residence</a:t>
            </a:r>
          </a:p>
          <a:p>
            <a:r>
              <a:rPr lang="en-GB" dirty="0" smtClean="0"/>
              <a:t>Start-up businesses include:</a:t>
            </a:r>
          </a:p>
          <a:p>
            <a:pPr lvl="1"/>
            <a:r>
              <a:rPr lang="en-GB" dirty="0" smtClean="0"/>
              <a:t>Jewellery manufacture and retail</a:t>
            </a:r>
          </a:p>
          <a:p>
            <a:pPr lvl="1"/>
            <a:r>
              <a:rPr lang="en-GB" dirty="0" smtClean="0"/>
              <a:t>Care agency (One-stop Case Service)</a:t>
            </a:r>
          </a:p>
          <a:p>
            <a:pPr lvl="1"/>
            <a:r>
              <a:rPr lang="en-GB" dirty="0" smtClean="0"/>
              <a:t>IT Support (Social Enterprise)</a:t>
            </a:r>
          </a:p>
          <a:p>
            <a:pPr lvl="1"/>
            <a:r>
              <a:rPr lang="en-GB" dirty="0" smtClean="0"/>
              <a:t>Environmental sustainability &amp; management consultancy</a:t>
            </a:r>
          </a:p>
          <a:p>
            <a:pPr lvl="1"/>
            <a:r>
              <a:rPr lang="en-GB" dirty="0" smtClean="0"/>
              <a:t>Entertainment portal (aimed at student and 18-25 demographic)</a:t>
            </a:r>
          </a:p>
          <a:p>
            <a:pPr lvl="1"/>
            <a:r>
              <a:rPr lang="en-GB" dirty="0" smtClean="0"/>
              <a:t>Locally-driven Loyalty scheme for Worcestershire</a:t>
            </a:r>
          </a:p>
          <a:p>
            <a:pPr lvl="1"/>
            <a:r>
              <a:rPr lang="en-GB" dirty="0" smtClean="0"/>
              <a:t>Virtual Barristers’ Chambers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Need a properly articulated strategy for ‘Enterprise’, before establishing  an Incubator rather than expecting the </a:t>
            </a:r>
            <a:r>
              <a:rPr lang="en-GB" b="1" dirty="0"/>
              <a:t>Incubator</a:t>
            </a:r>
            <a:r>
              <a:rPr lang="en-GB" dirty="0"/>
              <a:t> to lead the </a:t>
            </a:r>
            <a:r>
              <a:rPr lang="en-GB" b="1" dirty="0"/>
              <a:t>Strategy</a:t>
            </a:r>
            <a:r>
              <a:rPr lang="en-GB" dirty="0"/>
              <a:t> !</a:t>
            </a:r>
          </a:p>
          <a:p>
            <a:r>
              <a:rPr lang="en-GB" dirty="0"/>
              <a:t>E</a:t>
            </a:r>
            <a:r>
              <a:rPr lang="en-GB" dirty="0" smtClean="0"/>
              <a:t>xpectations </a:t>
            </a:r>
            <a:r>
              <a:rPr lang="en-GB" dirty="0" smtClean="0"/>
              <a:t>[of Business starters</a:t>
            </a:r>
            <a:r>
              <a:rPr lang="en-GB" dirty="0" smtClean="0"/>
              <a:t>], </a:t>
            </a:r>
            <a:r>
              <a:rPr lang="en-GB" dirty="0" smtClean="0"/>
              <a:t>Contracts &amp; Service </a:t>
            </a:r>
            <a:r>
              <a:rPr lang="en-GB" dirty="0"/>
              <a:t>Level Agreements need </a:t>
            </a:r>
            <a:r>
              <a:rPr lang="en-GB" dirty="0" smtClean="0"/>
              <a:t>to be clearly </a:t>
            </a:r>
            <a:r>
              <a:rPr lang="en-GB" dirty="0" smtClean="0"/>
              <a:t>communicated from day one</a:t>
            </a:r>
          </a:p>
          <a:p>
            <a:r>
              <a:rPr lang="en-GB" dirty="0" smtClean="0"/>
              <a:t>Linking </a:t>
            </a:r>
            <a:r>
              <a:rPr lang="en-GB" dirty="0" smtClean="0"/>
              <a:t>project </a:t>
            </a:r>
            <a:r>
              <a:rPr lang="en-GB" dirty="0"/>
              <a:t>to one Institute </a:t>
            </a:r>
            <a:r>
              <a:rPr lang="en-GB" dirty="0" smtClean="0"/>
              <a:t>risked limited buy-in from </a:t>
            </a:r>
            <a:r>
              <a:rPr lang="en-GB" dirty="0"/>
              <a:t>the other University </a:t>
            </a:r>
            <a:r>
              <a:rPr lang="en-GB" dirty="0" smtClean="0"/>
              <a:t>Institutes</a:t>
            </a:r>
          </a:p>
          <a:p>
            <a:r>
              <a:rPr lang="en-GB" dirty="0" smtClean="0"/>
              <a:t>Getting</a:t>
            </a:r>
            <a:r>
              <a:rPr lang="en-GB" i="1" dirty="0" smtClean="0"/>
              <a:t> </a:t>
            </a:r>
            <a:r>
              <a:rPr lang="en-GB" dirty="0" smtClean="0"/>
              <a:t>recently </a:t>
            </a:r>
            <a:r>
              <a:rPr lang="en-GB" dirty="0"/>
              <a:t>graduated </a:t>
            </a:r>
            <a:r>
              <a:rPr lang="en-GB" dirty="0" smtClean="0"/>
              <a:t>participants</a:t>
            </a:r>
            <a:r>
              <a:rPr lang="en-GB" dirty="0"/>
              <a:t> </a:t>
            </a:r>
            <a:r>
              <a:rPr lang="en-GB" dirty="0" smtClean="0"/>
              <a:t>to accept their role in securing internships</a:t>
            </a:r>
          </a:p>
          <a:p>
            <a:r>
              <a:rPr lang="en-GB" dirty="0" smtClean="0"/>
              <a:t>Promote to employers ‘after’ students have been recruited, otherwise </a:t>
            </a:r>
            <a:r>
              <a:rPr lang="en-GB" dirty="0" err="1" smtClean="0"/>
              <a:t>mis</a:t>
            </a:r>
            <a:r>
              <a:rPr lang="en-GB" dirty="0" smtClean="0"/>
              <a:t>-match</a:t>
            </a:r>
          </a:p>
          <a:p>
            <a:r>
              <a:rPr lang="en-GB" dirty="0"/>
              <a:t>Employers saw </a:t>
            </a:r>
            <a:r>
              <a:rPr lang="en-GB" i="1" dirty="0"/>
              <a:t>Momentum</a:t>
            </a:r>
            <a:r>
              <a:rPr lang="en-GB" dirty="0"/>
              <a:t> as a recruitment pipeline; not realised</a:t>
            </a:r>
          </a:p>
          <a:p>
            <a:r>
              <a:rPr lang="en-GB" dirty="0" smtClean="0"/>
              <a:t>A</a:t>
            </a:r>
            <a:r>
              <a:rPr lang="en-GB" i="1" dirty="0" smtClean="0"/>
              <a:t> </a:t>
            </a:r>
            <a:r>
              <a:rPr lang="en-GB" dirty="0" smtClean="0"/>
              <a:t>longer </a:t>
            </a:r>
            <a:r>
              <a:rPr lang="en-GB" dirty="0"/>
              <a:t>application round would have enabled </a:t>
            </a:r>
            <a:r>
              <a:rPr lang="en-GB" dirty="0" smtClean="0"/>
              <a:t>applications in greater numbers </a:t>
            </a:r>
            <a:r>
              <a:rPr lang="en-GB" dirty="0"/>
              <a:t>and </a:t>
            </a:r>
            <a:r>
              <a:rPr lang="en-GB" dirty="0" smtClean="0"/>
              <a:t>enhanced the quality </a:t>
            </a:r>
            <a:r>
              <a:rPr lang="en-GB" dirty="0"/>
              <a:t>of employer </a:t>
            </a:r>
            <a:r>
              <a:rPr lang="en-GB" dirty="0" smtClean="0"/>
              <a:t>engagement</a:t>
            </a:r>
          </a:p>
          <a:p>
            <a:r>
              <a:rPr lang="en-GB" i="1" dirty="0" smtClean="0"/>
              <a:t>Recruitment </a:t>
            </a:r>
            <a:r>
              <a:rPr lang="en-GB" i="1" dirty="0"/>
              <a:t>of disadvantaged groups</a:t>
            </a:r>
            <a:r>
              <a:rPr lang="en-GB" dirty="0"/>
              <a:t> – it was hard to effectively promote to these </a:t>
            </a:r>
            <a:r>
              <a:rPr lang="en-GB" dirty="0" smtClean="0"/>
              <a:t>groups </a:t>
            </a:r>
          </a:p>
          <a:p>
            <a:r>
              <a:rPr lang="en-GB" dirty="0" smtClean="0"/>
              <a:t>Don’t under-estimate the power and value of peer-support networks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</a:t>
            </a:r>
            <a:r>
              <a:rPr lang="en-GB" dirty="0" smtClean="0"/>
              <a:t>ackground </a:t>
            </a:r>
            <a:r>
              <a:rPr lang="en-GB" dirty="0" smtClean="0"/>
              <a:t>to the </a:t>
            </a:r>
            <a:r>
              <a:rPr lang="en-GB" i="1" dirty="0" smtClean="0"/>
              <a:t>Momentum</a:t>
            </a:r>
            <a:r>
              <a:rPr lang="en-GB" dirty="0" smtClean="0"/>
              <a:t> project as part of PSS1 (Sept 2014- July 2016)</a:t>
            </a:r>
          </a:p>
          <a:p>
            <a:r>
              <a:rPr lang="en-GB" dirty="0" smtClean="0"/>
              <a:t>Project </a:t>
            </a:r>
            <a:r>
              <a:rPr lang="en-GB" dirty="0" smtClean="0"/>
              <a:t>targets</a:t>
            </a:r>
          </a:p>
          <a:p>
            <a:r>
              <a:rPr lang="en-GB" dirty="0" smtClean="0"/>
              <a:t>Group demographics</a:t>
            </a:r>
            <a:endParaRPr lang="en-GB" dirty="0" smtClean="0"/>
          </a:p>
          <a:p>
            <a:r>
              <a:rPr lang="en-GB" dirty="0" smtClean="0"/>
              <a:t>Student experience</a:t>
            </a:r>
            <a:endParaRPr lang="en-GB" dirty="0" smtClean="0"/>
          </a:p>
          <a:p>
            <a:r>
              <a:rPr lang="en-GB" dirty="0"/>
              <a:t>E</a:t>
            </a:r>
            <a:r>
              <a:rPr lang="en-GB" dirty="0" smtClean="0"/>
              <a:t>mployer support and feedback</a:t>
            </a:r>
            <a:endParaRPr lang="en-GB" dirty="0" smtClean="0"/>
          </a:p>
          <a:p>
            <a:r>
              <a:rPr lang="en-GB" dirty="0" smtClean="0"/>
              <a:t>Enterprise Creation, and establishment of the University of Worcester Incubator</a:t>
            </a:r>
          </a:p>
          <a:p>
            <a:r>
              <a:rPr lang="en-GB" dirty="0" smtClean="0"/>
              <a:t>Lessons learned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7200" dirty="0" smtClean="0"/>
          </a:p>
          <a:p>
            <a:pPr algn="ctr">
              <a:buNone/>
            </a:pPr>
            <a:r>
              <a:rPr lang="en-GB" sz="7200" dirty="0" smtClean="0"/>
              <a:t>Any questions ?</a:t>
            </a:r>
            <a:endParaRPr lang="en-GB" sz="7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Momentum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The </a:t>
            </a:r>
            <a:r>
              <a:rPr lang="en-GB" sz="2600" i="1" dirty="0"/>
              <a:t>Momentum</a:t>
            </a:r>
            <a:r>
              <a:rPr lang="en-GB" sz="2600" dirty="0"/>
              <a:t> project </a:t>
            </a:r>
            <a:endParaRPr lang="en-GB" sz="2600" dirty="0" smtClean="0"/>
          </a:p>
          <a:p>
            <a:pPr lvl="1"/>
            <a:r>
              <a:rPr lang="en-GB" sz="2100" dirty="0" smtClean="0"/>
              <a:t>R</a:t>
            </a:r>
            <a:r>
              <a:rPr lang="en-GB" sz="2100" dirty="0" smtClean="0"/>
              <a:t>ecent </a:t>
            </a:r>
            <a:r>
              <a:rPr lang="en-GB" sz="2100" dirty="0"/>
              <a:t>graduates </a:t>
            </a:r>
            <a:r>
              <a:rPr lang="en-GB" sz="2100" dirty="0" smtClean="0"/>
              <a:t>(interns)</a:t>
            </a:r>
          </a:p>
          <a:p>
            <a:pPr lvl="1"/>
            <a:r>
              <a:rPr lang="en-GB" sz="2100" dirty="0" smtClean="0"/>
              <a:t>Employees in employment </a:t>
            </a:r>
          </a:p>
          <a:p>
            <a:pPr lvl="1"/>
            <a:r>
              <a:rPr lang="en-GB" sz="2100" dirty="0" smtClean="0"/>
              <a:t>Business </a:t>
            </a:r>
            <a:r>
              <a:rPr lang="en-GB" sz="2100" dirty="0" smtClean="0"/>
              <a:t>s</a:t>
            </a:r>
            <a:r>
              <a:rPr lang="en-GB" sz="2100" dirty="0" smtClean="0"/>
              <a:t>tarters </a:t>
            </a:r>
          </a:p>
          <a:p>
            <a:pPr lvl="1"/>
            <a:r>
              <a:rPr lang="en-GB" sz="2100" dirty="0" smtClean="0"/>
              <a:t>A two-year</a:t>
            </a:r>
            <a:r>
              <a:rPr lang="en-GB" sz="2100" dirty="0"/>
              <a:t>, part-time Postgraduate Diploma in Leadership and Management, leading to an Executive MBA in the second </a:t>
            </a:r>
            <a:r>
              <a:rPr lang="en-GB" sz="2100" dirty="0" smtClean="0"/>
              <a:t>year</a:t>
            </a:r>
            <a:r>
              <a:rPr lang="en-GB" sz="2100" dirty="0" smtClean="0"/>
              <a:t>.</a:t>
            </a:r>
          </a:p>
          <a:p>
            <a:pPr marL="274320" lvl="1" indent="0">
              <a:buNone/>
            </a:pPr>
            <a:endParaRPr lang="en-GB" sz="2100" dirty="0" smtClean="0"/>
          </a:p>
          <a:p>
            <a:r>
              <a:rPr lang="en-GB" sz="2600" dirty="0" smtClean="0"/>
              <a:t>121 </a:t>
            </a:r>
            <a:r>
              <a:rPr lang="en-GB" sz="2600" dirty="0"/>
              <a:t>expressions of interest </a:t>
            </a:r>
            <a:endParaRPr lang="en-GB" sz="2600" dirty="0" smtClean="0"/>
          </a:p>
          <a:p>
            <a:r>
              <a:rPr lang="en-GB" sz="2600" dirty="0" smtClean="0"/>
              <a:t>58 </a:t>
            </a:r>
            <a:r>
              <a:rPr lang="en-GB" sz="2600" dirty="0" smtClean="0"/>
              <a:t>candidates </a:t>
            </a:r>
            <a:r>
              <a:rPr lang="en-GB" sz="2600" dirty="0" smtClean="0"/>
              <a:t>interviewed (</a:t>
            </a:r>
            <a:r>
              <a:rPr lang="en-GB" sz="2600" dirty="0" smtClean="0"/>
              <a:t>April – August 2014</a:t>
            </a:r>
            <a:r>
              <a:rPr lang="en-GB" sz="2600" dirty="0" smtClean="0"/>
              <a:t>)</a:t>
            </a:r>
          </a:p>
          <a:p>
            <a:r>
              <a:rPr lang="en-GB" sz="2600" dirty="0" smtClean="0">
                <a:solidFill>
                  <a:schemeClr val="tx1"/>
                </a:solidFill>
              </a:rPr>
              <a:t>40 </a:t>
            </a:r>
            <a:r>
              <a:rPr lang="en-GB" sz="2600" dirty="0">
                <a:solidFill>
                  <a:schemeClr val="tx1"/>
                </a:solidFill>
              </a:rPr>
              <a:t>postgraduate students recruited</a:t>
            </a:r>
          </a:p>
          <a:p>
            <a:pPr>
              <a:buNone/>
            </a:pPr>
            <a:endParaRPr lang="en-GB" sz="26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340768"/>
          </a:xfrm>
        </p:spPr>
        <p:txBody>
          <a:bodyPr>
            <a:normAutofit/>
          </a:bodyPr>
          <a:lstStyle/>
          <a:p>
            <a:r>
              <a:rPr lang="en-GB" b="1" dirty="0" smtClean="0"/>
              <a:t>Marketing strategies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Face-to-face </a:t>
            </a:r>
            <a:r>
              <a:rPr lang="en-GB" dirty="0" smtClean="0"/>
              <a:t>presentations to employers </a:t>
            </a:r>
            <a:r>
              <a:rPr lang="en-GB" smtClean="0"/>
              <a:t>and students</a:t>
            </a:r>
            <a:endParaRPr lang="en-GB" dirty="0"/>
          </a:p>
          <a:p>
            <a:pPr lvl="0"/>
            <a:r>
              <a:rPr lang="en-GB" dirty="0" smtClean="0"/>
              <a:t>E-mails </a:t>
            </a:r>
            <a:r>
              <a:rPr lang="en-GB" dirty="0" smtClean="0"/>
              <a:t>(third year students </a:t>
            </a:r>
            <a:r>
              <a:rPr lang="en-GB" dirty="0"/>
              <a:t>through student </a:t>
            </a:r>
            <a:r>
              <a:rPr lang="en-GB" dirty="0" smtClean="0"/>
              <a:t>on-line </a:t>
            </a:r>
            <a:r>
              <a:rPr lang="en-GB" dirty="0" smtClean="0"/>
              <a:t>environment; </a:t>
            </a:r>
            <a:r>
              <a:rPr lang="en-GB" dirty="0" smtClean="0"/>
              <a:t>alumni </a:t>
            </a:r>
            <a:r>
              <a:rPr lang="en-GB" dirty="0"/>
              <a:t>via engagement </a:t>
            </a:r>
            <a:r>
              <a:rPr lang="en-GB" dirty="0" smtClean="0"/>
              <a:t>channels; </a:t>
            </a:r>
            <a:r>
              <a:rPr lang="en-GB" dirty="0" smtClean="0"/>
              <a:t>other </a:t>
            </a:r>
            <a:r>
              <a:rPr lang="en-GB" dirty="0" smtClean="0"/>
              <a:t>HEIs </a:t>
            </a:r>
            <a:r>
              <a:rPr lang="en-GB" dirty="0"/>
              <a:t>through </a:t>
            </a:r>
            <a:r>
              <a:rPr lang="en-GB" dirty="0" smtClean="0"/>
              <a:t>EEUK</a:t>
            </a:r>
            <a:r>
              <a:rPr lang="en-GB" dirty="0"/>
              <a:t>;</a:t>
            </a:r>
            <a:r>
              <a:rPr lang="en-GB" dirty="0" smtClean="0"/>
              <a:t> WP </a:t>
            </a:r>
            <a:r>
              <a:rPr lang="en-GB" dirty="0"/>
              <a:t>students </a:t>
            </a:r>
            <a:r>
              <a:rPr lang="en-GB" dirty="0" smtClean="0"/>
              <a:t>through UW Data Management Unit)</a:t>
            </a:r>
            <a:endParaRPr lang="en-GB" dirty="0"/>
          </a:p>
          <a:p>
            <a:pPr lvl="0"/>
            <a:r>
              <a:rPr lang="en-GB" dirty="0"/>
              <a:t>Media articles (local business publications, local media </a:t>
            </a:r>
            <a:r>
              <a:rPr lang="en-GB" dirty="0" smtClean="0"/>
              <a:t>on-line </a:t>
            </a:r>
            <a:r>
              <a:rPr lang="en-GB" dirty="0"/>
              <a:t>and printed)</a:t>
            </a:r>
          </a:p>
          <a:p>
            <a:pPr lvl="0"/>
            <a:r>
              <a:rPr lang="en-GB" dirty="0"/>
              <a:t>Website pages</a:t>
            </a:r>
          </a:p>
          <a:p>
            <a:pPr lvl="0"/>
            <a:r>
              <a:rPr lang="en-GB" dirty="0"/>
              <a:t>Student presentations (word of mouth, promotion </a:t>
            </a:r>
            <a:r>
              <a:rPr lang="en-GB" dirty="0" smtClean="0"/>
              <a:t>through </a:t>
            </a:r>
            <a:r>
              <a:rPr lang="en-GB" dirty="0"/>
              <a:t>local Science Park, Careers department referrals)</a:t>
            </a:r>
          </a:p>
          <a:p>
            <a:pPr lvl="0"/>
            <a:r>
              <a:rPr lang="en-GB" dirty="0"/>
              <a:t>Printed materials for off-site networking events </a:t>
            </a:r>
            <a:endParaRPr lang="en-GB" dirty="0" smtClean="0"/>
          </a:p>
          <a:p>
            <a:pPr lvl="0"/>
            <a:r>
              <a:rPr lang="en-GB" dirty="0" smtClean="0"/>
              <a:t>Social Media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we reach our target groups 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Intended composition:</a:t>
            </a:r>
          </a:p>
          <a:p>
            <a:pPr lvl="1"/>
            <a:r>
              <a:rPr lang="en-GB" dirty="0" smtClean="0"/>
              <a:t>Applicants </a:t>
            </a:r>
            <a:r>
              <a:rPr lang="en-GB" dirty="0"/>
              <a:t>already working within a business </a:t>
            </a:r>
            <a:r>
              <a:rPr lang="en-GB" i="1" dirty="0" err="1"/>
              <a:t>GradInWork</a:t>
            </a:r>
            <a:r>
              <a:rPr lang="en-GB" dirty="0"/>
              <a:t> stream – target </a:t>
            </a:r>
            <a:r>
              <a:rPr lang="en-GB" b="1" dirty="0"/>
              <a:t>10</a:t>
            </a:r>
          </a:p>
          <a:p>
            <a:pPr lvl="1"/>
            <a:r>
              <a:rPr lang="en-GB" dirty="0"/>
              <a:t>Recently graduated applicants with no job </a:t>
            </a:r>
            <a:r>
              <a:rPr lang="en-GB" i="1" dirty="0" err="1"/>
              <a:t>GradEmp</a:t>
            </a:r>
            <a:r>
              <a:rPr lang="en-GB" dirty="0"/>
              <a:t> stream – target </a:t>
            </a:r>
            <a:r>
              <a:rPr lang="en-GB" b="1" dirty="0"/>
              <a:t>20</a:t>
            </a:r>
          </a:p>
          <a:p>
            <a:pPr lvl="1"/>
            <a:r>
              <a:rPr lang="en-GB" dirty="0"/>
              <a:t>Applicants intending to take up a place in our Business Incubator unit to be set up under the scheme </a:t>
            </a:r>
            <a:r>
              <a:rPr lang="en-GB" i="1" dirty="0" err="1"/>
              <a:t>GradBiz</a:t>
            </a:r>
            <a:r>
              <a:rPr lang="en-GB" dirty="0"/>
              <a:t> stream – target </a:t>
            </a:r>
            <a:r>
              <a:rPr lang="en-GB" b="1" dirty="0" smtClean="0"/>
              <a:t>10</a:t>
            </a:r>
          </a:p>
          <a:p>
            <a:pPr lvl="1"/>
            <a:r>
              <a:rPr lang="en-GB" b="1" dirty="0"/>
              <a:t>25%</a:t>
            </a:r>
            <a:r>
              <a:rPr lang="en-GB" dirty="0"/>
              <a:t> of </a:t>
            </a:r>
            <a:r>
              <a:rPr lang="en-GB" dirty="0" smtClean="0"/>
              <a:t>participants </a:t>
            </a:r>
            <a:r>
              <a:rPr lang="en-GB" dirty="0"/>
              <a:t>coming from a WP background.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Outcome:</a:t>
            </a:r>
          </a:p>
          <a:p>
            <a:pPr lvl="1"/>
            <a:r>
              <a:rPr lang="en-GB" b="1" dirty="0" smtClean="0"/>
              <a:t>28</a:t>
            </a:r>
            <a:r>
              <a:rPr lang="en-GB" dirty="0" smtClean="0"/>
              <a:t> recruited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b="1" dirty="0" smtClean="0"/>
              <a:t>5</a:t>
            </a:r>
            <a:r>
              <a:rPr lang="en-GB" dirty="0" smtClean="0"/>
              <a:t> recruited</a:t>
            </a:r>
          </a:p>
          <a:p>
            <a:pPr lvl="1"/>
            <a:endParaRPr lang="en-GB" dirty="0"/>
          </a:p>
          <a:p>
            <a:pPr marL="274320" lvl="1" indent="0">
              <a:buNone/>
            </a:pPr>
            <a:endParaRPr lang="en-GB" dirty="0"/>
          </a:p>
          <a:p>
            <a:pPr lvl="1"/>
            <a:r>
              <a:rPr lang="en-GB" b="1" dirty="0" smtClean="0"/>
              <a:t>7</a:t>
            </a:r>
            <a:r>
              <a:rPr lang="en-GB" dirty="0" smtClean="0"/>
              <a:t> recruited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274320" lvl="1" indent="0">
              <a:buNone/>
            </a:pPr>
            <a:endParaRPr lang="en-GB" dirty="0"/>
          </a:p>
          <a:p>
            <a:pPr lvl="1"/>
            <a:r>
              <a:rPr lang="en-GB" dirty="0" smtClean="0"/>
              <a:t>Including </a:t>
            </a:r>
            <a:r>
              <a:rPr lang="en-GB" dirty="0"/>
              <a:t>POLAR3 (1-2) this rises to </a:t>
            </a:r>
            <a:r>
              <a:rPr lang="en-GB" b="1" dirty="0"/>
              <a:t>34%</a:t>
            </a:r>
            <a:r>
              <a:rPr lang="en-GB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Demographics 1:  </a:t>
            </a:r>
            <a:r>
              <a:rPr lang="en-GB" dirty="0" smtClean="0"/>
              <a:t>age profile of </a:t>
            </a:r>
            <a:r>
              <a:rPr lang="en-GB" i="1" dirty="0" smtClean="0"/>
              <a:t>Momentum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978076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523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 2: Sector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055905"/>
              </p:ext>
            </p:extLst>
          </p:nvPr>
        </p:nvGraphicFramePr>
        <p:xfrm>
          <a:off x="323528" y="1484784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983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 3 : Role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334689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1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1500" y="1773238"/>
            <a:ext cx="1441450" cy="539750"/>
          </a:xfrm>
          <a:prstGeom prst="rect">
            <a:avLst/>
          </a:prstGeom>
          <a:solidFill>
            <a:srgbClr val="147ABF"/>
          </a:solidFill>
          <a:ln>
            <a:solidFill>
              <a:srgbClr val="8CB5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Project Management </a:t>
            </a:r>
          </a:p>
          <a:p>
            <a:pPr>
              <a:defRPr/>
            </a:pPr>
            <a:r>
              <a:rPr lang="en-GB" sz="1000" dirty="0"/>
              <a:t>10 credits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17963" y="2441575"/>
            <a:ext cx="1433512" cy="555625"/>
          </a:xfrm>
          <a:prstGeom prst="rect">
            <a:avLst/>
          </a:prstGeom>
          <a:solidFill>
            <a:srgbClr val="147ABF"/>
          </a:solidFill>
          <a:ln>
            <a:solidFill>
              <a:srgbClr val="B3CD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Managing for Sustainability</a:t>
            </a:r>
          </a:p>
          <a:p>
            <a:pPr>
              <a:defRPr/>
            </a:pPr>
            <a:r>
              <a:rPr lang="en-GB" sz="1000" dirty="0"/>
              <a:t>10 credits</a:t>
            </a:r>
          </a:p>
        </p:txBody>
      </p:sp>
      <p:sp>
        <p:nvSpPr>
          <p:cNvPr id="8" name="Rectangle 7"/>
          <p:cNvSpPr/>
          <p:nvPr/>
        </p:nvSpPr>
        <p:spPr>
          <a:xfrm>
            <a:off x="5678488" y="2441575"/>
            <a:ext cx="1414462" cy="555625"/>
          </a:xfrm>
          <a:prstGeom prst="rect">
            <a:avLst/>
          </a:prstGeom>
          <a:solidFill>
            <a:srgbClr val="147ABF"/>
          </a:solidFill>
          <a:ln>
            <a:solidFill>
              <a:srgbClr val="B3CD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Finance</a:t>
            </a:r>
          </a:p>
          <a:p>
            <a:pPr>
              <a:defRPr/>
            </a:pPr>
            <a:r>
              <a:rPr lang="en-GB" sz="1000" dirty="0"/>
              <a:t>10 credits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09813" y="2441575"/>
            <a:ext cx="1481137" cy="555625"/>
          </a:xfrm>
          <a:prstGeom prst="rect">
            <a:avLst/>
          </a:prstGeom>
          <a:solidFill>
            <a:srgbClr val="147ABF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Corporate Strategy</a:t>
            </a:r>
          </a:p>
          <a:p>
            <a:pPr>
              <a:defRPr/>
            </a:pPr>
            <a:r>
              <a:rPr lang="en-GB" sz="1000" dirty="0"/>
              <a:t>10 credits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9975" y="1773238"/>
            <a:ext cx="3071813" cy="539750"/>
          </a:xfrm>
          <a:prstGeom prst="rect">
            <a:avLst/>
          </a:prstGeom>
          <a:solidFill>
            <a:srgbClr val="147ABF"/>
          </a:solidFill>
          <a:ln>
            <a:solidFill>
              <a:srgbClr val="8CB5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Work-based Project</a:t>
            </a:r>
          </a:p>
          <a:p>
            <a:pPr>
              <a:defRPr/>
            </a:pPr>
            <a:r>
              <a:rPr lang="en-GB" sz="1000" dirty="0"/>
              <a:t>(20 credits)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2913" y="1646238"/>
            <a:ext cx="6624637" cy="53975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913" y="3051175"/>
            <a:ext cx="6624637" cy="0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2913" y="4724400"/>
            <a:ext cx="6529387" cy="0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42913" y="2349500"/>
            <a:ext cx="6624637" cy="9525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39975" y="944563"/>
            <a:ext cx="4727575" cy="647700"/>
            <a:chOff x="1754814" y="1259632"/>
            <a:chExt cx="3546394" cy="864096"/>
          </a:xfrm>
        </p:grpSpPr>
        <p:sp>
          <p:nvSpPr>
            <p:cNvPr id="4" name="Rectangle 3"/>
            <p:cNvSpPr/>
            <p:nvPr/>
          </p:nvSpPr>
          <p:spPr>
            <a:xfrm>
              <a:off x="1754814" y="1259632"/>
              <a:ext cx="1080114" cy="864096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Leadership Concepts with LT</a:t>
              </a:r>
            </a:p>
            <a:p>
              <a:pPr>
                <a:defRPr/>
              </a:pPr>
              <a:r>
                <a:rPr lang="en-GB" sz="1000" dirty="0"/>
                <a:t>10 credits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01649" y="1259632"/>
              <a:ext cx="1052724" cy="864096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Marketing Strategy</a:t>
              </a:r>
            </a:p>
            <a:p>
              <a:pPr>
                <a:defRPr/>
              </a:pPr>
              <a:r>
                <a:rPr lang="en-GB" sz="1000" dirty="0"/>
                <a:t>10 credits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21094" y="1259632"/>
              <a:ext cx="1080114" cy="851389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Operational Strategy</a:t>
              </a:r>
            </a:p>
            <a:p>
              <a:pPr>
                <a:defRPr/>
              </a:pPr>
              <a:r>
                <a:rPr lang="en-GB" sz="1000" dirty="0"/>
                <a:t>10 credits</a:t>
              </a:r>
            </a:p>
          </p:txBody>
        </p:sp>
      </p:grpSp>
      <p:sp>
        <p:nvSpPr>
          <p:cNvPr id="11275" name="TextBox 24"/>
          <p:cNvSpPr txBox="1">
            <a:spLocks noChangeArrowheads="1"/>
          </p:cNvSpPr>
          <p:nvPr/>
        </p:nvSpPr>
        <p:spPr bwMode="auto">
          <a:xfrm>
            <a:off x="731838" y="1160463"/>
            <a:ext cx="1762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Term 1</a:t>
            </a:r>
          </a:p>
          <a:p>
            <a:r>
              <a:rPr lang="en-GB" sz="1200"/>
              <a:t>Sep-Dec </a:t>
            </a:r>
            <a:r>
              <a:rPr lang="en-GB" altLang="en-US" sz="1200"/>
              <a:t>‘</a:t>
            </a:r>
            <a:r>
              <a:rPr lang="en-GB" sz="1200"/>
              <a:t>14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98500" y="3500438"/>
            <a:ext cx="6394450" cy="746125"/>
            <a:chOff x="523461" y="4019938"/>
            <a:chExt cx="4740972" cy="993402"/>
          </a:xfrm>
        </p:grpSpPr>
        <p:sp>
          <p:nvSpPr>
            <p:cNvPr id="6" name="Rectangle 5"/>
            <p:cNvSpPr/>
            <p:nvPr/>
          </p:nvSpPr>
          <p:spPr>
            <a:xfrm>
              <a:off x="1755841" y="4019938"/>
              <a:ext cx="2249387" cy="96010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8CB5E2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>
                  <a:solidFill>
                    <a:schemeClr val="tx1"/>
                  </a:solidFill>
                </a:rPr>
                <a:t>Performance Leadership</a:t>
              </a:r>
            </a:p>
            <a:p>
              <a:pPr>
                <a:defRPr/>
              </a:pPr>
              <a:r>
                <a:rPr lang="en-GB" sz="1000" dirty="0">
                  <a:solidFill>
                    <a:schemeClr val="tx1"/>
                  </a:solidFill>
                </a:rPr>
                <a:t>Students on placements</a:t>
              </a:r>
            </a:p>
            <a:p>
              <a:pPr>
                <a:defRPr/>
              </a:pPr>
              <a:r>
                <a:rPr lang="en-GB" sz="1000" dirty="0">
                  <a:solidFill>
                    <a:schemeClr val="tx1"/>
                  </a:solidFill>
                </a:rPr>
                <a:t>20 credits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12191" y="4140414"/>
              <a:ext cx="1052242" cy="718631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Ethical Leadership</a:t>
              </a:r>
            </a:p>
            <a:p>
              <a:pPr>
                <a:defRPr/>
              </a:pPr>
              <a:r>
                <a:rPr lang="en-GB" sz="1000" dirty="0"/>
                <a:t>10 credits</a:t>
              </a:r>
            </a:p>
          </p:txBody>
        </p:sp>
        <p:sp>
          <p:nvSpPr>
            <p:cNvPr id="11293" name="TextBox 26"/>
            <p:cNvSpPr txBox="1">
              <a:spLocks noChangeArrowheads="1"/>
            </p:cNvSpPr>
            <p:nvPr/>
          </p:nvSpPr>
          <p:spPr bwMode="auto">
            <a:xfrm>
              <a:off x="523461" y="4274676"/>
              <a:ext cx="132136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/>
                <a:t>Term 4</a:t>
              </a:r>
            </a:p>
            <a:p>
              <a:r>
                <a:rPr lang="en-GB" sz="1200"/>
                <a:t>Sep-Dec </a:t>
              </a:r>
              <a:r>
                <a:rPr lang="en-GB" altLang="en-US" sz="1200"/>
                <a:t>‘</a:t>
              </a:r>
              <a:r>
                <a:rPr lang="en-GB" sz="1200"/>
                <a:t>15</a:t>
              </a:r>
            </a:p>
          </p:txBody>
        </p:sp>
      </p:grp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698500" y="2520950"/>
            <a:ext cx="17605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Term 3</a:t>
            </a:r>
          </a:p>
          <a:p>
            <a:r>
              <a:rPr lang="en-GB" sz="1200"/>
              <a:t>Apr/Jun </a:t>
            </a:r>
            <a:r>
              <a:rPr lang="en-GB" altLang="en-US" sz="1200"/>
              <a:t>‘</a:t>
            </a:r>
            <a:r>
              <a:rPr lang="en-GB" sz="1200"/>
              <a:t>15</a:t>
            </a:r>
          </a:p>
        </p:txBody>
      </p:sp>
      <p:sp>
        <p:nvSpPr>
          <p:cNvPr id="11278" name="TextBox 28"/>
          <p:cNvSpPr txBox="1">
            <a:spLocks noChangeArrowheads="1"/>
          </p:cNvSpPr>
          <p:nvPr/>
        </p:nvSpPr>
        <p:spPr bwMode="auto">
          <a:xfrm>
            <a:off x="731838" y="1865313"/>
            <a:ext cx="1762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Term 2</a:t>
            </a:r>
          </a:p>
          <a:p>
            <a:r>
              <a:rPr lang="en-GB" sz="1200"/>
              <a:t>Jan </a:t>
            </a:r>
            <a:r>
              <a:rPr lang="fr-FR" altLang="en-US" sz="1200"/>
              <a:t>’</a:t>
            </a:r>
            <a:r>
              <a:rPr lang="en-GB" altLang="ja-JP" sz="1200"/>
              <a:t>15- Mar / Apr</a:t>
            </a:r>
            <a:endParaRPr lang="en-GB" sz="1200"/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698500" y="5265738"/>
            <a:ext cx="6346825" cy="1187450"/>
            <a:chOff x="523461" y="5580112"/>
            <a:chExt cx="4761063" cy="1584176"/>
          </a:xfrm>
        </p:grpSpPr>
        <p:sp>
          <p:nvSpPr>
            <p:cNvPr id="10" name="Rectangle 9"/>
            <p:cNvSpPr/>
            <p:nvPr/>
          </p:nvSpPr>
          <p:spPr>
            <a:xfrm>
              <a:off x="2526490" y="5580112"/>
              <a:ext cx="1805346" cy="720080"/>
            </a:xfrm>
            <a:prstGeom prst="rect">
              <a:avLst/>
            </a:prstGeom>
            <a:solidFill>
              <a:srgbClr val="147ABF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Research Methods</a:t>
              </a:r>
            </a:p>
            <a:p>
              <a:pPr>
                <a:defRPr/>
              </a:pPr>
              <a:r>
                <a:rPr lang="en-GB" sz="1000" dirty="0"/>
                <a:t>20 credits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25040" y="6444208"/>
              <a:ext cx="3559484" cy="720080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Dissertation</a:t>
              </a:r>
            </a:p>
            <a:p>
              <a:pPr>
                <a:defRPr/>
              </a:pPr>
              <a:r>
                <a:rPr lang="en-GB" sz="1000" dirty="0"/>
                <a:t>(40 Credits)</a:t>
              </a:r>
            </a:p>
          </p:txBody>
        </p:sp>
        <p:sp>
          <p:nvSpPr>
            <p:cNvPr id="11288" name="TextBox 29"/>
            <p:cNvSpPr txBox="1">
              <a:spLocks noChangeArrowheads="1"/>
            </p:cNvSpPr>
            <p:nvPr/>
          </p:nvSpPr>
          <p:spPr bwMode="auto">
            <a:xfrm>
              <a:off x="523461" y="6228184"/>
              <a:ext cx="132136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/>
                <a:t>Term 5 &amp; 6</a:t>
              </a:r>
            </a:p>
            <a:p>
              <a:r>
                <a:rPr lang="en-GB" sz="1200"/>
                <a:t>Jan-Jul </a:t>
              </a:r>
              <a:r>
                <a:rPr lang="en-GB" altLang="en-US" sz="1200"/>
                <a:t>‘</a:t>
              </a:r>
              <a:r>
                <a:rPr lang="en-GB" sz="1200"/>
                <a:t>16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259638" y="1700213"/>
            <a:ext cx="673100" cy="302418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>
              <a:defRPr/>
            </a:pPr>
            <a:r>
              <a:rPr lang="en-GB" sz="1800" dirty="0"/>
              <a:t>Minimum 12 Month Placements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39975" y="4868863"/>
            <a:ext cx="4687888" cy="215900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Interview to progress to EMBA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32038" y="4292600"/>
            <a:ext cx="4760912" cy="269875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Exit award of Post Graduate Diploma in Leadership and Management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39975" y="3159125"/>
            <a:ext cx="4752975" cy="269875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CMI Award of Certificate in Strategic Management / Chartered Manager status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363788" y="476250"/>
            <a:ext cx="4686300" cy="360363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Modules delivered 2-5pm &amp; 6-9pm on </a:t>
            </a:r>
            <a:r>
              <a:rPr lang="en-GB" sz="10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separate</a:t>
            </a:r>
            <a:r>
              <a:rPr lang="en-GB" sz="1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days for each 10 credit module (approximately 14 days in total)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124825" y="981075"/>
            <a:ext cx="671513" cy="3168650"/>
          </a:xfrm>
          <a:prstGeom prst="rect">
            <a:avLst/>
          </a:prstGeom>
          <a:ln>
            <a:solidFill>
              <a:srgbClr val="2B80E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>
              <a:defRPr/>
            </a:pPr>
            <a:r>
              <a:rPr lang="en-GB" sz="1800" dirty="0" smtClean="0"/>
              <a:t>Mentoring </a:t>
            </a:r>
            <a:r>
              <a:rPr lang="en-GB" sz="1800" dirty="0"/>
              <a:t>Programme using </a:t>
            </a:r>
            <a:r>
              <a:rPr lang="en-GB" sz="1800" dirty="0" smtClean="0"/>
              <a:t>UW trained business mentors</a:t>
            </a:r>
            <a:endParaRPr lang="en-GB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447</TotalTime>
  <Words>1410</Words>
  <Application>Microsoft Office PowerPoint</Application>
  <PresentationFormat>On-screen Show (4:3)</PresentationFormat>
  <Paragraphs>198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‘Engaging employers and enterprise creation: A case study (Momentum, University of Worcester)’</vt:lpstr>
      <vt:lpstr>Presentation objectives</vt:lpstr>
      <vt:lpstr>Momentum</vt:lpstr>
      <vt:lpstr>Marketing strategies  </vt:lpstr>
      <vt:lpstr>Did we reach our target groups ?</vt:lpstr>
      <vt:lpstr>Demographics 1:  age profile of Momentum</vt:lpstr>
      <vt:lpstr>Demographics 2: Sector </vt:lpstr>
      <vt:lpstr>Demographics 3 : Role</vt:lpstr>
      <vt:lpstr>PowerPoint Presentation</vt:lpstr>
      <vt:lpstr>What do you want to gain from the course ? (Sept 2014; 72% response to on-line survey)</vt:lpstr>
      <vt:lpstr>Motivations for joining (face-to-face / telephone interviews with 26 students across all target groups, Nov2014-Feb 2015)</vt:lpstr>
      <vt:lpstr>Importance of Masters qualification</vt:lpstr>
      <vt:lpstr>Applicability of assignments</vt:lpstr>
      <vt:lpstr>Student experiences</vt:lpstr>
      <vt:lpstr>Employer perspective :  Interviews (Dec 2014-Feb 2015) with 11 sponsoring companies (8 – 1000+ employees) </vt:lpstr>
      <vt:lpstr>Workplace support</vt:lpstr>
      <vt:lpstr>Employer comments</vt:lpstr>
      <vt:lpstr>The University Incubator</vt:lpstr>
      <vt:lpstr>Lessons learned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‘Engaging employers and enterprise creation: A case study (Momentum, University of Worcester)’</dc:title>
  <dc:creator>Owner</dc:creator>
  <cp:lastModifiedBy>Tim Maxfield</cp:lastModifiedBy>
  <cp:revision>68</cp:revision>
  <cp:lastPrinted>2015-07-07T12:58:54Z</cp:lastPrinted>
  <dcterms:created xsi:type="dcterms:W3CDTF">2015-05-06T12:56:15Z</dcterms:created>
  <dcterms:modified xsi:type="dcterms:W3CDTF">2015-07-07T13:12:15Z</dcterms:modified>
</cp:coreProperties>
</file>