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59" r:id="rId4"/>
    <p:sldId id="277" r:id="rId5"/>
    <p:sldId id="260" r:id="rId6"/>
    <p:sldId id="263" r:id="rId7"/>
    <p:sldId id="270" r:id="rId8"/>
    <p:sldId id="271" r:id="rId9"/>
    <p:sldId id="272" r:id="rId10"/>
    <p:sldId id="273" r:id="rId11"/>
    <p:sldId id="274" r:id="rId12"/>
    <p:sldId id="269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148" autoAdjust="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668C7-D474-4AED-823E-24E31A1A48BE}" type="datetimeFigureOut">
              <a:rPr lang="en-GB" smtClean="0"/>
              <a:t>07/07/2015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C29B3-2389-4662-BBD6-DD472383AE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an.ac.uk/students/employability/futures/files/Dacre_Pool__Sewell_2007_CareerEDGE_Article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MS introduce us and how they can stay in touch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C29B3-2389-4662-BBD6-DD472383AE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84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C29B3-2389-4662-BBD6-DD472383AED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55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C29B3-2389-4662-BBD6-DD472383AED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9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C29B3-2389-4662-BBD6-DD472383AED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85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C29B3-2389-4662-BBD6-DD472383AED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3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MS drivers include:</a:t>
            </a:r>
          </a:p>
          <a:p>
            <a:r>
              <a:rPr lang="en-GB" dirty="0" smtClean="0"/>
              <a:t>QAA Review themes</a:t>
            </a:r>
          </a:p>
          <a:p>
            <a:r>
              <a:rPr lang="en-GB" dirty="0" smtClean="0"/>
              <a:t>UW Careers</a:t>
            </a:r>
          </a:p>
          <a:p>
            <a:r>
              <a:rPr lang="en-GB" dirty="0" smtClean="0"/>
              <a:t>UW TEL Strategy</a:t>
            </a:r>
          </a:p>
          <a:p>
            <a:r>
              <a:rPr lang="en-GB" dirty="0" smtClean="0"/>
              <a:t>Definitions of digital literacy</a:t>
            </a:r>
          </a:p>
          <a:p>
            <a:r>
              <a:rPr lang="en-GB" dirty="0" smtClean="0"/>
              <a:t>Teachers Standards</a:t>
            </a:r>
          </a:p>
          <a:p>
            <a:r>
              <a:rPr lang="en-GB" dirty="0" smtClean="0"/>
              <a:t>Notions of producers and consumers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C29B3-2389-4662-BBD6-DD472383AED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6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MS- meeting the challenge of flexible, adaptable and evolving- need to go beyond capability … Values &amp; dispositions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C29B3-2389-4662-BBD6-DD472383AED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112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C29B3-2389-4662-BBD6-DD472383AED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1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AB --- </a:t>
            </a:r>
            <a:r>
              <a:rPr lang="en-GB" dirty="0" err="1" smtClean="0"/>
              <a:t>Yorke</a:t>
            </a:r>
            <a:r>
              <a:rPr lang="en-GB" dirty="0" smtClean="0"/>
              <a:t>, M &amp; Knight, P (2006) Embedding</a:t>
            </a:r>
            <a:r>
              <a:rPr lang="en-GB" baseline="0" dirty="0" smtClean="0"/>
              <a:t> Employability into the Curriculum, York, Higher Education Academy (cited in Watson, R &amp; Scott, I (2012) University of Worcester Guide to Supporting Student employability</a:t>
            </a:r>
            <a:endParaRPr lang="en-GB" dirty="0" smtClean="0"/>
          </a:p>
          <a:p>
            <a:r>
              <a:rPr lang="en-GB" dirty="0" smtClean="0"/>
              <a:t>AB http://www.employability.ed.ac.uk/What/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capacity of the graduate to function in a job and be able to move between jobs, thus remaining employable throughout their life.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1ECE3-BAAF-4E50-AD8E-F7DCFD29E56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77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C29B3-2389-4662-BBD6-DD472383AED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50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1ECE3-BAAF-4E50-AD8E-F7DCFD29E56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20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hlinkClick r:id="rId3"/>
              </a:rPr>
              <a:t>AB https://www.uclan.ac.uk/students/employability/futures/files/Dacre_Pool__Sewell_2007_CareerEDGE_Article.pdf</a:t>
            </a:r>
            <a:r>
              <a:rPr lang="en-GB" sz="1200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1ECE3-BAAF-4E50-AD8E-F7DCFD29E56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47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AB https://www.uclan.ac.uk/students/employability/futures/files/Dacre_Pool__Sewell_2007_CareerEDGE_Article.pdf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1ECE3-BAAF-4E50-AD8E-F7DCFD29E56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0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4A67-BE12-48FB-A88C-B71B64079CE4}" type="datetime1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0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D1FE-7765-4624-8B3B-6135EC8D03F9}" type="datetime1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1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0A70-5631-47A8-B232-1A93BF6F3461}" type="datetime1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2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E425-8B1F-4C38-BB7C-6C75400F3861}" type="datetime1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7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A874-5B90-492B-A224-C28329734D66}" type="datetime1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ACB-E322-4E03-8733-96344DE2EA09}" type="datetime1">
              <a:rPr lang="en-GB" smtClean="0"/>
              <a:t>07/07/2015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97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898F-D1E4-470D-88E3-F556749CD9CE}" type="datetime1">
              <a:rPr lang="en-GB" smtClean="0"/>
              <a:t>07/07/2015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88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A59A-8FB9-4A78-BE30-D32288935E28}" type="datetime1">
              <a:rPr lang="en-GB" smtClean="0"/>
              <a:t>07/07/2015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82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18D6-A468-4C83-849F-104B9CB9598F}" type="datetime1">
              <a:rPr lang="en-GB" smtClean="0"/>
              <a:t>07/07/2015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0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BCF6-49AB-418B-B2FC-7690EA052FBD}" type="datetime1">
              <a:rPr lang="en-GB" smtClean="0"/>
              <a:t>07/07/2015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4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E28F6-7840-4747-A598-2D40206230E1}" type="datetime1">
              <a:rPr lang="en-GB" smtClean="0"/>
              <a:t>07/07/2015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76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4040C-EE6D-4724-8819-4AAEBC0EC674}" type="datetime1">
              <a:rPr lang="en-GB" smtClean="0"/>
              <a:t>07/07/2015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89EC-8477-49F2-AE48-4D84BD1673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0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tseclearningconversations.wordpress.com/technology-enhanced-learning-projects/enhancing-employability-through-digital-literacy-projec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worcester.ac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cester.ac.uk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iscinfonet.ac.uk/whole-infokit/?infokit=11013" TargetMode="External"/><Relationship Id="rId3" Type="http://schemas.openxmlformats.org/officeDocument/2006/relationships/hyperlink" Target="http://www.worcester.ac.uk/" TargetMode="External"/><Relationship Id="rId7" Type="http://schemas.openxmlformats.org/officeDocument/2006/relationships/hyperlink" Target="http://www.knightcomm.org/wpcontent/uploads/2010/12/Digital_and_Media_Literacy_A_Plan_of_Actio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lideshare.net/dajbelshaw/etmooc-t3-s1-digital-literacies-with-dr-doug-belshaw" TargetMode="External"/><Relationship Id="rId5" Type="http://schemas.openxmlformats.org/officeDocument/2006/relationships/hyperlink" Target="Belshaw,%20D%20(2011)%20What%20is%20%E2%80%98Digital%20Literacy%E2%80%99?%20%5bonline%5d%20Available%20at:%20neverendingthesis.com\dougbelshaw-" TargetMode="External"/><Relationship Id="rId4" Type="http://schemas.openxmlformats.org/officeDocument/2006/relationships/image" Target="../media/image1.png"/><Relationship Id="rId9" Type="http://schemas.openxmlformats.org/officeDocument/2006/relationships/hyperlink" Target="www2.futurelab.org.uk/resources/documents/project_reports/digital_literacy_case_studies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worcester.ac.uk/" TargetMode="External"/><Relationship Id="rId7" Type="http://schemas.openxmlformats.org/officeDocument/2006/relationships/hyperlink" Target="https://ltseclearningconversations.wordpress.com/technology-enhanced-learning-projects/enhancing-employability-through-digital-literacy-projec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orcester.ac.uk/discover/anthony-barnett.html" TargetMode="External"/><Relationship Id="rId5" Type="http://schemas.openxmlformats.org/officeDocument/2006/relationships/hyperlink" Target="http://www.worcester.ac.uk/discover/moira-savage.htm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hyperlink" Target="http://www.worcester.ac.uk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qaa.ac.uk/en/Publications/Documents/HER-Themes-Guidance-15-16.pdf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digitalcapability.jiscinvolve.org/wp/files/2014/09/JISC_REPORT_Digital_Literacies_280714_PRINT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qaa.ac.uk/en/Publications/Documents/HER-Themes-Guidance-15-16.pdf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://www.worcester.ac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cester.ac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yability.ed.ac.uk/Wha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loyability.ed.ac.uk/Wha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an.ac.uk/students/employability/futures/files/Dacre_Pool__Sewell_2007_CareerEDGE_Articl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815" y="548680"/>
            <a:ext cx="7772400" cy="417646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/>
              </a:rPr>
              <a:t>Moira Savage &amp; Anthony Barnett </a:t>
            </a:r>
            <a:br>
              <a:rPr lang="en-GB" b="1" dirty="0" smtClean="0">
                <a:effectLst/>
              </a:rPr>
            </a:br>
            <a:r>
              <a:rPr lang="en-GB" dirty="0" smtClean="0">
                <a:effectLst/>
              </a:rPr>
              <a:t>University of Worcester</a:t>
            </a:r>
            <a:r>
              <a:rPr lang="en-GB" b="1" dirty="0" smtClean="0">
                <a:effectLst/>
              </a:rPr>
              <a:t/>
            </a:r>
            <a:br>
              <a:rPr lang="en-GB" b="1" dirty="0" smtClean="0">
                <a:effectLst/>
              </a:rPr>
            </a:br>
            <a:r>
              <a:rPr lang="en-GB" b="1" dirty="0" smtClean="0">
                <a:effectLst/>
              </a:rPr>
              <a:t/>
            </a:r>
            <a:br>
              <a:rPr lang="en-GB" b="1" dirty="0" smtClean="0">
                <a:effectLst/>
              </a:rPr>
            </a:br>
            <a:r>
              <a:rPr lang="en-GB" dirty="0" smtClean="0">
                <a:effectLst/>
              </a:rPr>
              <a:t>Digital literacy, employability and graduate attributes for primary trainee teachers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301208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https://ltseclearningconversations.wordpress.com/technology-enhanced-learning-projects/enhancing-employability-through-digital-literacy-project/</a:t>
            </a:r>
            <a:endParaRPr lang="en-GB" dirty="0" smtClean="0"/>
          </a:p>
          <a:p>
            <a:r>
              <a:rPr lang="en-GB" dirty="0" smtClean="0"/>
              <a:t> </a:t>
            </a:r>
          </a:p>
          <a:p>
            <a:pPr algn="ctr"/>
            <a:r>
              <a:rPr lang="en-GB" dirty="0" smtClean="0"/>
              <a:t>#</a:t>
            </a:r>
            <a:r>
              <a:rPr lang="en-GB" dirty="0" err="1" smtClean="0"/>
              <a:t>thelearningconversation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1028" name="Picture 4" descr="University of Worcest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0913"/>
            <a:ext cx="1714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79715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would like to join us please visit: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1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61048"/>
            <a:ext cx="1020220" cy="144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043608" y="2492896"/>
            <a:ext cx="3312368" cy="100811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39952" y="2564904"/>
            <a:ext cx="3312368" cy="86409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59632" y="3140968"/>
            <a:ext cx="4248472" cy="1008112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University of Worcest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1714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4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8008"/>
            <a:ext cx="8075613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CareerEDGE</a:t>
            </a:r>
            <a:r>
              <a:rPr lang="en-GB" dirty="0" smtClean="0"/>
              <a:t> model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47251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key to employability</a:t>
            </a:r>
            <a:endParaRPr lang="en-GB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85916"/>
            <a:ext cx="17192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6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Values, Dispositions &amp; Capabilities model (VDC-E) – specifically identifies links to digital literacy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 smtClean="0"/>
              <a:t>Generic skills</a:t>
            </a:r>
            <a:r>
              <a:rPr lang="en-GB" b="1" dirty="0" smtClean="0"/>
              <a:t> identified within the </a:t>
            </a:r>
            <a:r>
              <a:rPr lang="en-GB" b="1" dirty="0" err="1" smtClean="0"/>
              <a:t>CareerEDGE</a:t>
            </a:r>
            <a:r>
              <a:rPr lang="en-GB" b="1" dirty="0" smtClean="0"/>
              <a:t> model:</a:t>
            </a:r>
          </a:p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sz="2100" dirty="0" smtClean="0"/>
              <a:t>imagination/creativity </a:t>
            </a:r>
            <a:r>
              <a:rPr lang="en-GB" sz="2100" dirty="0"/>
              <a:t>• adaptability/flexibility • </a:t>
            </a:r>
            <a:r>
              <a:rPr lang="en-GB" sz="2400" dirty="0"/>
              <a:t>willingness to learn • independent working/autonomy • working in a team • ability to manage others • ability to work under pressure • good oral communication • communication in writing for varied purposes/audiences</a:t>
            </a:r>
            <a:r>
              <a:rPr lang="en-GB" sz="2800" dirty="0"/>
              <a:t> </a:t>
            </a:r>
            <a:r>
              <a:rPr lang="en-GB" sz="2600" dirty="0"/>
              <a:t>• numeracy • attention to detail </a:t>
            </a:r>
            <a:r>
              <a:rPr lang="en-GB" sz="3000" dirty="0"/>
              <a:t>• time management </a:t>
            </a:r>
            <a:r>
              <a:rPr lang="en-GB" sz="2600" dirty="0"/>
              <a:t>• assumption of responsibility and for making decisions • planning, coordinating and organising ability </a:t>
            </a: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• </a:t>
            </a:r>
            <a:r>
              <a:rPr lang="en-GB" sz="2600" dirty="0">
                <a:solidFill>
                  <a:srgbClr val="FF0000"/>
                </a:solidFill>
              </a:rPr>
              <a:t>ability to use new technologies (not included in the list above but mentioned in many others and an important element</a:t>
            </a:r>
            <a:r>
              <a:rPr lang="en-GB" sz="2600" dirty="0" smtClean="0">
                <a:solidFill>
                  <a:srgbClr val="FF0000"/>
                </a:solidFill>
              </a:rPr>
              <a:t>)</a:t>
            </a:r>
            <a:r>
              <a:rPr lang="en-GB" sz="2600" dirty="0" smtClean="0"/>
              <a:t>”</a:t>
            </a:r>
            <a:r>
              <a:rPr lang="en-GB" sz="3000" dirty="0" smtClean="0">
                <a:solidFill>
                  <a:srgbClr val="FF0000"/>
                </a:solidFill>
              </a:rPr>
              <a:t>   </a:t>
            </a:r>
            <a:r>
              <a:rPr lang="en-GB" sz="1400" dirty="0" smtClean="0">
                <a:solidFill>
                  <a:schemeClr val="accent6"/>
                </a:solidFill>
              </a:rPr>
              <a:t>(Source – see below – relates to Pedagogy for Employability Group (2004 p. 5 included in source)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6021288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E.g. Setting alarms &amp; reminders on iPhone to improve time management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98443"/>
            <a:ext cx="17192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67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Linking to digital literacy</a:t>
            </a:r>
            <a:endParaRPr lang="en-GB" dirty="0"/>
          </a:p>
        </p:txBody>
      </p:sp>
      <p:pic>
        <p:nvPicPr>
          <p:cNvPr id="4" name="Content Placeholder 3" descr="https://lh5.googleusercontent.com/TYHXE1NDnURokJ3EWy9_LRfcOsv8Y0SQVlLLANItdO5pSK29mGUCveIIHuu_WDlfXtDT9XlGRJ3XiY9Aa2JieWoOlIHrvgzOpX2IcZ6t7LoFxAPRhfA6Nnm0vrxTzxR0fGaJy9U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472608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51920" y="1340768"/>
            <a:ext cx="936104" cy="369332"/>
          </a:xfrm>
          <a:prstGeom prst="rect">
            <a:avLst/>
          </a:prstGeom>
          <a:solidFill>
            <a:srgbClr val="0682BA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Values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1988840"/>
            <a:ext cx="1368152" cy="369332"/>
          </a:xfrm>
          <a:prstGeom prst="rect">
            <a:avLst/>
          </a:prstGeom>
          <a:solidFill>
            <a:srgbClr val="0682BA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Dispositions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636912"/>
            <a:ext cx="1368152" cy="369332"/>
          </a:xfrm>
          <a:prstGeom prst="rect">
            <a:avLst/>
          </a:prstGeom>
          <a:solidFill>
            <a:srgbClr val="0682BA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Capabilities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3563724"/>
            <a:ext cx="1584176" cy="369332"/>
          </a:xfrm>
          <a:prstGeom prst="rect">
            <a:avLst/>
          </a:prstGeom>
          <a:solidFill>
            <a:srgbClr val="0682B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Employability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3645024"/>
            <a:ext cx="22283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Understanding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Skilful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Decision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Transition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Generic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134076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Efficacy beliefs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Self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Emotional intelligence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44008" y="1556792"/>
            <a:ext cx="1872208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04048" y="2924944"/>
            <a:ext cx="1368152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16216" y="2708920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Opportunity </a:t>
            </a:r>
            <a:r>
              <a:rPr lang="en-GB" dirty="0" smtClean="0"/>
              <a:t>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Meta-cognition</a:t>
            </a:r>
            <a:endParaRPr lang="en-GB" dirty="0"/>
          </a:p>
        </p:txBody>
      </p:sp>
      <p:cxnSp>
        <p:nvCxnSpPr>
          <p:cNvPr id="20" name="Straight Arrow Connector 19"/>
          <p:cNvCxnSpPr>
            <a:stCxn id="7" idx="3"/>
          </p:cNvCxnSpPr>
          <p:nvPr/>
        </p:nvCxnSpPr>
        <p:spPr>
          <a:xfrm>
            <a:off x="5076056" y="2173506"/>
            <a:ext cx="1368152" cy="6074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3528" y="123914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Digital values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23528" y="231926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Digital dispositions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51520" y="361540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Digital capabilities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539552" y="159918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e.g. respects intellectual property and data protection when online</a:t>
            </a:r>
            <a:endParaRPr lang="en-GB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39552" y="2679303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dirty="0" smtClean="0"/>
              <a:t>e.g. has </a:t>
            </a:r>
            <a:r>
              <a:rPr lang="en-GB" sz="1200" dirty="0"/>
              <a:t>a sceptical and critical perspective on digital content</a:t>
            </a:r>
          </a:p>
          <a:p>
            <a:endParaRPr lang="en-GB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67544" y="397544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e.g. able to manage digital </a:t>
            </a:r>
            <a:r>
              <a:rPr lang="en-GB" sz="1200" dirty="0" smtClean="0"/>
              <a:t>identity; able to use presentation software; able to make effective use of search engines</a:t>
            </a:r>
            <a:endParaRPr lang="en-GB" sz="120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1763688" y="1412776"/>
            <a:ext cx="20162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267744" y="2204864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123728" y="2852936"/>
            <a:ext cx="151216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732240" y="9714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Current models</a:t>
            </a:r>
            <a:endParaRPr lang="en-GB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23528" y="8994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VDC-E model</a:t>
            </a:r>
            <a:endParaRPr lang="en-GB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179512" y="484999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Savage &amp; Barnett (2015) </a:t>
            </a:r>
          </a:p>
          <a:p>
            <a:r>
              <a:rPr lang="en-GB" sz="1400" dirty="0" smtClean="0">
                <a:solidFill>
                  <a:schemeClr val="accent1"/>
                </a:solidFill>
              </a:rPr>
              <a:t>Digital Literacy for Primary Teachers</a:t>
            </a:r>
            <a:endParaRPr lang="en-GB" sz="1400" dirty="0">
              <a:solidFill>
                <a:schemeClr val="accent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7" y="6021288"/>
            <a:ext cx="17192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6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versity of Worce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0913"/>
            <a:ext cx="1714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13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83568" y="1412776"/>
            <a:ext cx="3528392" cy="2304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</a:rPr>
              <a:t>The </a:t>
            </a:r>
            <a:r>
              <a:rPr lang="en-GB" sz="1400" dirty="0">
                <a:solidFill>
                  <a:schemeClr val="tx1"/>
                </a:solidFill>
              </a:rPr>
              <a:t>Teachers’ Standards emphasise </a:t>
            </a:r>
            <a:r>
              <a:rPr lang="en-GB" sz="1600" b="1" dirty="0">
                <a:solidFill>
                  <a:schemeClr val="tx1"/>
                </a:solidFill>
              </a:rPr>
              <a:t>acknowledging individual ‘</a:t>
            </a:r>
            <a:r>
              <a:rPr lang="en-GB" sz="1600" b="1" dirty="0" smtClean="0">
                <a:solidFill>
                  <a:schemeClr val="tx1"/>
                </a:solidFill>
              </a:rPr>
              <a:t>dispositions</a:t>
            </a:r>
            <a:r>
              <a:rPr lang="en-GB" sz="1400" dirty="0" smtClean="0">
                <a:solidFill>
                  <a:schemeClr val="tx1"/>
                </a:solidFill>
              </a:rPr>
              <a:t>, </a:t>
            </a:r>
            <a:r>
              <a:rPr lang="en-GB" sz="1600" b="1" dirty="0" smtClean="0">
                <a:solidFill>
                  <a:schemeClr val="tx1"/>
                </a:solidFill>
              </a:rPr>
              <a:t>understanding </a:t>
            </a:r>
            <a:r>
              <a:rPr lang="en-GB" sz="1600" b="1" dirty="0">
                <a:solidFill>
                  <a:schemeClr val="tx1"/>
                </a:solidFill>
              </a:rPr>
              <a:t>of how pupils learn’,</a:t>
            </a:r>
            <a:r>
              <a:rPr lang="en-GB" sz="1400" dirty="0">
                <a:solidFill>
                  <a:schemeClr val="tx1"/>
                </a:solidFill>
              </a:rPr>
              <a:t> and ‘</a:t>
            </a:r>
            <a:r>
              <a:rPr lang="en-GB" sz="1600" b="1" dirty="0">
                <a:solidFill>
                  <a:schemeClr val="tx1"/>
                </a:solidFill>
              </a:rPr>
              <a:t>factors that can inhibit pupils’ </a:t>
            </a:r>
            <a:r>
              <a:rPr lang="en-GB" sz="1400" dirty="0">
                <a:solidFill>
                  <a:schemeClr val="tx1"/>
                </a:solidFill>
              </a:rPr>
              <a:t>ability to learn </a:t>
            </a:r>
            <a:r>
              <a:rPr lang="en-GB" sz="1400" dirty="0" smtClean="0">
                <a:solidFill>
                  <a:schemeClr val="tx1"/>
                </a:solidFill>
              </a:rPr>
              <a:t>and </a:t>
            </a:r>
            <a:r>
              <a:rPr lang="en-GB" sz="1600" b="1" dirty="0" smtClean="0">
                <a:solidFill>
                  <a:schemeClr val="tx1"/>
                </a:solidFill>
              </a:rPr>
              <a:t>how </a:t>
            </a:r>
            <a:r>
              <a:rPr lang="en-GB" sz="1600" b="1" dirty="0">
                <a:solidFill>
                  <a:schemeClr val="tx1"/>
                </a:solidFill>
              </a:rPr>
              <a:t>best to overcome these</a:t>
            </a:r>
            <a:r>
              <a:rPr lang="en-GB" sz="1400" dirty="0">
                <a:solidFill>
                  <a:schemeClr val="tx1"/>
                </a:solidFill>
              </a:rPr>
              <a:t>’ (DfE, 2011, pp 11–13). 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64088" y="1052736"/>
            <a:ext cx="3384376" cy="19442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A teacher is expected to demonstrate consistently </a:t>
            </a:r>
            <a:r>
              <a:rPr lang="en-GB" sz="1600" b="1" dirty="0">
                <a:solidFill>
                  <a:schemeClr val="tx1"/>
                </a:solidFill>
              </a:rPr>
              <a:t>high standards of personal </a:t>
            </a:r>
            <a:r>
              <a:rPr lang="en-GB" sz="1600" b="1" dirty="0" smtClean="0">
                <a:solidFill>
                  <a:schemeClr val="tx1"/>
                </a:solidFill>
              </a:rPr>
              <a:t>and professional </a:t>
            </a:r>
            <a:r>
              <a:rPr lang="en-GB" sz="1600" b="1" dirty="0">
                <a:solidFill>
                  <a:schemeClr val="tx1"/>
                </a:solidFill>
              </a:rPr>
              <a:t>conduct </a:t>
            </a:r>
            <a:r>
              <a:rPr lang="en-GB" sz="1400" dirty="0">
                <a:solidFill>
                  <a:schemeClr val="tx1"/>
                </a:solidFill>
              </a:rPr>
              <a:t>… Uphold public </a:t>
            </a:r>
            <a:r>
              <a:rPr lang="en-GB" sz="1600" b="1" dirty="0">
                <a:solidFill>
                  <a:schemeClr val="tx1"/>
                </a:solidFill>
              </a:rPr>
              <a:t>trust</a:t>
            </a:r>
            <a:r>
              <a:rPr lang="en-GB" sz="1400" dirty="0">
                <a:solidFill>
                  <a:schemeClr val="tx1"/>
                </a:solidFill>
              </a:rPr>
              <a:t> in the profession and maintain </a:t>
            </a:r>
            <a:r>
              <a:rPr lang="en-GB" sz="1600" b="1" dirty="0" smtClean="0">
                <a:solidFill>
                  <a:schemeClr val="tx1"/>
                </a:solidFill>
              </a:rPr>
              <a:t>high standards </a:t>
            </a:r>
            <a:r>
              <a:rPr lang="en-GB" sz="1600" b="1" dirty="0">
                <a:solidFill>
                  <a:schemeClr val="tx1"/>
                </a:solidFill>
              </a:rPr>
              <a:t>of ethics and </a:t>
            </a:r>
            <a:r>
              <a:rPr lang="en-GB" sz="1600" b="1" dirty="0" smtClean="0">
                <a:solidFill>
                  <a:schemeClr val="tx1"/>
                </a:solidFill>
              </a:rPr>
              <a:t>behaviour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(</a:t>
            </a:r>
            <a:r>
              <a:rPr lang="en-GB" sz="1400" dirty="0" err="1" smtClean="0">
                <a:solidFill>
                  <a:schemeClr val="tx1"/>
                </a:solidFill>
              </a:rPr>
              <a:t>DfE</a:t>
            </a:r>
            <a:r>
              <a:rPr lang="en-GB" sz="1400" dirty="0">
                <a:solidFill>
                  <a:schemeClr val="tx1"/>
                </a:solidFill>
              </a:rPr>
              <a:t>, 2011</a:t>
            </a:r>
            <a:r>
              <a:rPr lang="en-GB" sz="1400" dirty="0" smtClean="0">
                <a:solidFill>
                  <a:schemeClr val="tx1"/>
                </a:solidFill>
              </a:rPr>
              <a:t>).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87824" y="4077072"/>
            <a:ext cx="3456384" cy="13681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Another important strand in the Teachers’ Standards relates to ‘</a:t>
            </a:r>
            <a:r>
              <a:rPr lang="en-GB" sz="1400" i="1" dirty="0">
                <a:solidFill>
                  <a:schemeClr val="tx1"/>
                </a:solidFill>
              </a:rPr>
              <a:t>having regard for the need </a:t>
            </a:r>
            <a:r>
              <a:rPr lang="en-GB" sz="1400" i="1" dirty="0" smtClean="0">
                <a:solidFill>
                  <a:schemeClr val="tx1"/>
                </a:solidFill>
              </a:rPr>
              <a:t>to </a:t>
            </a:r>
            <a:r>
              <a:rPr lang="en-GB" sz="1600" b="1" i="1" dirty="0" smtClean="0">
                <a:solidFill>
                  <a:schemeClr val="tx1"/>
                </a:solidFill>
              </a:rPr>
              <a:t>safeguard</a:t>
            </a:r>
            <a:r>
              <a:rPr lang="en-GB" sz="1400" i="1" dirty="0" smtClean="0">
                <a:solidFill>
                  <a:schemeClr val="tx1"/>
                </a:solidFill>
              </a:rPr>
              <a:t> </a:t>
            </a:r>
            <a:r>
              <a:rPr lang="en-GB" sz="1400" i="1" dirty="0">
                <a:solidFill>
                  <a:schemeClr val="tx1"/>
                </a:solidFill>
              </a:rPr>
              <a:t>pupils’ </a:t>
            </a:r>
            <a:r>
              <a:rPr lang="en-GB" sz="1600" b="1" i="1" dirty="0">
                <a:solidFill>
                  <a:schemeClr val="tx1"/>
                </a:solidFill>
              </a:rPr>
              <a:t>well being</a:t>
            </a:r>
            <a:r>
              <a:rPr lang="en-GB" sz="1400" i="1" dirty="0">
                <a:solidFill>
                  <a:schemeClr val="tx1"/>
                </a:solidFill>
              </a:rPr>
              <a:t>, in accordance with statutory provisions</a:t>
            </a:r>
            <a:r>
              <a:rPr lang="en-GB" sz="1400" dirty="0">
                <a:solidFill>
                  <a:schemeClr val="tx1"/>
                </a:solidFill>
              </a:rPr>
              <a:t>’ (</a:t>
            </a:r>
            <a:r>
              <a:rPr lang="en-GB" sz="1400" dirty="0" err="1">
                <a:solidFill>
                  <a:schemeClr val="tx1"/>
                </a:solidFill>
              </a:rPr>
              <a:t>DfE</a:t>
            </a:r>
            <a:r>
              <a:rPr lang="en-GB" sz="1400" dirty="0">
                <a:solidFill>
                  <a:schemeClr val="tx1"/>
                </a:solidFill>
              </a:rPr>
              <a:t>, 2011).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3284984"/>
            <a:ext cx="2070085" cy="1121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0"/>
            <a:ext cx="2095096" cy="1269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4365104"/>
            <a:ext cx="2073920" cy="8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versity of Worce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0913"/>
            <a:ext cx="1714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14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36762" y="764704"/>
            <a:ext cx="562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6829" y="1135077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Belshaw</a:t>
            </a:r>
            <a:r>
              <a:rPr lang="en-GB" sz="1200" dirty="0"/>
              <a:t>, D (2011) </a:t>
            </a:r>
            <a:r>
              <a:rPr lang="en-GB" sz="1200" i="1" dirty="0"/>
              <a:t>What is ‘Digital Literacy’? </a:t>
            </a:r>
            <a:r>
              <a:rPr lang="en-GB" sz="1200" dirty="0"/>
              <a:t>[online] Available at: </a:t>
            </a:r>
            <a:r>
              <a:rPr lang="en-GB" sz="1200" dirty="0" smtClean="0">
                <a:hlinkClick r:id="rId5" action="ppaction://hlinkfile"/>
              </a:rPr>
              <a:t>neverendingthesis.com/dougbelshaw-edd-thesis-final.pdf  </a:t>
            </a:r>
            <a:r>
              <a:rPr lang="en-GB" sz="1200" dirty="0"/>
              <a:t>(accessed 31 October 2014</a:t>
            </a:r>
            <a:r>
              <a:rPr lang="en-GB" sz="1200" dirty="0" smtClean="0"/>
              <a:t>).</a:t>
            </a:r>
          </a:p>
          <a:p>
            <a:endParaRPr lang="en-GB" sz="1200" dirty="0"/>
          </a:p>
          <a:p>
            <a:r>
              <a:rPr lang="en-GB" sz="1200" dirty="0" err="1"/>
              <a:t>Belshaw</a:t>
            </a:r>
            <a:r>
              <a:rPr lang="en-GB" sz="1200" dirty="0"/>
              <a:t>, D (2013) </a:t>
            </a:r>
            <a:r>
              <a:rPr lang="en-GB" sz="1200" i="1" dirty="0"/>
              <a:t>Digital Literacies</a:t>
            </a:r>
            <a:r>
              <a:rPr lang="en-GB" sz="1200" dirty="0"/>
              <a:t>. [online] Available at: </a:t>
            </a:r>
            <a:r>
              <a:rPr lang="en-GB" sz="1200" dirty="0" smtClean="0">
                <a:hlinkClick r:id="rId6"/>
              </a:rPr>
              <a:t>www.slideshare.net/dajbelshaw/etmooc-t3-s1-digital-literacies-with-dr-doug-belshaw</a:t>
            </a:r>
            <a:r>
              <a:rPr lang="en-GB" sz="1200" dirty="0" smtClean="0"/>
              <a:t> </a:t>
            </a:r>
            <a:r>
              <a:rPr lang="en-GB" sz="1200" dirty="0"/>
              <a:t>(accessed 31 October 2014</a:t>
            </a:r>
            <a:r>
              <a:rPr lang="en-GB" sz="1200" dirty="0" smtClean="0"/>
              <a:t>).</a:t>
            </a:r>
          </a:p>
          <a:p>
            <a:endParaRPr lang="en-GB" sz="1200" dirty="0"/>
          </a:p>
          <a:p>
            <a:r>
              <a:rPr lang="en-GB" sz="1200" dirty="0"/>
              <a:t>Department for Education (2011) </a:t>
            </a:r>
            <a:r>
              <a:rPr lang="en-GB" sz="1200" i="1" dirty="0"/>
              <a:t>Teachers’ Standards: Guidance for School Leaders, School Staff and</a:t>
            </a:r>
          </a:p>
          <a:p>
            <a:r>
              <a:rPr lang="en-GB" sz="1200" i="1" dirty="0"/>
              <a:t>Governing Bodies</a:t>
            </a:r>
            <a:r>
              <a:rPr lang="en-GB" sz="1200" dirty="0"/>
              <a:t>. </a:t>
            </a:r>
            <a:endParaRPr lang="en-GB" sz="1200" dirty="0" smtClean="0"/>
          </a:p>
          <a:p>
            <a:endParaRPr lang="en-GB" sz="1200" dirty="0"/>
          </a:p>
          <a:p>
            <a:r>
              <a:rPr lang="en-GB" sz="1200" dirty="0"/>
              <a:t>Department for Education (2013) </a:t>
            </a:r>
            <a:r>
              <a:rPr lang="en-GB" sz="1200" i="1" dirty="0"/>
              <a:t>The National Curriculum in England: Framework Document</a:t>
            </a:r>
            <a:r>
              <a:rPr lang="en-GB" sz="1200" dirty="0"/>
              <a:t>.</a:t>
            </a:r>
          </a:p>
          <a:p>
            <a:endParaRPr lang="en-GB" sz="1200" dirty="0"/>
          </a:p>
          <a:p>
            <a:r>
              <a:rPr lang="en-GB" sz="1200" dirty="0" smtClean="0"/>
              <a:t>Hobbs</a:t>
            </a:r>
            <a:r>
              <a:rPr lang="en-GB" sz="1200" dirty="0"/>
              <a:t>, R (2010) </a:t>
            </a:r>
            <a:r>
              <a:rPr lang="en-GB" sz="1200" i="1" dirty="0"/>
              <a:t>Digital and Media Literacy: A Plan of Action</a:t>
            </a:r>
            <a:r>
              <a:rPr lang="en-GB" sz="1200" dirty="0"/>
              <a:t>. [online] Available at: </a:t>
            </a:r>
            <a:r>
              <a:rPr lang="en-GB" sz="1200" dirty="0" smtClean="0">
                <a:hlinkClick r:id="rId7"/>
              </a:rPr>
              <a:t>www.knightcomm.org/wpcontent/uploads/2010/12/Digital_and_Media_Literacy_A_Plan_of_Action.pdf</a:t>
            </a:r>
            <a:endParaRPr lang="en-GB" sz="1200" dirty="0"/>
          </a:p>
          <a:p>
            <a:r>
              <a:rPr lang="en-GB" sz="1200" dirty="0"/>
              <a:t>(accessed 8 August 2014</a:t>
            </a:r>
            <a:r>
              <a:rPr lang="en-GB" sz="1200" dirty="0" smtClean="0"/>
              <a:t>).</a:t>
            </a:r>
          </a:p>
          <a:p>
            <a:endParaRPr lang="en-GB" sz="1200" dirty="0"/>
          </a:p>
          <a:p>
            <a:r>
              <a:rPr lang="en-GB" sz="1200" dirty="0"/>
              <a:t>Joint Information Systems Committee (2014) </a:t>
            </a:r>
            <a:r>
              <a:rPr lang="en-GB" sz="1200" i="1" dirty="0"/>
              <a:t>Developing Digital Literacies</a:t>
            </a:r>
            <a:r>
              <a:rPr lang="en-GB" sz="1200" dirty="0"/>
              <a:t>. [online] Available at: </a:t>
            </a:r>
            <a:r>
              <a:rPr lang="en-GB" sz="1200" dirty="0" smtClean="0">
                <a:hlinkClick r:id="rId8"/>
              </a:rPr>
              <a:t>www.jiscinfonet.ac.uk/whole-infokit</a:t>
            </a:r>
            <a:r>
              <a:rPr lang="en-GB" sz="1200" dirty="0">
                <a:hlinkClick r:id="rId8"/>
              </a:rPr>
              <a:t>/?</a:t>
            </a:r>
            <a:r>
              <a:rPr lang="en-GB" sz="1200" dirty="0" smtClean="0">
                <a:hlinkClick r:id="rId8"/>
              </a:rPr>
              <a:t>infokit=11013</a:t>
            </a:r>
            <a:r>
              <a:rPr lang="en-GB" sz="1200" dirty="0" smtClean="0"/>
              <a:t>  </a:t>
            </a:r>
            <a:r>
              <a:rPr lang="en-GB" sz="1200" dirty="0"/>
              <a:t>(accessed 31 October 2014</a:t>
            </a:r>
            <a:r>
              <a:rPr lang="en-GB" sz="1200" dirty="0" smtClean="0"/>
              <a:t>).</a:t>
            </a:r>
          </a:p>
          <a:p>
            <a:endParaRPr lang="en-GB" sz="1200" dirty="0"/>
          </a:p>
          <a:p>
            <a:r>
              <a:rPr lang="en-GB" sz="1200" dirty="0"/>
              <a:t>Payton, S and Hague, C (2010) </a:t>
            </a:r>
            <a:r>
              <a:rPr lang="en-GB" sz="1200" i="1" dirty="0"/>
              <a:t>Digital Literacy in Practice: Case Studies of Primary and Secondary</a:t>
            </a:r>
          </a:p>
          <a:p>
            <a:r>
              <a:rPr lang="en-GB" sz="1200" i="1" dirty="0"/>
              <a:t>Classrooms</a:t>
            </a:r>
            <a:r>
              <a:rPr lang="en-GB" sz="1200" dirty="0"/>
              <a:t>. </a:t>
            </a:r>
            <a:r>
              <a:rPr lang="en-GB" sz="1200" dirty="0" err="1"/>
              <a:t>Futurelab</a:t>
            </a:r>
            <a:r>
              <a:rPr lang="en-GB" sz="1200" dirty="0"/>
              <a:t>. [online] Available at: </a:t>
            </a:r>
            <a:r>
              <a:rPr lang="en-GB" sz="1200" dirty="0" smtClean="0">
                <a:hlinkClick r:id="rId9" action="ppaction://hlinkfile"/>
              </a:rPr>
              <a:t>www2.futurelab.org.uk/resources/documents/project_reports/digital_literacy_case_studies.pdf</a:t>
            </a:r>
            <a:r>
              <a:rPr lang="en-GB" sz="1200" dirty="0" smtClean="0"/>
              <a:t>  </a:t>
            </a:r>
            <a:r>
              <a:rPr lang="en-GB" sz="1200" dirty="0"/>
              <a:t>(accessed 31 October 2014).</a:t>
            </a:r>
          </a:p>
        </p:txBody>
      </p:sp>
    </p:spTree>
    <p:extLst>
      <p:ext uri="{BB962C8B-B14F-4D97-AF65-F5344CB8AC3E}">
        <p14:creationId xmlns:p14="http://schemas.microsoft.com/office/powerpoint/2010/main" val="19939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versity of Worce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0913"/>
            <a:ext cx="1714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126876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Moira Savage</a:t>
            </a:r>
            <a:r>
              <a:rPr lang="en-GB" dirty="0" smtClean="0">
                <a:hlinkClick r:id="rId5"/>
              </a:rPr>
              <a:t> http://www.worcester.ac.uk/discover/moira-savage.html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Dr Anthony Barnett</a:t>
            </a:r>
            <a:r>
              <a:rPr lang="en-GB" dirty="0" smtClean="0">
                <a:hlinkClick r:id="rId6"/>
              </a:rPr>
              <a:t> http://www.worcester.ac.uk/discover/anthony-barnett.html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39552" y="29969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7"/>
              </a:rPr>
              <a:t>https://ltseclearningconversations.wordpress.com/technology-enhanced-learning-projects/enhancing-employability-through-digital-literacy-project/</a:t>
            </a:r>
            <a:endParaRPr lang="en-GB" dirty="0" smtClean="0"/>
          </a:p>
          <a:p>
            <a:r>
              <a:rPr lang="en-GB" dirty="0" smtClean="0"/>
              <a:t> </a:t>
            </a:r>
          </a:p>
          <a:p>
            <a:pPr algn="ctr"/>
            <a:r>
              <a:rPr lang="en-GB" dirty="0" smtClean="0"/>
              <a:t>#</a:t>
            </a:r>
            <a:r>
              <a:rPr lang="en-GB" dirty="0" err="1" smtClean="0"/>
              <a:t>thelearningconversation</a:t>
            </a:r>
            <a:r>
              <a:rPr lang="en-GB" dirty="0" smtClean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15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93196"/>
            <a:ext cx="2172072" cy="30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9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2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11560" y="980728"/>
            <a:ext cx="417646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 smtClean="0"/>
              <a:t>Purpose of study</a:t>
            </a:r>
            <a:r>
              <a:rPr lang="en-US" sz="2000" dirty="0" smtClean="0"/>
              <a:t>…</a:t>
            </a:r>
          </a:p>
          <a:p>
            <a:r>
              <a:rPr lang="en-US" sz="2000" dirty="0" smtClean="0"/>
              <a:t>“Computing </a:t>
            </a:r>
            <a:r>
              <a:rPr lang="en-US" sz="2000" dirty="0"/>
              <a:t>also ensures that pupils become </a:t>
            </a:r>
            <a:r>
              <a:rPr lang="en-US" sz="2000" b="1" dirty="0"/>
              <a:t>digitally literate </a:t>
            </a:r>
            <a:r>
              <a:rPr lang="en-US" sz="2000" dirty="0"/>
              <a:t>– able to </a:t>
            </a:r>
            <a:r>
              <a:rPr lang="en-US" sz="2000" b="1" dirty="0"/>
              <a:t>use</a:t>
            </a:r>
            <a:r>
              <a:rPr lang="en-US" sz="2000" dirty="0"/>
              <a:t>, and </a:t>
            </a:r>
            <a:r>
              <a:rPr lang="en-US" sz="2000" b="1" dirty="0"/>
              <a:t>express themselves </a:t>
            </a:r>
            <a:r>
              <a:rPr lang="en-US" sz="2000" dirty="0"/>
              <a:t>and </a:t>
            </a:r>
            <a:r>
              <a:rPr lang="en-US" sz="2000" b="1" dirty="0"/>
              <a:t>develop their ideas </a:t>
            </a:r>
            <a:r>
              <a:rPr lang="en-US" sz="2000" dirty="0"/>
              <a:t>through, information and communication technology – at a level </a:t>
            </a:r>
            <a:r>
              <a:rPr lang="en-US" sz="2000" b="1" dirty="0"/>
              <a:t>suitable</a:t>
            </a:r>
            <a:r>
              <a:rPr lang="en-US" sz="2000" dirty="0"/>
              <a:t> for the </a:t>
            </a:r>
            <a:r>
              <a:rPr lang="en-US" sz="2000" b="1" dirty="0"/>
              <a:t>future workplace </a:t>
            </a:r>
            <a:r>
              <a:rPr lang="en-US" sz="2000" dirty="0"/>
              <a:t>and as </a:t>
            </a:r>
            <a:r>
              <a:rPr lang="en-US" sz="2000" b="1" dirty="0"/>
              <a:t>active participants</a:t>
            </a:r>
            <a:r>
              <a:rPr lang="en-US" sz="2000" dirty="0"/>
              <a:t> in a digital </a:t>
            </a:r>
            <a:r>
              <a:rPr lang="en-US" sz="2000" dirty="0" smtClean="0"/>
              <a:t>world”.</a:t>
            </a:r>
            <a:endParaRPr lang="en-US" sz="2000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504355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56586" y="704335"/>
            <a:ext cx="467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</a:rPr>
              <a:t>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692696"/>
            <a:ext cx="1952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Employability x 2 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3024336" cy="179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University of Worcest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57192"/>
            <a:ext cx="1714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1052736"/>
            <a:ext cx="864096" cy="576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56" y="1052736"/>
            <a:ext cx="8640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6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1844824"/>
            <a:ext cx="2304256" cy="173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1400" b="1" dirty="0" smtClean="0"/>
              <a:t>Higher </a:t>
            </a:r>
            <a:r>
              <a:rPr lang="en-GB" sz="1400" b="1" dirty="0"/>
              <a:t>Education Review: Themes for 2015-16 </a:t>
            </a:r>
            <a:r>
              <a:rPr lang="en-GB" sz="1100" dirty="0" smtClean="0">
                <a:hlinkClick r:id="rId3"/>
              </a:rPr>
              <a:t>http://www.qaa.ac.uk/en/Publications/Documents/HER-Themes-Guidance-15-16.pdf</a:t>
            </a:r>
            <a:r>
              <a:rPr lang="en-GB" sz="1100" dirty="0" smtClean="0"/>
              <a:t>  </a:t>
            </a:r>
          </a:p>
          <a:p>
            <a:pPr algn="ctr"/>
            <a:r>
              <a:rPr lang="en-GB" sz="1400" dirty="0" smtClean="0"/>
              <a:t>Student Employability &amp; </a:t>
            </a:r>
          </a:p>
          <a:p>
            <a:pPr algn="ctr"/>
            <a:r>
              <a:rPr lang="en-GB" sz="1400" dirty="0" smtClean="0"/>
              <a:t>Digital Literacy</a:t>
            </a:r>
            <a:endParaRPr lang="en-GB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2134788" cy="78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196752"/>
            <a:ext cx="2962465" cy="27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lynhilt.com/wp-content/uploads/2013/02/8essentialelementsofdigitalliterac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168352" cy="24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744416" cy="241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2264232" cy="208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2555776" y="2204864"/>
            <a:ext cx="936104" cy="72008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9512" y="2276872"/>
            <a:ext cx="936104" cy="72008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08104" y="2564904"/>
            <a:ext cx="936104" cy="72008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99792" y="4365104"/>
            <a:ext cx="936104" cy="720080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72200" y="3645024"/>
            <a:ext cx="2376264" cy="2448272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1886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Belshaw 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53012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JISC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07904" y="260648"/>
            <a:ext cx="2232248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Belshaw- DL is a </a:t>
            </a:r>
            <a:r>
              <a:rPr lang="en-GB" sz="1400" b="1" dirty="0" smtClean="0"/>
              <a:t>condition </a:t>
            </a:r>
            <a:r>
              <a:rPr lang="en-GB" sz="1400" dirty="0" smtClean="0"/>
              <a:t>not a threshold… cultural, contextual…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708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1520" y="5517232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http://digitalcapability.jiscinvolve.org/wp/files/2014/09/</a:t>
            </a:r>
            <a:r>
              <a:rPr lang="en-US" sz="1400" dirty="0" smtClean="0">
                <a:hlinkClick r:id="rId2"/>
              </a:rPr>
              <a:t>JISC_REPORT_Digital_Literacies_280714_PRINT.pdf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48680"/>
            <a:ext cx="7729222" cy="38164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3528" y="1124744"/>
            <a:ext cx="936104" cy="720080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76056" y="332656"/>
            <a:ext cx="3240360" cy="576064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8144" y="404664"/>
            <a:ext cx="185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</a:t>
            </a:r>
            <a:r>
              <a:rPr lang="en-US" i="1" dirty="0" smtClean="0"/>
              <a:t>ived experienced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31640" y="764704"/>
            <a:ext cx="3816424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5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https://lh5.googleusercontent.com/TYHXE1NDnURokJ3EWy9_LRfcOsv8Y0SQVlLLANItdO5pSK29mGUCveIIHuu_WDlfXtDT9XlGRJ3XiY9Aa2JieWoOlIHrvgzOpX2IcZ6t7LoFxAPRhfA6Nnm0vrxTzxR0fGaJy9U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10" y="3005715"/>
            <a:ext cx="5472608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University of Worcest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0913"/>
            <a:ext cx="1714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5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20090" y="1263495"/>
            <a:ext cx="33123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b="1" dirty="0" smtClean="0"/>
              <a:t>Higher </a:t>
            </a:r>
            <a:r>
              <a:rPr lang="en-GB" b="1" dirty="0"/>
              <a:t>Education Review: Themes for 2015-16 </a:t>
            </a:r>
            <a:r>
              <a:rPr lang="en-GB" sz="1400" dirty="0" smtClean="0">
                <a:hlinkClick r:id="rId6"/>
              </a:rPr>
              <a:t>http://www.qaa.ac.uk/en/Publications/Documents/HER-Themes-Guidance-15-16.pdf</a:t>
            </a:r>
            <a:r>
              <a:rPr lang="en-GB" sz="1400" dirty="0" smtClean="0"/>
              <a:t>  </a:t>
            </a:r>
          </a:p>
          <a:p>
            <a:pPr algn="ctr"/>
            <a:r>
              <a:rPr lang="en-GB" dirty="0" smtClean="0"/>
              <a:t>Student Employability &amp; </a:t>
            </a:r>
          </a:p>
          <a:p>
            <a:pPr algn="ctr"/>
            <a:r>
              <a:rPr lang="en-GB" dirty="0" smtClean="0"/>
              <a:t>Digital Literacy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3" y="474709"/>
            <a:ext cx="2134788" cy="78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572000" y="474709"/>
            <a:ext cx="2736304" cy="96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b="0" i="0" u="none" strike="noStrike" baseline="0" dirty="0" smtClean="0">
                <a:solidFill>
                  <a:srgbClr val="000000"/>
                </a:solidFill>
                <a:latin typeface="Arial"/>
              </a:rPr>
              <a:t>exploration of the links between employers, their representative bodies and higher education providers to inform their use, and maintain the relevance, of digital technologies in their provision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86090" y="1531029"/>
            <a:ext cx="3096344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0" i="0" u="none" strike="noStrike" baseline="0" dirty="0" smtClean="0">
                <a:solidFill>
                  <a:srgbClr val="000000"/>
                </a:solidFill>
                <a:latin typeface="Arial"/>
              </a:rPr>
              <a:t>exploration of the </a:t>
            </a:r>
            <a:r>
              <a:rPr lang="en-GB" sz="1000" b="0" i="0" u="none" strike="noStrike" baseline="0" dirty="0" smtClean="0">
                <a:solidFill>
                  <a:srgbClr val="000000"/>
                </a:solidFill>
                <a:latin typeface="Arial"/>
              </a:rPr>
              <a:t>links</a:t>
            </a:r>
            <a:r>
              <a:rPr lang="en-GB" sz="1100" b="0" i="0" u="none" strike="noStrike" baseline="0" dirty="0" smtClean="0">
                <a:solidFill>
                  <a:srgbClr val="000000"/>
                </a:solidFill>
                <a:latin typeface="Arial"/>
              </a:rPr>
              <a:t> between employers, their representative bodies and higher education providers to inform their development, and maintain the relevance, of the digital literacy of their students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1417" y="3672769"/>
            <a:ext cx="4445490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0" i="0" u="none" strike="noStrike" baseline="0" dirty="0" smtClean="0">
                <a:solidFill>
                  <a:srgbClr val="000000"/>
                </a:solidFill>
                <a:latin typeface="Arial"/>
              </a:rPr>
              <a:t>exploration of how providers support students to develop digital literacy and digital skills that are </a:t>
            </a:r>
            <a:r>
              <a:rPr lang="en-GB" sz="2800" b="1" i="0" u="none" strike="noStrike" baseline="0" dirty="0" smtClean="0">
                <a:solidFill>
                  <a:srgbClr val="000000"/>
                </a:solidFill>
                <a:latin typeface="Arial"/>
              </a:rPr>
              <a:t>flexible</a:t>
            </a:r>
            <a:r>
              <a:rPr lang="en-GB" sz="2800" b="0" i="0" u="none" strike="noStrike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Arial"/>
              </a:rPr>
              <a:t>and</a:t>
            </a:r>
            <a:r>
              <a:rPr lang="en-GB" sz="2800" b="0" i="0" u="none" strike="noStrike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800" b="1" i="0" u="none" strike="noStrike" baseline="0" dirty="0" smtClean="0">
                <a:solidFill>
                  <a:srgbClr val="000000"/>
                </a:solidFill>
                <a:latin typeface="Arial"/>
              </a:rPr>
              <a:t>adaptable</a:t>
            </a:r>
            <a:r>
              <a:rPr lang="en-GB" sz="2800" b="0" i="0" u="none" strike="noStrike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Arial"/>
              </a:rPr>
              <a:t>to</a:t>
            </a:r>
            <a:r>
              <a:rPr lang="en-GB" sz="2800" b="0" i="0" u="none" strike="noStrike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800" b="1" i="0" u="none" strike="noStrike" baseline="0" dirty="0" smtClean="0">
                <a:solidFill>
                  <a:srgbClr val="000000"/>
                </a:solidFill>
                <a:latin typeface="Arial"/>
              </a:rPr>
              <a:t>evolving</a:t>
            </a:r>
            <a:r>
              <a:rPr lang="en-GB" sz="2800" b="0" i="0" u="none" strike="noStrike" baseline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Arial"/>
              </a:rPr>
              <a:t>work markets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267744" y="5373216"/>
            <a:ext cx="211278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308304" y="3005715"/>
            <a:ext cx="1700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VDC-E model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versity of Worces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0913"/>
            <a:ext cx="17145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9EC-8477-49F2-AE48-4D84BD1673F5}" type="slidenum">
              <a:rPr lang="en-GB" smtClean="0"/>
              <a:t>6</a:t>
            </a:fld>
            <a:endParaRPr lang="en-GB"/>
          </a:p>
        </p:txBody>
      </p:sp>
      <p:pic>
        <p:nvPicPr>
          <p:cNvPr id="5" name="Content Placeholder 3" descr="https://lh5.googleusercontent.com/TYHXE1NDnURokJ3EWy9_LRfcOsv8Y0SQVlLLANItdO5pSK29mGUCveIIHuu_WDlfXtDT9XlGRJ3XiY9Aa2JieWoOlIHrvgzOpX2IcZ6t7LoFxAPRhfA6Nnm0vrxTzxR0fGaJy9U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124744"/>
            <a:ext cx="5472608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1634694" y="1400748"/>
            <a:ext cx="720080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506560" y="2026490"/>
            <a:ext cx="946303" cy="31036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275856" y="1184591"/>
            <a:ext cx="2520280" cy="3720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Freedom of (self) expression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00192" y="2852936"/>
            <a:ext cx="2758306" cy="159620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Emotional responses: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Fear of technology,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Fear that children will know more…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Emotive vocabulary- ‘I survived’- oppositional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80112" y="4641751"/>
            <a:ext cx="2758306" cy="101949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Mindset</a:t>
            </a:r>
            <a:r>
              <a:rPr lang="en-GB" sz="1200" dirty="0" smtClean="0">
                <a:solidFill>
                  <a:schemeClr val="tx1"/>
                </a:solidFill>
              </a:rPr>
              <a:t>- being a producer of digital content as well as a consumer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79806" y="1722568"/>
            <a:ext cx="2520280" cy="3720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Intellectual property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56176" y="1184591"/>
            <a:ext cx="2520280" cy="3720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Knowledge democracy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7658" y="6124071"/>
            <a:ext cx="3852428" cy="52322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400" dirty="0"/>
              <a:t>JISC- </a:t>
            </a:r>
            <a:r>
              <a:rPr lang="en-GB" sz="1400" i="1" dirty="0"/>
              <a:t>need for a fluid conceptualisation… situated practices</a:t>
            </a:r>
          </a:p>
        </p:txBody>
      </p:sp>
      <p:sp>
        <p:nvSpPr>
          <p:cNvPr id="15" name="Oval 14"/>
          <p:cNvSpPr/>
          <p:nvPr/>
        </p:nvSpPr>
        <p:spPr>
          <a:xfrm>
            <a:off x="3477173" y="3675335"/>
            <a:ext cx="2434270" cy="104980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willingness/ to engage in co-construction/ collaboration processes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4725144"/>
            <a:ext cx="2232248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Belshaw</a:t>
            </a:r>
            <a:r>
              <a:rPr lang="en-GB" sz="1400" dirty="0" smtClean="0"/>
              <a:t>- DL is a </a:t>
            </a:r>
            <a:r>
              <a:rPr lang="en-GB" sz="1400" b="1" dirty="0" smtClean="0"/>
              <a:t>condition </a:t>
            </a:r>
            <a:r>
              <a:rPr lang="en-GB" sz="1400" dirty="0" smtClean="0"/>
              <a:t>not a threshold, cultural, contextual,</a:t>
            </a:r>
            <a:endParaRPr lang="en-GB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6203926" y="1722568"/>
            <a:ext cx="2520280" cy="3720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Responsible choices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79912" y="2336851"/>
            <a:ext cx="2520280" cy="3720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Conduct- social responsibility &amp; ethical principles (Hobbs 2010)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65922" y="2996951"/>
            <a:ext cx="2434270" cy="57606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Taking social action </a:t>
            </a:r>
            <a:r>
              <a:rPr lang="en-GB" sz="1200" dirty="0">
                <a:solidFill>
                  <a:schemeClr val="tx1"/>
                </a:solidFill>
              </a:rPr>
              <a:t>(Hobbs 2010)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131840" y="4725144"/>
            <a:ext cx="2232248" cy="5040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Emergent sub-cultures</a:t>
            </a:r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843808" y="5301209"/>
            <a:ext cx="2952328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Confidence…experimentation…forgiveness</a:t>
            </a:r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18520"/>
            <a:ext cx="8229600" cy="1143000"/>
          </a:xfrm>
        </p:spPr>
        <p:txBody>
          <a:bodyPr/>
          <a:lstStyle/>
          <a:p>
            <a:r>
              <a:rPr lang="en-GB" dirty="0" smtClean="0"/>
              <a:t>What is employability?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r>
              <a:rPr lang="en-GB" i="1" dirty="0" smtClean="0"/>
              <a:t>“skills</a:t>
            </a:r>
            <a:r>
              <a:rPr lang="en-GB" i="1" dirty="0"/>
              <a:t>, understandings and personal attributes – that make graduates more likely to gain employment and be successful in their chosen </a:t>
            </a:r>
            <a:r>
              <a:rPr lang="en-GB" i="1" dirty="0" smtClean="0"/>
              <a:t>occupation, which benefits themselves, the workforce, the community and the economy” (</a:t>
            </a:r>
            <a:r>
              <a:rPr lang="en-GB" i="1" dirty="0" err="1" smtClean="0"/>
              <a:t>Yorke</a:t>
            </a:r>
            <a:r>
              <a:rPr lang="en-GB" i="1" dirty="0" smtClean="0"/>
              <a:t>, M &amp; Knight, P 2006)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39752" y="5229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/>
              <a:t>“…the </a:t>
            </a:r>
            <a:r>
              <a:rPr lang="en-GB" sz="1400" dirty="0"/>
              <a:t>capacity of the graduate to function in a job and be able to move between jobs, thus remaining employable throughout their life</a:t>
            </a:r>
            <a:r>
              <a:rPr lang="en-GB" sz="1400" dirty="0" smtClean="0"/>
              <a:t>.” (</a:t>
            </a:r>
            <a:r>
              <a:rPr lang="en-GB" sz="1400" dirty="0" smtClean="0">
                <a:hlinkClick r:id="rId3"/>
              </a:rPr>
              <a:t>http://www.employability.ed.ac.uk/What/</a:t>
            </a:r>
            <a:r>
              <a:rPr lang="en-GB" sz="1400" dirty="0" smtClean="0"/>
              <a:t>  )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22549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Developing the VDC-E model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17192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6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USEM - Knight &amp; </a:t>
            </a:r>
            <a:r>
              <a:rPr lang="en-GB" dirty="0" err="1" smtClean="0"/>
              <a:t>Yorke’s</a:t>
            </a:r>
            <a:r>
              <a:rPr lang="en-GB" dirty="0" smtClean="0"/>
              <a:t> model (2006)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59024"/>
            <a:ext cx="7543800" cy="38862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“</a:t>
            </a:r>
            <a:r>
              <a:rPr lang="en-GB" b="1" dirty="0" smtClean="0"/>
              <a:t>Understanding</a:t>
            </a:r>
            <a:endParaRPr lang="en-GB" b="1" dirty="0"/>
          </a:p>
          <a:p>
            <a:r>
              <a:rPr lang="en-GB" dirty="0" smtClean="0"/>
              <a:t>  </a:t>
            </a:r>
            <a:r>
              <a:rPr lang="en-GB" b="1" dirty="0" smtClean="0"/>
              <a:t>Skilful </a:t>
            </a:r>
            <a:r>
              <a:rPr lang="en-GB" b="1" dirty="0"/>
              <a:t>practices </a:t>
            </a:r>
            <a:r>
              <a:rPr lang="en-GB" dirty="0"/>
              <a:t>(including deployment of skills)</a:t>
            </a:r>
          </a:p>
          <a:p>
            <a:r>
              <a:rPr lang="en-GB" dirty="0" smtClean="0"/>
              <a:t>  </a:t>
            </a:r>
            <a:r>
              <a:rPr lang="en-GB" b="1" dirty="0" smtClean="0"/>
              <a:t>Efficacy </a:t>
            </a:r>
            <a:r>
              <a:rPr lang="en-GB" b="1" dirty="0"/>
              <a:t>beliefs </a:t>
            </a:r>
            <a:r>
              <a:rPr lang="en-GB" dirty="0"/>
              <a:t>(including students views of themselves)</a:t>
            </a:r>
          </a:p>
          <a:p>
            <a:r>
              <a:rPr lang="en-GB" dirty="0" smtClean="0"/>
              <a:t>  </a:t>
            </a:r>
            <a:r>
              <a:rPr lang="en-GB" b="1" dirty="0" smtClean="0"/>
              <a:t>Meta-cognition</a:t>
            </a:r>
            <a:r>
              <a:rPr lang="en-GB" dirty="0" smtClean="0"/>
              <a:t> </a:t>
            </a:r>
            <a:r>
              <a:rPr lang="en-GB" dirty="0"/>
              <a:t>(including self-awareness and a capacity to reflect on learning</a:t>
            </a:r>
            <a:r>
              <a:rPr lang="en-GB" dirty="0" smtClean="0"/>
              <a:t>)”</a:t>
            </a:r>
            <a:r>
              <a:rPr lang="en-GB" dirty="0"/>
              <a:t> </a:t>
            </a:r>
            <a:r>
              <a:rPr lang="en-GB" dirty="0" smtClean="0"/>
              <a:t>(</a:t>
            </a:r>
            <a:r>
              <a:rPr lang="en-GB" dirty="0">
                <a:hlinkClick r:id="rId3"/>
              </a:rPr>
              <a:t>http://www.employability.ed.ac.uk/What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)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2513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Current employability models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2400"/>
            <a:ext cx="17192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0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DOTS – Law &amp; Watts 1977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“</a:t>
            </a:r>
            <a:r>
              <a:rPr lang="en-GB" b="1" dirty="0" smtClean="0"/>
              <a:t>Decision </a:t>
            </a:r>
            <a:r>
              <a:rPr lang="en-GB" b="1" dirty="0"/>
              <a:t>learning </a:t>
            </a:r>
            <a:r>
              <a:rPr lang="en-GB" dirty="0"/>
              <a:t>– decision making skills </a:t>
            </a:r>
            <a:endParaRPr lang="en-GB" dirty="0" smtClean="0"/>
          </a:p>
          <a:p>
            <a:r>
              <a:rPr lang="en-GB" dirty="0" smtClean="0"/>
              <a:t>  </a:t>
            </a:r>
            <a:r>
              <a:rPr lang="en-GB" b="1" dirty="0" smtClean="0"/>
              <a:t>Opportunity </a:t>
            </a:r>
            <a:r>
              <a:rPr lang="en-GB" b="1" dirty="0"/>
              <a:t>awareness </a:t>
            </a:r>
            <a:r>
              <a:rPr lang="en-GB" dirty="0"/>
              <a:t>– knowing what work opportunities exist and what their requirements </a:t>
            </a:r>
            <a:r>
              <a:rPr lang="en-GB" dirty="0" smtClean="0"/>
              <a:t>are</a:t>
            </a:r>
          </a:p>
          <a:p>
            <a:r>
              <a:rPr lang="en-GB" dirty="0" smtClean="0"/>
              <a:t>  </a:t>
            </a:r>
            <a:r>
              <a:rPr lang="en-GB" b="1" dirty="0" smtClean="0"/>
              <a:t>Transition </a:t>
            </a:r>
            <a:r>
              <a:rPr lang="en-GB" b="1" dirty="0"/>
              <a:t>learning </a:t>
            </a:r>
            <a:r>
              <a:rPr lang="en-GB" dirty="0"/>
              <a:t>– including job searching and self presenting skills </a:t>
            </a:r>
            <a:endParaRPr lang="en-GB" dirty="0" smtClean="0"/>
          </a:p>
          <a:p>
            <a:r>
              <a:rPr lang="en-GB" dirty="0" smtClean="0"/>
              <a:t>  </a:t>
            </a:r>
            <a:r>
              <a:rPr lang="en-GB" b="1" dirty="0" smtClean="0"/>
              <a:t>Self </a:t>
            </a:r>
            <a:r>
              <a:rPr lang="en-GB" b="1" dirty="0"/>
              <a:t>awareness </a:t>
            </a:r>
            <a:r>
              <a:rPr lang="en-GB" dirty="0"/>
              <a:t>– in terms of interests, abilities, values, etc.” (Watts, 2006, p 9/10</a:t>
            </a:r>
            <a:r>
              <a:rPr lang="en-GB" dirty="0" smtClean="0"/>
              <a:t>).” </a:t>
            </a:r>
            <a:r>
              <a:rPr lang="en-GB" sz="1600" dirty="0" smtClean="0"/>
              <a:t>(</a:t>
            </a:r>
            <a:r>
              <a:rPr lang="en-GB" sz="1600" dirty="0">
                <a:hlinkClick r:id="rId3"/>
              </a:rPr>
              <a:t>https://www.uclan.ac.uk/students/employability/futures/files/Dacre_Pool__</a:t>
            </a:r>
            <a:r>
              <a:rPr lang="en-GB" sz="1600" dirty="0" smtClean="0">
                <a:hlinkClick r:id="rId3"/>
              </a:rPr>
              <a:t>Sewell_2007_CareerEDGE_Article.pdf</a:t>
            </a:r>
            <a:r>
              <a:rPr lang="en-GB" sz="1600" dirty="0" smtClean="0"/>
              <a:t> )</a:t>
            </a:r>
            <a:endParaRPr lang="en-GB" sz="1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7192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8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1218</Words>
  <Application>Microsoft Office PowerPoint</Application>
  <PresentationFormat>On-screen Show (4:3)</PresentationFormat>
  <Paragraphs>155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Moira Savage &amp; Anthony Barnett  University of Worcester  Digital literacy, employability and graduate attributes for primary trainee teachers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employability?</vt:lpstr>
      <vt:lpstr>USEM - Knight &amp; Yorke’s model (2006)</vt:lpstr>
      <vt:lpstr>DOTS – Law &amp; Watts 1977</vt:lpstr>
      <vt:lpstr>The CareerEDGE model</vt:lpstr>
      <vt:lpstr>Values, Dispositions &amp; Capabilities model (VDC-E) – specifically identifies links to digital literacy</vt:lpstr>
      <vt:lpstr>Linking to digital literacy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Moira Savage &amp; Anthony Barnett University of Worcester  Digital literacy, employability and graduate attributes for primary trainee teachers</dc:title>
  <dc:creator>Moira Savage</dc:creator>
  <cp:lastModifiedBy>Anthony Barnett</cp:lastModifiedBy>
  <cp:revision>58</cp:revision>
  <cp:lastPrinted>2015-07-02T20:06:43Z</cp:lastPrinted>
  <dcterms:created xsi:type="dcterms:W3CDTF">2015-06-29T13:06:20Z</dcterms:created>
  <dcterms:modified xsi:type="dcterms:W3CDTF">2015-07-07T13:58:37Z</dcterms:modified>
</cp:coreProperties>
</file>