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07" r:id="rId3"/>
    <p:sldId id="299" r:id="rId4"/>
    <p:sldId id="259" r:id="rId5"/>
    <p:sldId id="260" r:id="rId6"/>
    <p:sldId id="261" r:id="rId7"/>
    <p:sldId id="262" r:id="rId8"/>
    <p:sldId id="264" r:id="rId9"/>
    <p:sldId id="263" r:id="rId10"/>
    <p:sldId id="266" r:id="rId11"/>
    <p:sldId id="267" r:id="rId12"/>
    <p:sldId id="268" r:id="rId13"/>
    <p:sldId id="269" r:id="rId14"/>
    <p:sldId id="270" r:id="rId15"/>
    <p:sldId id="300" r:id="rId16"/>
    <p:sldId id="301" r:id="rId17"/>
    <p:sldId id="302" r:id="rId18"/>
    <p:sldId id="282" r:id="rId19"/>
    <p:sldId id="303" r:id="rId20"/>
    <p:sldId id="285" r:id="rId21"/>
    <p:sldId id="286" r:id="rId22"/>
    <p:sldId id="304" r:id="rId23"/>
    <p:sldId id="305" r:id="rId24"/>
    <p:sldId id="306" r:id="rId25"/>
    <p:sldId id="257"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5" d="100"/>
          <a:sy n="75" d="100"/>
        </p:scale>
        <p:origin x="-102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2A748B91-1354-E54E-8195-451248704D16}" type="datetimeFigureOut">
              <a:rPr lang="en-US" smtClean="0"/>
              <a:pPr/>
              <a:t>23/04/15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B9A87-DEB1-4F41-A7A9-4C14F4CF90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A748B91-1354-E54E-8195-451248704D16}" type="datetimeFigureOut">
              <a:rPr lang="en-US" smtClean="0"/>
              <a:pPr/>
              <a:t>23/04/15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B9A87-DEB1-4F41-A7A9-4C14F4CF90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A748B91-1354-E54E-8195-451248704D16}" type="datetimeFigureOut">
              <a:rPr lang="en-US" smtClean="0"/>
              <a:pPr/>
              <a:t>23/04/15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B9A87-DEB1-4F41-A7A9-4C14F4CF90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2A748B91-1354-E54E-8195-451248704D16}" type="datetimeFigureOut">
              <a:rPr lang="en-US" smtClean="0"/>
              <a:pPr/>
              <a:t>23/04/15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B9A87-DEB1-4F41-A7A9-4C14F4CF90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2A748B91-1354-E54E-8195-451248704D16}" type="datetimeFigureOut">
              <a:rPr lang="en-US" smtClean="0"/>
              <a:pPr/>
              <a:t>23/04/15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4B9A87-DEB1-4F41-A7A9-4C14F4CF90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2A748B91-1354-E54E-8195-451248704D16}" type="datetimeFigureOut">
              <a:rPr lang="en-US" smtClean="0"/>
              <a:pPr/>
              <a:t>23/04/15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B9A87-DEB1-4F41-A7A9-4C14F4CF90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2A748B91-1354-E54E-8195-451248704D16}" type="datetimeFigureOut">
              <a:rPr lang="en-US" smtClean="0"/>
              <a:pPr/>
              <a:t>23/04/15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4B9A87-DEB1-4F41-A7A9-4C14F4CF90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2A748B91-1354-E54E-8195-451248704D16}" type="datetimeFigureOut">
              <a:rPr lang="en-US" smtClean="0"/>
              <a:pPr/>
              <a:t>23/04/15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4B9A87-DEB1-4F41-A7A9-4C14F4CF90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48B91-1354-E54E-8195-451248704D16}" type="datetimeFigureOut">
              <a:rPr lang="en-US" smtClean="0"/>
              <a:pPr/>
              <a:t>23/04/15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4B9A87-DEB1-4F41-A7A9-4C14F4CF90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A748B91-1354-E54E-8195-451248704D16}" type="datetimeFigureOut">
              <a:rPr lang="en-US" smtClean="0"/>
              <a:pPr/>
              <a:t>23/04/15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B9A87-DEB1-4F41-A7A9-4C14F4CF90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2A748B91-1354-E54E-8195-451248704D16}" type="datetimeFigureOut">
              <a:rPr lang="en-US" smtClean="0"/>
              <a:pPr/>
              <a:t>23/04/15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4B9A87-DEB1-4F41-A7A9-4C14F4CF90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solidFill>
            <a:srgbClr val="000000"/>
          </a:solidFill>
        </p:spPr>
        <p:txBody>
          <a:bodyPr vert="horz" lIns="91440" tIns="45720" rIns="91440" bIns="45720" rtlCol="0" anchor="ctr">
            <a:norm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48B91-1354-E54E-8195-451248704D16}" type="datetimeFigureOut">
              <a:rPr lang="en-US" smtClean="0"/>
              <a:pPr/>
              <a:t>23/04/15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4B9A87-DEB1-4F41-A7A9-4C14F4CF90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Consent &amp; confidentiality</a:t>
            </a:r>
            <a:endParaRPr lang="en-US" dirty="0"/>
          </a:p>
        </p:txBody>
      </p:sp>
      <p:sp>
        <p:nvSpPr>
          <p:cNvPr id="3" name="Subtitle 2"/>
          <p:cNvSpPr>
            <a:spLocks noGrp="1"/>
          </p:cNvSpPr>
          <p:nvPr>
            <p:ph type="subTitle" idx="1"/>
          </p:nvPr>
        </p:nvSpPr>
        <p:spPr>
          <a:xfrm>
            <a:off x="1371600" y="3886199"/>
            <a:ext cx="6400800" cy="2379133"/>
          </a:xfrm>
        </p:spPr>
        <p:txBody>
          <a:bodyPr>
            <a:normAutofit fontScale="70000" lnSpcReduction="20000"/>
          </a:bodyPr>
          <a:lstStyle/>
          <a:p>
            <a:r>
              <a:rPr lang="en-US" sz="2800" dirty="0" smtClean="0"/>
              <a:t>16</a:t>
            </a:r>
            <a:r>
              <a:rPr lang="en-US" sz="2800" baseline="30000" dirty="0" smtClean="0"/>
              <a:t>th</a:t>
            </a:r>
            <a:r>
              <a:rPr lang="en-US" sz="2800" dirty="0" smtClean="0"/>
              <a:t> International Trauma Care Conference April 2015</a:t>
            </a:r>
          </a:p>
          <a:p>
            <a:endParaRPr lang="en-US" dirty="0" smtClean="0"/>
          </a:p>
          <a:p>
            <a:r>
              <a:rPr lang="en-US" sz="4600" dirty="0" err="1" smtClean="0"/>
              <a:t>Dr</a:t>
            </a:r>
            <a:r>
              <a:rPr lang="en-US" sz="4600" dirty="0" smtClean="0"/>
              <a:t> Tim Kilner</a:t>
            </a:r>
          </a:p>
          <a:p>
            <a:endParaRPr lang="en-US" sz="4000" dirty="0" smtClean="0"/>
          </a:p>
          <a:p>
            <a:r>
              <a:rPr lang="en-US" dirty="0" smtClean="0"/>
              <a:t>Not a lawyer … paramedic &amp; emergency nurse with an interest in the law</a:t>
            </a:r>
          </a:p>
          <a:p>
            <a:endParaRPr lang="en-US" dirty="0"/>
          </a:p>
        </p:txBody>
      </p:sp>
      <p:pic>
        <p:nvPicPr>
          <p:cNvPr id="5" name="Picture 4" descr="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2942" y="5830185"/>
            <a:ext cx="2338916" cy="87029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a:t>
            </a:r>
            <a:r>
              <a:rPr lang="en-GB" dirty="0" smtClean="0"/>
              <a:t>he issue </a:t>
            </a:r>
            <a:r>
              <a:rPr lang="en-GB" dirty="0"/>
              <a:t>of </a:t>
            </a:r>
            <a:r>
              <a:rPr lang="en-GB" dirty="0" smtClean="0"/>
              <a:t>validity</a:t>
            </a:r>
            <a:endParaRPr lang="en-GB" dirty="0"/>
          </a:p>
        </p:txBody>
      </p:sp>
      <p:sp>
        <p:nvSpPr>
          <p:cNvPr id="3" name="Content Placeholder 2"/>
          <p:cNvSpPr>
            <a:spLocks noGrp="1"/>
          </p:cNvSpPr>
          <p:nvPr>
            <p:ph idx="1"/>
          </p:nvPr>
        </p:nvSpPr>
        <p:spPr/>
        <p:txBody>
          <a:bodyPr/>
          <a:lstStyle/>
          <a:p>
            <a:endParaRPr lang="en-GB" dirty="0" smtClean="0"/>
          </a:p>
          <a:p>
            <a:r>
              <a:rPr lang="en-GB" dirty="0" smtClean="0"/>
              <a:t>Voluntarily</a:t>
            </a:r>
          </a:p>
          <a:p>
            <a:endParaRPr lang="en-GB" dirty="0" smtClean="0"/>
          </a:p>
          <a:p>
            <a:r>
              <a:rPr lang="en-GB" dirty="0" smtClean="0"/>
              <a:t>Informed</a:t>
            </a:r>
          </a:p>
          <a:p>
            <a:endParaRPr lang="en-GB" dirty="0" smtClean="0"/>
          </a:p>
          <a:p>
            <a:r>
              <a:rPr lang="en-GB" dirty="0" smtClean="0"/>
              <a:t>Capacity</a:t>
            </a:r>
          </a:p>
          <a:p>
            <a:endParaRPr lang="en-GB"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Voluntary</a:t>
            </a:r>
            <a:endParaRPr lang="en-GB" dirty="0"/>
          </a:p>
        </p:txBody>
      </p:sp>
      <p:sp>
        <p:nvSpPr>
          <p:cNvPr id="4" name="Content Placeholder 3"/>
          <p:cNvSpPr>
            <a:spLocks noGrp="1"/>
          </p:cNvSpPr>
          <p:nvPr>
            <p:ph idx="1"/>
          </p:nvPr>
        </p:nvSpPr>
        <p:spPr/>
        <p:txBody>
          <a:bodyPr>
            <a:normAutofit/>
          </a:bodyPr>
          <a:lstStyle/>
          <a:p>
            <a:pPr marL="0" indent="0">
              <a:buNone/>
            </a:pPr>
            <a:endParaRPr lang="en-US" sz="2800" dirty="0" smtClean="0"/>
          </a:p>
          <a:p>
            <a:pPr marL="0" indent="0">
              <a:buNone/>
            </a:pPr>
            <a:r>
              <a:rPr lang="en-US" sz="2800" dirty="0" smtClean="0"/>
              <a:t>The decision to consent (or not consent) to treatment must be the patients, and freely given.</a:t>
            </a:r>
          </a:p>
          <a:p>
            <a:pPr marL="0" indent="0">
              <a:buNone/>
            </a:pPr>
            <a:endParaRPr lang="en-US" sz="2800" dirty="0"/>
          </a:p>
          <a:p>
            <a:pPr marL="0" indent="0">
              <a:buNone/>
            </a:pPr>
            <a:r>
              <a:rPr lang="en-US" sz="2800" dirty="0" smtClean="0"/>
              <a:t>There is a line to be drawn between persuasion and coercion</a:t>
            </a:r>
          </a:p>
          <a:p>
            <a:pPr marL="0" indent="0">
              <a:buNone/>
            </a:pPr>
            <a:endParaRPr lang="en-US" dirty="0" smtClean="0"/>
          </a:p>
          <a:p>
            <a:pPr marL="0" indent="0">
              <a:buNone/>
            </a:pPr>
            <a:r>
              <a:rPr lang="en-US" sz="2800" dirty="0" smtClean="0"/>
              <a:t>In stark relief where the decision appears to be unwise or irrational</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Informed</a:t>
            </a:r>
            <a:endParaRPr lang="en-GB" dirty="0"/>
          </a:p>
        </p:txBody>
      </p:sp>
      <p:sp>
        <p:nvSpPr>
          <p:cNvPr id="3" name="Content Placeholder 2"/>
          <p:cNvSpPr>
            <a:spLocks noGrp="1"/>
          </p:cNvSpPr>
          <p:nvPr>
            <p:ph idx="1"/>
          </p:nvPr>
        </p:nvSpPr>
        <p:spPr/>
        <p:txBody>
          <a:bodyPr/>
          <a:lstStyle/>
          <a:p>
            <a:endParaRPr lang="en-US" dirty="0" smtClean="0">
              <a:ea typeface="Times New Roman" pitchFamily="-108" charset="0"/>
              <a:cs typeface="Times New Roman" pitchFamily="-108" charset="0"/>
            </a:endParaRPr>
          </a:p>
          <a:p>
            <a:endParaRPr lang="en-US" dirty="0" smtClean="0">
              <a:ea typeface="Times New Roman" pitchFamily="-108" charset="0"/>
              <a:cs typeface="Times New Roman" pitchFamily="-108" charset="0"/>
            </a:endParaRPr>
          </a:p>
          <a:p>
            <a:pPr marL="0" indent="0">
              <a:buNone/>
            </a:pPr>
            <a:r>
              <a:rPr lang="en-US" sz="2800" dirty="0" smtClean="0">
                <a:ea typeface="Times New Roman" pitchFamily="-108" charset="0"/>
                <a:cs typeface="Times New Roman" pitchFamily="-108" charset="0"/>
              </a:rPr>
              <a:t>Patients have a right to information about their condition and the treatment options available to them.</a:t>
            </a:r>
            <a:endParaRPr lang="en-GB" sz="2800" dirty="0" smtClean="0"/>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much information</a:t>
            </a:r>
            <a:endParaRPr lang="en-GB" dirty="0"/>
          </a:p>
        </p:txBody>
      </p:sp>
      <p:sp>
        <p:nvSpPr>
          <p:cNvPr id="3" name="Content Placeholder 2"/>
          <p:cNvSpPr>
            <a:spLocks noGrp="1"/>
          </p:cNvSpPr>
          <p:nvPr>
            <p:ph idx="1"/>
          </p:nvPr>
        </p:nvSpPr>
        <p:spPr/>
        <p:txBody>
          <a:bodyPr>
            <a:normAutofit/>
          </a:bodyPr>
          <a:lstStyle/>
          <a:p>
            <a:endParaRPr lang="en-GB" sz="2378" dirty="0" smtClean="0"/>
          </a:p>
          <a:p>
            <a:endParaRPr lang="en-GB" dirty="0"/>
          </a:p>
        </p:txBody>
      </p:sp>
      <p:sp>
        <p:nvSpPr>
          <p:cNvPr id="4" name="Content Placeholder 3"/>
          <p:cNvSpPr>
            <a:spLocks noGrp="1"/>
          </p:cNvSpPr>
          <p:nvPr>
            <p:ph sz="half" idx="4294967295"/>
          </p:nvPr>
        </p:nvSpPr>
        <p:spPr>
          <a:xfrm>
            <a:off x="457200" y="1600200"/>
            <a:ext cx="8229600" cy="4525963"/>
          </a:xfrm>
        </p:spPr>
        <p:txBody>
          <a:bodyPr>
            <a:normAutofit/>
          </a:bodyPr>
          <a:lstStyle/>
          <a:p>
            <a:pPr marL="0" indent="0">
              <a:buNone/>
            </a:pPr>
            <a:r>
              <a:rPr lang="en-GB" sz="2800" dirty="0"/>
              <a:t>T</a:t>
            </a:r>
            <a:r>
              <a:rPr lang="en-GB" sz="2800" dirty="0" smtClean="0"/>
              <a:t>he </a:t>
            </a:r>
            <a:r>
              <a:rPr lang="en-GB" sz="2800" i="1" dirty="0" err="1" smtClean="0">
                <a:effectLst>
                  <a:outerShdw blurRad="38100" dist="38100" dir="2700000" algn="tl">
                    <a:srgbClr val="FFFFFF"/>
                  </a:outerShdw>
                </a:effectLst>
              </a:rPr>
              <a:t>Sidaway</a:t>
            </a:r>
            <a:r>
              <a:rPr lang="en-GB" sz="2800" dirty="0" smtClean="0"/>
              <a:t> case established the legal standard regarding adequacy of information in that it would be decided on what a “responsible body” of practitioners would have offered as adequate information </a:t>
            </a:r>
            <a:endParaRPr lang="en-GB" dirty="0" smtClean="0"/>
          </a:p>
          <a:p>
            <a:pPr marL="0" indent="0">
              <a:buNone/>
            </a:pPr>
            <a:r>
              <a:rPr lang="en-GB" sz="2400" dirty="0" smtClean="0"/>
              <a:t>						</a:t>
            </a:r>
            <a:r>
              <a:rPr lang="en-GB" sz="2000" dirty="0" err="1" smtClean="0"/>
              <a:t>Sidaway</a:t>
            </a:r>
            <a:r>
              <a:rPr lang="en-GB" sz="2000" dirty="0" smtClean="0"/>
              <a:t> v </a:t>
            </a:r>
            <a:r>
              <a:rPr lang="en-GB" sz="2000" dirty="0" err="1" smtClean="0"/>
              <a:t>Bethlem</a:t>
            </a:r>
            <a:r>
              <a:rPr lang="en-GB" sz="2000" dirty="0" smtClean="0"/>
              <a:t> RHG [1985] 1 All ER 643</a:t>
            </a:r>
          </a:p>
          <a:p>
            <a:pPr marL="0" indent="0">
              <a:buNone/>
            </a:pPr>
            <a:endParaRPr lang="en-GB" sz="2400" dirty="0" smtClean="0"/>
          </a:p>
          <a:p>
            <a:pPr marL="0" indent="0">
              <a:buNone/>
            </a:pPr>
            <a:r>
              <a:rPr lang="en-GB" sz="2400" dirty="0" smtClean="0"/>
              <a:t>Applied </a:t>
            </a:r>
            <a:r>
              <a:rPr lang="en-GB" sz="2400" dirty="0" err="1" smtClean="0"/>
              <a:t>Bolam</a:t>
            </a:r>
            <a:r>
              <a:rPr lang="en-GB" sz="2400" dirty="0" smtClean="0"/>
              <a:t> Test – </a:t>
            </a:r>
            <a:r>
              <a:rPr lang="en-GB" sz="2400" i="1" dirty="0" smtClean="0"/>
              <a:t>acting in accordance with practice accepted as proper by a responsible body of medical men skilled in that particular art</a:t>
            </a:r>
          </a:p>
          <a:p>
            <a:pPr marL="0" indent="0">
              <a:buNone/>
            </a:pPr>
            <a:r>
              <a:rPr lang="en-GB" sz="2000" dirty="0" smtClean="0"/>
              <a:t>						</a:t>
            </a:r>
            <a:r>
              <a:rPr lang="en-GB" sz="2000" dirty="0" err="1" smtClean="0"/>
              <a:t>Bolam</a:t>
            </a:r>
            <a:r>
              <a:rPr lang="en-GB" sz="2000" dirty="0" smtClean="0"/>
              <a:t> v </a:t>
            </a:r>
            <a:r>
              <a:rPr lang="en-GB" sz="2000" dirty="0" err="1" smtClean="0"/>
              <a:t>Friern</a:t>
            </a:r>
            <a:r>
              <a:rPr lang="en-GB" sz="2000" dirty="0" smtClean="0"/>
              <a:t> HMC [1957] 2 All ER 267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However …</a:t>
            </a:r>
            <a:endParaRPr lang="en-GB" dirty="0"/>
          </a:p>
        </p:txBody>
      </p:sp>
      <p:sp>
        <p:nvSpPr>
          <p:cNvPr id="4" name="Content Placeholder 3"/>
          <p:cNvSpPr>
            <a:spLocks noGrp="1"/>
          </p:cNvSpPr>
          <p:nvPr>
            <p:ph sz="half" idx="1"/>
          </p:nvPr>
        </p:nvSpPr>
        <p:spPr/>
        <p:txBody>
          <a:bodyPr>
            <a:normAutofit/>
          </a:bodyPr>
          <a:lstStyle/>
          <a:p>
            <a:endParaRPr lang="en-GB" dirty="0" smtClean="0"/>
          </a:p>
          <a:p>
            <a:r>
              <a:rPr lang="en-GB" dirty="0" smtClean="0"/>
              <a:t>Where there is a significant risk likely to affect the judgement of a reasonable patient … the patient should be informed of that risk.</a:t>
            </a:r>
          </a:p>
        </p:txBody>
      </p:sp>
      <p:sp>
        <p:nvSpPr>
          <p:cNvPr id="5" name="Content Placeholder 4"/>
          <p:cNvSpPr>
            <a:spLocks noGrp="1"/>
          </p:cNvSpPr>
          <p:nvPr>
            <p:ph sz="half" idx="2"/>
          </p:nvPr>
        </p:nvSpPr>
        <p:spPr/>
        <p:txBody>
          <a:bodyPr>
            <a:normAutofit/>
          </a:bodyPr>
          <a:lstStyle/>
          <a:p>
            <a:endParaRPr lang="en-GB" dirty="0" smtClean="0"/>
          </a:p>
          <a:p>
            <a:r>
              <a:rPr lang="en-GB" dirty="0" smtClean="0"/>
              <a:t>Patient </a:t>
            </a:r>
            <a:r>
              <a:rPr lang="en-GB" dirty="0"/>
              <a:t>must be made aware of alternative procedures with fewer or no risks. </a:t>
            </a:r>
            <a:r>
              <a:rPr lang="en-GB" sz="1900" dirty="0"/>
              <a:t>Birch v University College London NHS Foundation Trust [2008] EWHC 2237 (QB)</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Significant risk</a:t>
            </a:r>
            <a:endParaRPr lang="en-GB" dirty="0"/>
          </a:p>
        </p:txBody>
      </p:sp>
      <p:sp>
        <p:nvSpPr>
          <p:cNvPr id="3" name="Content Placeholder 2"/>
          <p:cNvSpPr>
            <a:spLocks noGrp="1"/>
          </p:cNvSpPr>
          <p:nvPr>
            <p:ph sz="half" idx="1"/>
          </p:nvPr>
        </p:nvSpPr>
        <p:spPr/>
        <p:txBody>
          <a:bodyPr/>
          <a:lstStyle/>
          <a:p>
            <a:endParaRPr lang="en-GB" dirty="0" smtClean="0"/>
          </a:p>
          <a:p>
            <a:r>
              <a:rPr lang="en-GB" dirty="0" smtClean="0"/>
              <a:t>Small but well established risk</a:t>
            </a:r>
          </a:p>
          <a:p>
            <a:pPr marL="0" indent="0">
              <a:buNone/>
            </a:pPr>
            <a:endParaRPr lang="en-GB" dirty="0" smtClean="0"/>
          </a:p>
          <a:p>
            <a:r>
              <a:rPr lang="en-GB" dirty="0" smtClean="0"/>
              <a:t>Magnitude of risk … serious consequences or harm. </a:t>
            </a:r>
            <a:r>
              <a:rPr lang="en-GB" sz="2000" dirty="0" smtClean="0"/>
              <a:t>Chester v </a:t>
            </a:r>
            <a:r>
              <a:rPr lang="en-GB" sz="2000" dirty="0" err="1" smtClean="0"/>
              <a:t>Afshar</a:t>
            </a:r>
            <a:r>
              <a:rPr lang="en-GB" sz="2000" dirty="0" smtClean="0"/>
              <a:t> [2004] UKHL 41</a:t>
            </a:r>
          </a:p>
          <a:p>
            <a:endParaRPr lang="en-GB" dirty="0"/>
          </a:p>
        </p:txBody>
      </p:sp>
      <p:sp>
        <p:nvSpPr>
          <p:cNvPr id="4" name="Content Placeholder 3"/>
          <p:cNvSpPr>
            <a:spLocks noGrp="1"/>
          </p:cNvSpPr>
          <p:nvPr>
            <p:ph sz="half" idx="2"/>
          </p:nvPr>
        </p:nvSpPr>
        <p:spPr/>
        <p:txBody>
          <a:bodyPr/>
          <a:lstStyle/>
          <a:p>
            <a:r>
              <a:rPr lang="en-GB" dirty="0" smtClean="0"/>
              <a:t>In </a:t>
            </a:r>
            <a:r>
              <a:rPr lang="en-GB" sz="2000" dirty="0" smtClean="0"/>
              <a:t>Pearce v United Bristol Healthcare NHS Trust [1999] E.C.C. 167 </a:t>
            </a:r>
            <a:r>
              <a:rPr lang="en-GB" dirty="0" smtClean="0"/>
              <a:t>held that had the risk been in the order of 10% then the doctor had a duty to inform the patient,</a:t>
            </a:r>
          </a:p>
          <a:p>
            <a:pPr marL="0" indent="0">
              <a:buNone/>
            </a:pPr>
            <a:endParaRPr lang="en-GB" dirty="0"/>
          </a:p>
          <a:p>
            <a:pPr marL="0" indent="0">
              <a:buNone/>
            </a:pPr>
            <a:r>
              <a:rPr lang="en-GB" dirty="0" smtClean="0"/>
              <a:t>    but …</a:t>
            </a:r>
            <a:endParaRPr lang="en-GB" dirty="0"/>
          </a:p>
        </p:txBody>
      </p:sp>
    </p:spTree>
    <p:extLst>
      <p:ext uri="{BB962C8B-B14F-4D97-AF65-F5344CB8AC3E}">
        <p14:creationId xmlns:p14="http://schemas.microsoft.com/office/powerpoint/2010/main" val="3549038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context</a:t>
            </a:r>
            <a:endParaRPr lang="en-GB" dirty="0"/>
          </a:p>
        </p:txBody>
      </p:sp>
      <p:sp>
        <p:nvSpPr>
          <p:cNvPr id="3" name="Content Placeholder 2"/>
          <p:cNvSpPr>
            <a:spLocks noGrp="1"/>
          </p:cNvSpPr>
          <p:nvPr>
            <p:ph sz="half" idx="1"/>
          </p:nvPr>
        </p:nvSpPr>
        <p:spPr/>
        <p:txBody>
          <a:bodyPr>
            <a:normAutofit fontScale="77500" lnSpcReduction="20000"/>
          </a:bodyPr>
          <a:lstStyle/>
          <a:p>
            <a:pPr marL="0" indent="0">
              <a:buNone/>
            </a:pPr>
            <a:endParaRPr lang="en-GB" sz="3600" dirty="0" smtClean="0"/>
          </a:p>
          <a:p>
            <a:pPr marL="0" indent="0">
              <a:buNone/>
            </a:pPr>
            <a:r>
              <a:rPr lang="en-GB" sz="3600" dirty="0" smtClean="0"/>
              <a:t>As a matter of common law doctors are able to [treat] adults </a:t>
            </a:r>
            <a:r>
              <a:rPr lang="en-GB" sz="3600" u="sng" dirty="0" smtClean="0"/>
              <a:t>unable</a:t>
            </a:r>
            <a:r>
              <a:rPr lang="en-GB" sz="3600" dirty="0" smtClean="0"/>
              <a:t> to consent or refuse treatment by reason of emergency if the treatment was in the patients best interests</a:t>
            </a:r>
            <a:r>
              <a:rPr lang="en-GB" dirty="0" smtClean="0"/>
              <a:t>.</a:t>
            </a:r>
          </a:p>
        </p:txBody>
      </p:sp>
      <p:sp>
        <p:nvSpPr>
          <p:cNvPr id="4" name="Content Placeholder 3"/>
          <p:cNvSpPr>
            <a:spLocks noGrp="1"/>
          </p:cNvSpPr>
          <p:nvPr>
            <p:ph sz="half" idx="2"/>
          </p:nvPr>
        </p:nvSpPr>
        <p:spPr/>
        <p:txBody>
          <a:bodyPr>
            <a:normAutofit fontScale="77500" lnSpcReduction="20000"/>
          </a:bodyPr>
          <a:lstStyle/>
          <a:p>
            <a:pPr marL="0" indent="0">
              <a:buNone/>
            </a:pPr>
            <a:r>
              <a:rPr lang="en-GB" dirty="0"/>
              <a:t>It is well settled that a doctor who is faced with an unconscious patient, for example one who is admitted to the casualty department of a hospital following a road accident, is lawfully entitled and probably bound to carry out such treatment as is necessary to safeguard the life and health of that patient, notwithstanding that the patient is in no position to consent or to refuse consent</a:t>
            </a:r>
            <a:r>
              <a:rPr lang="en-GB" dirty="0" smtClean="0"/>
              <a:t>.</a:t>
            </a:r>
            <a:r>
              <a:rPr lang="en-GB" dirty="0"/>
              <a:t> </a:t>
            </a:r>
            <a:endParaRPr lang="en-GB" dirty="0" smtClean="0"/>
          </a:p>
          <a:p>
            <a:pPr marL="0" indent="0">
              <a:buNone/>
            </a:pPr>
            <a:endParaRPr lang="en-GB" sz="2300" dirty="0"/>
          </a:p>
          <a:p>
            <a:pPr marL="0" indent="0">
              <a:buNone/>
            </a:pPr>
            <a:r>
              <a:rPr lang="en-GB" sz="2300" dirty="0" smtClean="0"/>
              <a:t>Lord </a:t>
            </a:r>
            <a:r>
              <a:rPr lang="en-GB" sz="2300" dirty="0"/>
              <a:t>Donaldson of </a:t>
            </a:r>
            <a:r>
              <a:rPr lang="en-GB" sz="2300" dirty="0" err="1"/>
              <a:t>Lymington</a:t>
            </a:r>
            <a:r>
              <a:rPr lang="en-GB" sz="2300" dirty="0"/>
              <a:t> </a:t>
            </a:r>
            <a:r>
              <a:rPr lang="en-GB" sz="2300" dirty="0" smtClean="0"/>
              <a:t>M.R. F v West Berkshire HA [1990] 2 A.C. 1</a:t>
            </a:r>
            <a:endParaRPr lang="en-GB" sz="2300" dirty="0"/>
          </a:p>
          <a:p>
            <a:endParaRPr lang="en-GB" dirty="0"/>
          </a:p>
        </p:txBody>
      </p:sp>
    </p:spTree>
    <p:extLst>
      <p:ext uri="{BB962C8B-B14F-4D97-AF65-F5344CB8AC3E}">
        <p14:creationId xmlns:p14="http://schemas.microsoft.com/office/powerpoint/2010/main" val="3074867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Effect of warning</a:t>
            </a:r>
            <a:endParaRPr lang="en-GB" dirty="0"/>
          </a:p>
        </p:txBody>
      </p:sp>
      <p:sp>
        <p:nvSpPr>
          <p:cNvPr id="6" name="Content Placeholder 5"/>
          <p:cNvSpPr>
            <a:spLocks noGrp="1"/>
          </p:cNvSpPr>
          <p:nvPr>
            <p:ph idx="1"/>
          </p:nvPr>
        </p:nvSpPr>
        <p:spPr/>
        <p:txBody>
          <a:bodyPr/>
          <a:lstStyle/>
          <a:p>
            <a:pPr marL="0" indent="0">
              <a:buNone/>
            </a:pPr>
            <a:r>
              <a:rPr lang="en-GB" dirty="0"/>
              <a:t>Take into account the effect the warning may </a:t>
            </a:r>
            <a:r>
              <a:rPr lang="en-GB" dirty="0" smtClean="0"/>
              <a:t>have</a:t>
            </a:r>
          </a:p>
          <a:p>
            <a:pPr marL="0" indent="0">
              <a:buNone/>
            </a:pPr>
            <a:endParaRPr lang="en-GB" dirty="0"/>
          </a:p>
          <a:p>
            <a:pPr marL="0" indent="0">
              <a:buNone/>
            </a:pPr>
            <a:r>
              <a:rPr lang="en-GB" dirty="0"/>
              <a:t> ‘as much an exercise of professional skill and judgement as any other part of a doctor’s comprehensive duty of care.’ </a:t>
            </a:r>
            <a:r>
              <a:rPr lang="en-GB" sz="2400" dirty="0" err="1"/>
              <a:t>Diplock</a:t>
            </a:r>
            <a:r>
              <a:rPr lang="en-GB" sz="2400" dirty="0"/>
              <a:t> LJ. Pearce v United Bristol Healthcare NHS Trust [1999] E.C.C. 167 </a:t>
            </a:r>
          </a:p>
        </p:txBody>
      </p:sp>
    </p:spTree>
    <p:extLst>
      <p:ext uri="{BB962C8B-B14F-4D97-AF65-F5344CB8AC3E}">
        <p14:creationId xmlns:p14="http://schemas.microsoft.com/office/powerpoint/2010/main" val="1753773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Turning to the matter of confidentiality</a:t>
            </a:r>
            <a:endParaRPr lang="en-US" dirty="0"/>
          </a:p>
        </p:txBody>
      </p:sp>
      <p:sp>
        <p:nvSpPr>
          <p:cNvPr id="3" name="Subtitle 2"/>
          <p:cNvSpPr>
            <a:spLocks noGrp="1"/>
          </p:cNvSpPr>
          <p:nvPr>
            <p:ph type="subTitle" idx="1"/>
          </p:nvPr>
        </p:nvSpPr>
        <p:spPr/>
        <p:txBody>
          <a:bodyPr/>
          <a:lstStyle/>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Basis of right to confidentiality</a:t>
            </a:r>
            <a:endParaRPr lang="en-GB" dirty="0"/>
          </a:p>
        </p:txBody>
      </p:sp>
      <p:sp>
        <p:nvSpPr>
          <p:cNvPr id="3" name="Content Placeholder 2"/>
          <p:cNvSpPr>
            <a:spLocks noGrp="1"/>
          </p:cNvSpPr>
          <p:nvPr>
            <p:ph sz="half" idx="1"/>
          </p:nvPr>
        </p:nvSpPr>
        <p:spPr/>
        <p:txBody>
          <a:bodyPr/>
          <a:lstStyle/>
          <a:p>
            <a:r>
              <a:rPr lang="en-GB" dirty="0" smtClean="0"/>
              <a:t>Enshrined in professional regulation &amp; codes</a:t>
            </a:r>
          </a:p>
          <a:p>
            <a:pPr lvl="1"/>
            <a:r>
              <a:rPr lang="en-GB" i="1" dirty="0" smtClean="0"/>
              <a:t>Good Medical Practice</a:t>
            </a:r>
            <a:r>
              <a:rPr lang="en-GB" dirty="0" smtClean="0"/>
              <a:t>. GMC</a:t>
            </a:r>
          </a:p>
          <a:p>
            <a:pPr lvl="1"/>
            <a:r>
              <a:rPr lang="en-GB" i="1" dirty="0" smtClean="0"/>
              <a:t>The Code</a:t>
            </a:r>
            <a:r>
              <a:rPr lang="en-GB" dirty="0" smtClean="0"/>
              <a:t>. NMC</a:t>
            </a:r>
          </a:p>
          <a:p>
            <a:pPr lvl="1"/>
            <a:r>
              <a:rPr lang="en-GB" i="1" dirty="0" smtClean="0"/>
              <a:t>Standards of Conduct Performance and Ethics</a:t>
            </a:r>
            <a:r>
              <a:rPr lang="en-GB" dirty="0" smtClean="0"/>
              <a:t>. HCPC</a:t>
            </a:r>
          </a:p>
          <a:p>
            <a:endParaRPr lang="en-GB" dirty="0"/>
          </a:p>
        </p:txBody>
      </p:sp>
      <p:sp>
        <p:nvSpPr>
          <p:cNvPr id="4" name="Content Placeholder 3"/>
          <p:cNvSpPr>
            <a:spLocks noGrp="1"/>
          </p:cNvSpPr>
          <p:nvPr>
            <p:ph sz="half" idx="2"/>
          </p:nvPr>
        </p:nvSpPr>
        <p:spPr/>
        <p:txBody>
          <a:bodyPr/>
          <a:lstStyle/>
          <a:p>
            <a:r>
              <a:rPr lang="en-GB" dirty="0" smtClean="0"/>
              <a:t>Contract law</a:t>
            </a:r>
          </a:p>
          <a:p>
            <a:pPr lvl="1"/>
            <a:r>
              <a:rPr lang="en-GB" dirty="0" smtClean="0"/>
              <a:t>Contract of employment</a:t>
            </a:r>
          </a:p>
          <a:p>
            <a:pPr lvl="1"/>
            <a:endParaRPr lang="en-GB" dirty="0"/>
          </a:p>
          <a:p>
            <a:r>
              <a:rPr lang="en-GB" dirty="0" smtClean="0"/>
              <a:t>Common law duty …</a:t>
            </a:r>
            <a:endParaRPr lang="en-GB" dirty="0"/>
          </a:p>
        </p:txBody>
      </p:sp>
    </p:spTree>
    <p:extLst>
      <p:ext uri="{BB962C8B-B14F-4D97-AF65-F5344CB8AC3E}">
        <p14:creationId xmlns:p14="http://schemas.microsoft.com/office/powerpoint/2010/main" val="94096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Focus</a:t>
            </a:r>
            <a:endParaRPr lang="en-GB" dirty="0"/>
          </a:p>
        </p:txBody>
      </p:sp>
      <p:sp>
        <p:nvSpPr>
          <p:cNvPr id="3" name="Content Placeholder 2"/>
          <p:cNvSpPr>
            <a:spLocks noGrp="1"/>
          </p:cNvSpPr>
          <p:nvPr>
            <p:ph idx="1"/>
          </p:nvPr>
        </p:nvSpPr>
        <p:spPr/>
        <p:txBody>
          <a:bodyPr/>
          <a:lstStyle/>
          <a:p>
            <a:endParaRPr lang="en-GB" dirty="0" smtClean="0"/>
          </a:p>
          <a:p>
            <a:r>
              <a:rPr lang="en-GB" dirty="0" smtClean="0"/>
              <a:t>Adults</a:t>
            </a:r>
          </a:p>
          <a:p>
            <a:r>
              <a:rPr lang="en-GB" dirty="0" smtClean="0"/>
              <a:t>Law in England and Wales</a:t>
            </a:r>
          </a:p>
          <a:p>
            <a:r>
              <a:rPr lang="en-GB" dirty="0" smtClean="0"/>
              <a:t>Overview</a:t>
            </a:r>
          </a:p>
          <a:p>
            <a:r>
              <a:rPr lang="en-GB" dirty="0" smtClean="0"/>
              <a:t>Will not look at capacity</a:t>
            </a:r>
            <a:endParaRPr lang="en-GB" dirty="0"/>
          </a:p>
        </p:txBody>
      </p:sp>
    </p:spTree>
    <p:extLst>
      <p:ext uri="{BB962C8B-B14F-4D97-AF65-F5344CB8AC3E}">
        <p14:creationId xmlns:p14="http://schemas.microsoft.com/office/powerpoint/2010/main" val="3057186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law duty</a:t>
            </a:r>
            <a:endParaRPr lang="en-GB" dirty="0"/>
          </a:p>
        </p:txBody>
      </p:sp>
      <p:sp>
        <p:nvSpPr>
          <p:cNvPr id="4" name="Content Placeholder 3"/>
          <p:cNvSpPr>
            <a:spLocks noGrp="1"/>
          </p:cNvSpPr>
          <p:nvPr>
            <p:ph idx="1"/>
          </p:nvPr>
        </p:nvSpPr>
        <p:spPr/>
        <p:txBody>
          <a:bodyPr>
            <a:normAutofit/>
          </a:bodyPr>
          <a:lstStyle/>
          <a:p>
            <a:endParaRPr lang="en-GB" dirty="0" smtClean="0"/>
          </a:p>
          <a:p>
            <a:r>
              <a:rPr lang="en-GB" dirty="0" smtClean="0"/>
              <a:t>‘… a doctor is under a duty not to [voluntarily] disclose, without the consent of the patient, information which he, the doctor, has gained in his professional capacity’</a:t>
            </a:r>
          </a:p>
          <a:p>
            <a:pPr algn="r">
              <a:buNone/>
            </a:pPr>
            <a:r>
              <a:rPr lang="en-GB" sz="1946" dirty="0" smtClean="0"/>
              <a:t>Hunter v Mann [1974] Q.B. 767</a:t>
            </a:r>
            <a:endParaRPr lang="en-GB" sz="1946"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Human rights and statutory responsibilities</a:t>
            </a:r>
            <a:endParaRPr lang="en-GB" dirty="0"/>
          </a:p>
        </p:txBody>
      </p:sp>
      <p:sp>
        <p:nvSpPr>
          <p:cNvPr id="5" name="Content Placeholder 4"/>
          <p:cNvSpPr>
            <a:spLocks noGrp="1"/>
          </p:cNvSpPr>
          <p:nvPr>
            <p:ph idx="1"/>
          </p:nvPr>
        </p:nvSpPr>
        <p:spPr/>
        <p:txBody>
          <a:bodyPr/>
          <a:lstStyle/>
          <a:p>
            <a:r>
              <a:rPr lang="en-GB" dirty="0" smtClean="0"/>
              <a:t>Human Rights Act 1998</a:t>
            </a:r>
          </a:p>
          <a:p>
            <a:pPr lvl="1"/>
            <a:r>
              <a:rPr lang="en-GB" dirty="0" smtClean="0"/>
              <a:t>European Convention on Human Rights, Article 8</a:t>
            </a:r>
          </a:p>
          <a:p>
            <a:pPr lvl="2"/>
            <a:r>
              <a:rPr lang="en-GB" dirty="0" smtClean="0"/>
              <a:t>Right to respect of private &amp; family life</a:t>
            </a:r>
          </a:p>
          <a:p>
            <a:r>
              <a:rPr lang="en-GB" dirty="0" smtClean="0"/>
              <a:t>Data Protection Act 1998</a:t>
            </a:r>
          </a:p>
          <a:p>
            <a:pPr lvl="2"/>
            <a:r>
              <a:rPr lang="en-GB" dirty="0" smtClean="0"/>
              <a:t>Data obtained, processed and stored for specific lawful purpose</a:t>
            </a:r>
          </a:p>
          <a:p>
            <a:pPr lvl="2"/>
            <a:r>
              <a:rPr lang="en-GB" dirty="0" smtClean="0"/>
              <a:t>Relevant and not excessive</a:t>
            </a:r>
          </a:p>
          <a:p>
            <a:pPr lvl="2"/>
            <a:r>
              <a:rPr lang="en-GB" dirty="0" smtClean="0"/>
              <a:t>Accurate and up to date</a:t>
            </a:r>
          </a:p>
          <a:p>
            <a:pPr lvl="2"/>
            <a:r>
              <a:rPr lang="en-GB" dirty="0" smtClean="0"/>
              <a:t>Kept no longer than necessary</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Legitimate disclosure</a:t>
            </a:r>
            <a:endParaRPr lang="en-GB" dirty="0"/>
          </a:p>
        </p:txBody>
      </p:sp>
      <p:sp>
        <p:nvSpPr>
          <p:cNvPr id="6" name="Text Placeholder 5"/>
          <p:cNvSpPr>
            <a:spLocks noGrp="1"/>
          </p:cNvSpPr>
          <p:nvPr>
            <p:ph type="body" idx="1"/>
          </p:nvPr>
        </p:nvSpPr>
        <p:spPr/>
        <p:txBody>
          <a:bodyPr/>
          <a:lstStyle/>
          <a:p>
            <a:r>
              <a:rPr lang="en-GB" dirty="0" smtClean="0"/>
              <a:t>With consent</a:t>
            </a:r>
            <a:endParaRPr lang="en-GB" dirty="0"/>
          </a:p>
        </p:txBody>
      </p:sp>
      <p:sp>
        <p:nvSpPr>
          <p:cNvPr id="4" name="Content Placeholder 3"/>
          <p:cNvSpPr>
            <a:spLocks noGrp="1"/>
          </p:cNvSpPr>
          <p:nvPr>
            <p:ph sz="half" idx="2"/>
          </p:nvPr>
        </p:nvSpPr>
        <p:spPr/>
        <p:txBody>
          <a:bodyPr>
            <a:normAutofit/>
          </a:bodyPr>
          <a:lstStyle/>
          <a:p>
            <a:pPr lvl="1"/>
            <a:r>
              <a:rPr lang="en-GB" sz="2800" dirty="0" smtClean="0"/>
              <a:t>Express </a:t>
            </a:r>
          </a:p>
          <a:p>
            <a:pPr lvl="1"/>
            <a:r>
              <a:rPr lang="en-GB" sz="2800" dirty="0" smtClean="0"/>
              <a:t>Implied</a:t>
            </a:r>
            <a:endParaRPr lang="en-GB" sz="2800" dirty="0"/>
          </a:p>
          <a:p>
            <a:pPr lvl="1"/>
            <a:r>
              <a:rPr lang="en-GB" sz="2800" dirty="0" smtClean="0"/>
              <a:t>Legitimate need to know</a:t>
            </a:r>
          </a:p>
          <a:p>
            <a:pPr lvl="2"/>
            <a:r>
              <a:rPr lang="en-GB" sz="2400" dirty="0" smtClean="0"/>
              <a:t>Uncontrolled or public situations</a:t>
            </a:r>
          </a:p>
        </p:txBody>
      </p:sp>
      <p:sp>
        <p:nvSpPr>
          <p:cNvPr id="7" name="Text Placeholder 6"/>
          <p:cNvSpPr>
            <a:spLocks noGrp="1"/>
          </p:cNvSpPr>
          <p:nvPr>
            <p:ph type="body" sz="quarter" idx="3"/>
          </p:nvPr>
        </p:nvSpPr>
        <p:spPr/>
        <p:txBody>
          <a:bodyPr/>
          <a:lstStyle/>
          <a:p>
            <a:r>
              <a:rPr lang="en-GB" dirty="0" smtClean="0"/>
              <a:t>In public interests</a:t>
            </a:r>
            <a:endParaRPr lang="en-GB" dirty="0"/>
          </a:p>
        </p:txBody>
      </p:sp>
      <p:sp>
        <p:nvSpPr>
          <p:cNvPr id="8" name="Content Placeholder 7"/>
          <p:cNvSpPr>
            <a:spLocks noGrp="1"/>
          </p:cNvSpPr>
          <p:nvPr>
            <p:ph sz="quarter" idx="4"/>
          </p:nvPr>
        </p:nvSpPr>
        <p:spPr/>
        <p:txBody>
          <a:bodyPr/>
          <a:lstStyle/>
          <a:p>
            <a:r>
              <a:rPr lang="en-GB" dirty="0" smtClean="0"/>
              <a:t>Risk is real</a:t>
            </a:r>
          </a:p>
          <a:p>
            <a:r>
              <a:rPr lang="en-GB" dirty="0" smtClean="0"/>
              <a:t>Risk of physical harm</a:t>
            </a:r>
          </a:p>
          <a:p>
            <a:r>
              <a:rPr lang="en-GB" dirty="0" smtClean="0"/>
              <a:t>Judgement</a:t>
            </a:r>
          </a:p>
          <a:p>
            <a:pPr lvl="1"/>
            <a:r>
              <a:rPr lang="en-GB" dirty="0" smtClean="0"/>
              <a:t>Protecting innocent people from harm outweighs maintaining confidentiality</a:t>
            </a:r>
          </a:p>
          <a:p>
            <a:pPr lvl="1"/>
            <a:r>
              <a:rPr lang="en-GB" dirty="0" smtClean="0"/>
              <a:t>Extent of risk; probability and consequences</a:t>
            </a:r>
          </a:p>
          <a:p>
            <a:pPr lvl="1"/>
            <a:r>
              <a:rPr lang="en-GB" dirty="0" smtClean="0"/>
              <a:t>Justification of decision</a:t>
            </a:r>
            <a:endParaRPr lang="en-GB" dirty="0"/>
          </a:p>
        </p:txBody>
      </p:sp>
    </p:spTree>
    <p:extLst>
      <p:ext uri="{BB962C8B-B14F-4D97-AF65-F5344CB8AC3E}">
        <p14:creationId xmlns:p14="http://schemas.microsoft.com/office/powerpoint/2010/main" val="2146625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Assisting the police</a:t>
            </a:r>
            <a:endParaRPr lang="en-GB" dirty="0"/>
          </a:p>
        </p:txBody>
      </p:sp>
      <p:sp>
        <p:nvSpPr>
          <p:cNvPr id="8" name="Content Placeholder 7"/>
          <p:cNvSpPr>
            <a:spLocks noGrp="1"/>
          </p:cNvSpPr>
          <p:nvPr>
            <p:ph idx="1"/>
          </p:nvPr>
        </p:nvSpPr>
        <p:spPr/>
        <p:txBody>
          <a:bodyPr/>
          <a:lstStyle/>
          <a:p>
            <a:r>
              <a:rPr lang="en-GB" dirty="0" smtClean="0"/>
              <a:t>No general obligation</a:t>
            </a:r>
          </a:p>
          <a:p>
            <a:r>
              <a:rPr lang="en-GB" dirty="0" smtClean="0"/>
              <a:t>Required, on request, to provide police with information that would identify a driver alleged to have committed a traffic offence</a:t>
            </a:r>
          </a:p>
          <a:p>
            <a:r>
              <a:rPr lang="en-GB" dirty="0" smtClean="0"/>
              <a:t>Suspicion of involvement in terrorist activities. Specific request from the police is not necessary</a:t>
            </a:r>
            <a:endParaRPr lang="en-GB" dirty="0"/>
          </a:p>
        </p:txBody>
      </p:sp>
    </p:spTree>
    <p:extLst>
      <p:ext uri="{BB962C8B-B14F-4D97-AF65-F5344CB8AC3E}">
        <p14:creationId xmlns:p14="http://schemas.microsoft.com/office/powerpoint/2010/main" val="6649283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Particular risks in trauma</a:t>
            </a:r>
            <a:endParaRPr lang="en-GB" dirty="0"/>
          </a:p>
        </p:txBody>
      </p:sp>
      <p:sp>
        <p:nvSpPr>
          <p:cNvPr id="3" name="Content Placeholder 2"/>
          <p:cNvSpPr>
            <a:spLocks noGrp="1"/>
          </p:cNvSpPr>
          <p:nvPr>
            <p:ph idx="1"/>
          </p:nvPr>
        </p:nvSpPr>
        <p:spPr/>
        <p:txBody>
          <a:bodyPr/>
          <a:lstStyle/>
          <a:p>
            <a:r>
              <a:rPr lang="en-GB" dirty="0" smtClean="0"/>
              <a:t>Uncontrolled access</a:t>
            </a:r>
          </a:p>
          <a:p>
            <a:pPr lvl="1"/>
            <a:r>
              <a:rPr lang="en-GB" dirty="0" smtClean="0"/>
              <a:t>Prehospital</a:t>
            </a:r>
          </a:p>
          <a:p>
            <a:pPr lvl="1"/>
            <a:r>
              <a:rPr lang="en-GB" dirty="0" smtClean="0"/>
              <a:t>Resuscitation room</a:t>
            </a:r>
          </a:p>
          <a:p>
            <a:r>
              <a:rPr lang="en-GB" dirty="0" smtClean="0"/>
              <a:t>Radio communication</a:t>
            </a:r>
          </a:p>
          <a:p>
            <a:r>
              <a:rPr lang="en-GB" dirty="0" smtClean="0"/>
              <a:t>Photography &amp; video recording</a:t>
            </a:r>
          </a:p>
          <a:p>
            <a:pPr lvl="1"/>
            <a:r>
              <a:rPr lang="en-GB" dirty="0" smtClean="0"/>
              <a:t>Clinical record</a:t>
            </a:r>
          </a:p>
          <a:p>
            <a:pPr lvl="1"/>
            <a:r>
              <a:rPr lang="en-GB" dirty="0" smtClean="0"/>
              <a:t>Teaching</a:t>
            </a:r>
            <a:endParaRPr lang="en-GB" dirty="0"/>
          </a:p>
        </p:txBody>
      </p:sp>
    </p:spTree>
    <p:extLst>
      <p:ext uri="{BB962C8B-B14F-4D97-AF65-F5344CB8AC3E}">
        <p14:creationId xmlns:p14="http://schemas.microsoft.com/office/powerpoint/2010/main" val="2303284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j031559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0402" y="575056"/>
            <a:ext cx="7882071" cy="562254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Consent</a:t>
            </a:r>
            <a:endParaRPr lang="en-GB" dirty="0"/>
          </a:p>
        </p:txBody>
      </p:sp>
      <p:sp>
        <p:nvSpPr>
          <p:cNvPr id="5" name="Content Placeholder 4"/>
          <p:cNvSpPr>
            <a:spLocks noGrp="1"/>
          </p:cNvSpPr>
          <p:nvPr>
            <p:ph sz="half" idx="1"/>
          </p:nvPr>
        </p:nvSpPr>
        <p:spPr/>
        <p:txBody>
          <a:bodyPr/>
          <a:lstStyle/>
          <a:p>
            <a:pPr marL="0" indent="0">
              <a:buNone/>
            </a:pPr>
            <a:r>
              <a:rPr lang="en-GB" dirty="0" smtClean="0"/>
              <a:t>Common law principle</a:t>
            </a:r>
          </a:p>
          <a:p>
            <a:pPr marL="0" indent="0">
              <a:buNone/>
            </a:pPr>
            <a:endParaRPr lang="en-GB" dirty="0" smtClean="0"/>
          </a:p>
          <a:p>
            <a:pPr marL="0" indent="0">
              <a:buNone/>
            </a:pPr>
            <a:r>
              <a:rPr lang="en-GB" dirty="0" smtClean="0"/>
              <a:t>All persons have the right not to suffer bodily violation without their consent</a:t>
            </a:r>
          </a:p>
          <a:p>
            <a:pPr marL="0" indent="0">
              <a:buNone/>
            </a:pPr>
            <a:endParaRPr lang="en-GB" dirty="0"/>
          </a:p>
          <a:p>
            <a:pPr marL="0" indent="0">
              <a:buNone/>
            </a:pPr>
            <a:r>
              <a:rPr lang="en-GB" sz="2000" dirty="0" smtClean="0"/>
              <a:t>F v West Berkshire HA [1990] 2 A.C. 1</a:t>
            </a:r>
            <a:endParaRPr lang="en-GB" sz="2000" dirty="0"/>
          </a:p>
        </p:txBody>
      </p:sp>
      <p:sp>
        <p:nvSpPr>
          <p:cNvPr id="6" name="Content Placeholder 5"/>
          <p:cNvSpPr>
            <a:spLocks noGrp="1"/>
          </p:cNvSpPr>
          <p:nvPr>
            <p:ph sz="half" idx="2"/>
          </p:nvPr>
        </p:nvSpPr>
        <p:spPr/>
        <p:txBody>
          <a:bodyPr/>
          <a:lstStyle/>
          <a:p>
            <a:pPr marL="0" indent="0">
              <a:buNone/>
            </a:pPr>
            <a:r>
              <a:rPr lang="en-GB" dirty="0" smtClean="0"/>
              <a:t>It is a civil wrong, and may be a crime, to impose medical treatment on a conscious adult of sound mind without his or her consent</a:t>
            </a:r>
          </a:p>
          <a:p>
            <a:pPr marL="0" indent="0">
              <a:buNone/>
            </a:pPr>
            <a:endParaRPr lang="en-GB" dirty="0"/>
          </a:p>
          <a:p>
            <a:pPr marL="0" indent="0">
              <a:buNone/>
            </a:pPr>
            <a:r>
              <a:rPr lang="en-GB" sz="2000" dirty="0" smtClean="0"/>
              <a:t>Airedale NHS Trust v Bland [1993] A.C. 798</a:t>
            </a:r>
            <a:endParaRPr lang="en-GB" sz="2000" dirty="0"/>
          </a:p>
        </p:txBody>
      </p:sp>
    </p:spTree>
    <p:extLst>
      <p:ext uri="{BB962C8B-B14F-4D97-AF65-F5344CB8AC3E}">
        <p14:creationId xmlns:p14="http://schemas.microsoft.com/office/powerpoint/2010/main" val="1408896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St Georges Healthcare NHS Trust v S [1998] 3 All ER 673</a:t>
            </a:r>
            <a:endParaRPr lang="en-GB" sz="2800" dirty="0"/>
          </a:p>
        </p:txBody>
      </p:sp>
      <p:sp>
        <p:nvSpPr>
          <p:cNvPr id="3" name="Content Placeholder 2"/>
          <p:cNvSpPr>
            <a:spLocks noGrp="1"/>
          </p:cNvSpPr>
          <p:nvPr>
            <p:ph sz="half" idx="1"/>
          </p:nvPr>
        </p:nvSpPr>
        <p:spPr>
          <a:xfrm>
            <a:off x="474133" y="1600200"/>
            <a:ext cx="4038600" cy="4525963"/>
          </a:xfrm>
        </p:spPr>
        <p:txBody>
          <a:bodyPr>
            <a:normAutofit fontScale="77500" lnSpcReduction="20000"/>
          </a:bodyPr>
          <a:lstStyle/>
          <a:p>
            <a:pPr marL="0" indent="0">
              <a:buNone/>
            </a:pPr>
            <a:r>
              <a:rPr lang="en-GB" sz="2800" dirty="0" smtClean="0"/>
              <a:t>A woman, 36 weeks pregnant &amp; with pre-</a:t>
            </a:r>
            <a:r>
              <a:rPr lang="en-GB" sz="2800" dirty="0" err="1" smtClean="0"/>
              <a:t>eclapmsia</a:t>
            </a:r>
            <a:r>
              <a:rPr lang="en-GB" sz="2800" dirty="0" smtClean="0"/>
              <a:t>, advised of severe risk if not admitted to hospital for treatment.</a:t>
            </a:r>
          </a:p>
          <a:p>
            <a:pPr marL="0" indent="0">
              <a:buNone/>
            </a:pPr>
            <a:endParaRPr lang="en-GB" sz="2800" dirty="0"/>
          </a:p>
          <a:p>
            <a:pPr marL="0" indent="0">
              <a:buNone/>
            </a:pPr>
            <a:r>
              <a:rPr lang="en-GB" sz="2800" dirty="0" smtClean="0"/>
              <a:t>Refused advice – social worker arranged admission to hospital for assessment under s.2 Mental Health Act 1983</a:t>
            </a:r>
          </a:p>
          <a:p>
            <a:pPr marL="0" indent="0">
              <a:buNone/>
            </a:pPr>
            <a:endParaRPr lang="en-GB" sz="2800" dirty="0"/>
          </a:p>
          <a:p>
            <a:pPr marL="0" indent="0">
              <a:buNone/>
            </a:pPr>
            <a:r>
              <a:rPr lang="en-GB" sz="2800" dirty="0" smtClean="0"/>
              <a:t>Transferred to second hospital but continued to refuse consent to treatment</a:t>
            </a:r>
          </a:p>
          <a:p>
            <a:pPr marL="0" indent="0">
              <a:buNone/>
            </a:pPr>
            <a:endParaRPr lang="en-GB" sz="2800" dirty="0"/>
          </a:p>
          <a:p>
            <a:pPr marL="0" indent="0">
              <a:buNone/>
            </a:pPr>
            <a:r>
              <a:rPr lang="en-GB" sz="2800" dirty="0" smtClean="0"/>
              <a:t> </a:t>
            </a:r>
            <a:endParaRPr lang="en-GB" sz="2800" dirty="0"/>
          </a:p>
        </p:txBody>
      </p:sp>
      <p:sp>
        <p:nvSpPr>
          <p:cNvPr id="4" name="Content Placeholder 3"/>
          <p:cNvSpPr>
            <a:spLocks noGrp="1"/>
          </p:cNvSpPr>
          <p:nvPr>
            <p:ph sz="half" idx="2"/>
          </p:nvPr>
        </p:nvSpPr>
        <p:spPr/>
        <p:txBody>
          <a:bodyPr>
            <a:normAutofit fontScale="77500" lnSpcReduction="20000"/>
          </a:bodyPr>
          <a:lstStyle/>
          <a:p>
            <a:pPr marL="0" indent="0">
              <a:buNone/>
            </a:pPr>
            <a:r>
              <a:rPr lang="en-GB" dirty="0"/>
              <a:t>Hospital applied to a judge for declaratory order to dispense with the requirement for the patients consent – granted</a:t>
            </a:r>
          </a:p>
          <a:p>
            <a:pPr marL="0" indent="0">
              <a:buNone/>
            </a:pPr>
            <a:endParaRPr lang="en-GB" dirty="0"/>
          </a:p>
          <a:p>
            <a:pPr marL="0" indent="0">
              <a:buNone/>
            </a:pPr>
            <a:r>
              <a:rPr lang="en-GB" dirty="0"/>
              <a:t>Treatment was administered including caesarean section - mother well and </a:t>
            </a:r>
            <a:r>
              <a:rPr lang="en-GB" dirty="0" smtClean="0"/>
              <a:t>baby  </a:t>
            </a:r>
            <a:r>
              <a:rPr lang="en-GB" dirty="0"/>
              <a:t>healthy.</a:t>
            </a:r>
          </a:p>
          <a:p>
            <a:pPr marL="0" indent="0">
              <a:buNone/>
            </a:pPr>
            <a:endParaRPr lang="en-GB" dirty="0"/>
          </a:p>
          <a:p>
            <a:pPr marL="0" indent="0">
              <a:buNone/>
            </a:pPr>
            <a:r>
              <a:rPr lang="en-GB" dirty="0"/>
              <a:t>Mother returned to original hospital – detention under the Mental Health Act terminated</a:t>
            </a:r>
          </a:p>
          <a:p>
            <a:endParaRPr lang="en-GB" dirty="0"/>
          </a:p>
        </p:txBody>
      </p:sp>
    </p:spTree>
    <p:extLst>
      <p:ext uri="{BB962C8B-B14F-4D97-AF65-F5344CB8AC3E}">
        <p14:creationId xmlns:p14="http://schemas.microsoft.com/office/powerpoint/2010/main" val="973936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On appeal</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sz="2800" dirty="0" smtClean="0"/>
              <a:t>Held that …</a:t>
            </a:r>
          </a:p>
          <a:p>
            <a:pPr marL="0" indent="0">
              <a:buNone/>
            </a:pPr>
            <a:endParaRPr lang="en-GB" sz="2800" dirty="0" smtClean="0"/>
          </a:p>
          <a:p>
            <a:pPr marL="0" indent="0">
              <a:buNone/>
            </a:pPr>
            <a:r>
              <a:rPr lang="en-GB" sz="2800" dirty="0" smtClean="0"/>
              <a:t>Irrespective of risks to her life, an adult of sound mind had the right to refuse medical treatment</a:t>
            </a:r>
          </a:p>
          <a:p>
            <a:pPr marL="0" indent="0">
              <a:buNone/>
            </a:pPr>
            <a:endParaRPr lang="en-GB" sz="2800" dirty="0"/>
          </a:p>
          <a:p>
            <a:pPr marL="0" indent="0">
              <a:buNone/>
            </a:pPr>
            <a:r>
              <a:rPr lang="en-GB" sz="2800" dirty="0" smtClean="0"/>
              <a:t>The unborn child’s need for clinical intervention did not override the mother’s right  to refuse treatment</a:t>
            </a:r>
          </a:p>
          <a:p>
            <a:pPr marL="0" indent="0">
              <a:buNone/>
            </a:pPr>
            <a:endParaRPr lang="en-GB" sz="2800" dirty="0"/>
          </a:p>
          <a:p>
            <a:pPr marL="0" indent="0">
              <a:buNone/>
            </a:pPr>
            <a:r>
              <a:rPr lang="en-GB" sz="2800" dirty="0" smtClean="0"/>
              <a:t>A person detained under s.2 of the Mental Health Act 1983 retains the right to withhold consent to medical procedures unrelated to her mental condition</a:t>
            </a:r>
            <a:endParaRPr lang="en-GB" sz="2800" dirty="0"/>
          </a:p>
        </p:txBody>
      </p:sp>
    </p:spTree>
    <p:extLst>
      <p:ext uri="{BB962C8B-B14F-4D97-AF65-F5344CB8AC3E}">
        <p14:creationId xmlns:p14="http://schemas.microsoft.com/office/powerpoint/2010/main" val="3463471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Consent in context … autonomy</a:t>
            </a:r>
            <a:endParaRPr lang="en-GB" dirty="0"/>
          </a:p>
        </p:txBody>
      </p:sp>
      <p:sp>
        <p:nvSpPr>
          <p:cNvPr id="3" name="Content Placeholder 2"/>
          <p:cNvSpPr>
            <a:spLocks noGrp="1"/>
          </p:cNvSpPr>
          <p:nvPr>
            <p:ph idx="1"/>
          </p:nvPr>
        </p:nvSpPr>
        <p:spPr/>
        <p:txBody>
          <a:bodyPr/>
          <a:lstStyle/>
          <a:p>
            <a:pPr marL="0" indent="0">
              <a:buNone/>
            </a:pPr>
            <a:endParaRPr lang="en-GB" dirty="0"/>
          </a:p>
          <a:p>
            <a:pPr marL="0" indent="0">
              <a:buNone/>
            </a:pPr>
            <a:r>
              <a:rPr lang="en-GB" sz="4400" dirty="0" smtClean="0"/>
              <a:t>In law, a competent person cannot be treated without their consent</a:t>
            </a:r>
          </a:p>
          <a:p>
            <a:pPr marL="0" indent="0">
              <a:buNone/>
            </a:pPr>
            <a:endParaRPr lang="en-GB" sz="4400" dirty="0"/>
          </a:p>
          <a:p>
            <a:pPr marL="0" indent="0">
              <a:buNone/>
            </a:pPr>
            <a:r>
              <a:rPr lang="en-GB" sz="4400" dirty="0" smtClean="0"/>
              <a:t>Right of self determination</a:t>
            </a:r>
          </a:p>
          <a:p>
            <a:pPr marL="0" indent="0">
              <a:buNone/>
            </a:pPr>
            <a:endParaRPr lang="en-GB" sz="4400" dirty="0"/>
          </a:p>
        </p:txBody>
      </p:sp>
    </p:spTree>
    <p:extLst>
      <p:ext uri="{BB962C8B-B14F-4D97-AF65-F5344CB8AC3E}">
        <p14:creationId xmlns:p14="http://schemas.microsoft.com/office/powerpoint/2010/main" val="2178342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What is consent?</a:t>
            </a:r>
            <a:endParaRPr lang="en-GB" dirty="0"/>
          </a:p>
        </p:txBody>
      </p:sp>
      <p:sp>
        <p:nvSpPr>
          <p:cNvPr id="2" name="Content Placeholder 1"/>
          <p:cNvSpPr>
            <a:spLocks noGrp="1"/>
          </p:cNvSpPr>
          <p:nvPr>
            <p:ph idx="1"/>
          </p:nvPr>
        </p:nvSpPr>
        <p:spPr/>
        <p:txBody>
          <a:bodyPr/>
          <a:lstStyle/>
          <a:p>
            <a:pPr marL="0" indent="0">
              <a:buNone/>
            </a:pPr>
            <a:endParaRPr lang="en-GB" dirty="0" smtClean="0"/>
          </a:p>
          <a:p>
            <a:pPr marL="0" indent="0">
              <a:buNone/>
            </a:pPr>
            <a:r>
              <a:rPr lang="en-GB" dirty="0" smtClean="0"/>
              <a:t>… is </a:t>
            </a:r>
            <a:r>
              <a:rPr lang="en-GB" dirty="0"/>
              <a:t>the principle that a person must give their permission before they receive any type of medical treatment or examination</a:t>
            </a:r>
            <a:r>
              <a:rPr lang="en-GB" dirty="0" smtClean="0"/>
              <a:t>.</a:t>
            </a:r>
          </a:p>
          <a:p>
            <a:pPr marL="0" indent="0">
              <a:buNone/>
            </a:pPr>
            <a:endParaRPr lang="en-GB" dirty="0"/>
          </a:p>
          <a:p>
            <a:pPr marL="0" indent="0">
              <a:buNone/>
            </a:pPr>
            <a:r>
              <a:rPr lang="en-GB" sz="2000" dirty="0" smtClean="0"/>
              <a:t>			NHS Choices 2010</a:t>
            </a:r>
            <a:endParaRPr lang="en-GB"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Consequences </a:t>
            </a:r>
            <a:r>
              <a:rPr lang="en-GB" sz="3600" dirty="0" smtClean="0"/>
              <a:t>(proceeding without consent)</a:t>
            </a:r>
            <a:endParaRPr lang="en-GB" sz="3600" dirty="0"/>
          </a:p>
        </p:txBody>
      </p:sp>
      <p:sp>
        <p:nvSpPr>
          <p:cNvPr id="3" name="Content Placeholder 2"/>
          <p:cNvSpPr>
            <a:spLocks noGrp="1"/>
          </p:cNvSpPr>
          <p:nvPr>
            <p:ph sz="half" idx="1"/>
          </p:nvPr>
        </p:nvSpPr>
        <p:spPr/>
        <p:txBody>
          <a:bodyPr/>
          <a:lstStyle/>
          <a:p>
            <a:endParaRPr lang="en-GB" dirty="0" smtClean="0"/>
          </a:p>
          <a:p>
            <a:r>
              <a:rPr lang="en-GB" dirty="0" smtClean="0"/>
              <a:t>Criminal offence</a:t>
            </a:r>
          </a:p>
          <a:p>
            <a:pPr lvl="1"/>
            <a:r>
              <a:rPr lang="en-GB" dirty="0" smtClean="0"/>
              <a:t>E.g. Assault Occasioning Actual Bodily Harm</a:t>
            </a:r>
          </a:p>
          <a:p>
            <a:endParaRPr lang="en-GB" dirty="0" smtClean="0"/>
          </a:p>
          <a:p>
            <a:r>
              <a:rPr lang="en-GB" dirty="0" smtClean="0"/>
              <a:t>Civil matter</a:t>
            </a:r>
          </a:p>
          <a:p>
            <a:pPr lvl="1"/>
            <a:r>
              <a:rPr lang="en-GB" dirty="0" smtClean="0"/>
              <a:t>Tort of Battery</a:t>
            </a:r>
          </a:p>
          <a:p>
            <a:pPr lvl="1"/>
            <a:r>
              <a:rPr lang="en-GB" dirty="0" smtClean="0"/>
              <a:t>Tort of Negligence</a:t>
            </a:r>
            <a:endParaRPr lang="en-GB" dirty="0"/>
          </a:p>
        </p:txBody>
      </p:sp>
      <p:sp>
        <p:nvSpPr>
          <p:cNvPr id="4" name="Content Placeholder 3"/>
          <p:cNvSpPr>
            <a:spLocks noGrp="1"/>
          </p:cNvSpPr>
          <p:nvPr>
            <p:ph sz="half" idx="2"/>
          </p:nvPr>
        </p:nvSpPr>
        <p:spPr/>
        <p:txBody>
          <a:bodyPr/>
          <a:lstStyle/>
          <a:p>
            <a:pPr marL="0" indent="0">
              <a:buNone/>
            </a:pPr>
            <a:endParaRPr lang="en-GB" dirty="0" smtClean="0"/>
          </a:p>
          <a:p>
            <a:pPr marL="0" indent="0">
              <a:buNone/>
            </a:pPr>
            <a:r>
              <a:rPr lang="en-GB" dirty="0" smtClean="0"/>
              <a:t>Article 3 of the European Convention on Human Rights</a:t>
            </a:r>
          </a:p>
          <a:p>
            <a:pPr marL="0" indent="0">
              <a:buNone/>
            </a:pPr>
            <a:endParaRPr lang="en-GB" dirty="0" smtClean="0"/>
          </a:p>
          <a:p>
            <a:pPr marL="0" indent="0">
              <a:buNone/>
            </a:pPr>
            <a:r>
              <a:rPr lang="en-GB" sz="2400" dirty="0" smtClean="0"/>
              <a:t>The right not to suffer torture or inhumane or degrading treatment</a:t>
            </a:r>
            <a:endParaRPr lang="en-GB" sz="2400" dirty="0"/>
          </a:p>
        </p:txBody>
      </p:sp>
    </p:spTree>
    <p:extLst>
      <p:ext uri="{BB962C8B-B14F-4D97-AF65-F5344CB8AC3E}">
        <p14:creationId xmlns:p14="http://schemas.microsoft.com/office/powerpoint/2010/main" val="3755874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Form of consent</a:t>
            </a:r>
            <a:endParaRPr lang="en-GB" dirty="0"/>
          </a:p>
        </p:txBody>
      </p:sp>
      <p:sp>
        <p:nvSpPr>
          <p:cNvPr id="4" name="Content Placeholder 3"/>
          <p:cNvSpPr>
            <a:spLocks noGrp="1"/>
          </p:cNvSpPr>
          <p:nvPr>
            <p:ph idx="1"/>
          </p:nvPr>
        </p:nvSpPr>
        <p:spPr/>
        <p:txBody>
          <a:bodyPr/>
          <a:lstStyle/>
          <a:p>
            <a:endParaRPr lang="en-GB" dirty="0" smtClean="0"/>
          </a:p>
          <a:p>
            <a:r>
              <a:rPr lang="en-GB" dirty="0" smtClean="0"/>
              <a:t>Implied</a:t>
            </a:r>
          </a:p>
          <a:p>
            <a:endParaRPr lang="en-GB" dirty="0" smtClean="0"/>
          </a:p>
          <a:p>
            <a:r>
              <a:rPr lang="en-GB" dirty="0" smtClean="0"/>
              <a:t>Expressed</a:t>
            </a:r>
          </a:p>
        </p:txBody>
      </p:sp>
    </p:spTree>
  </p:cSld>
  <p:clrMapOvr>
    <a:masterClrMapping/>
  </p:clrMapOvr>
</p:sld>
</file>

<file path=ppt/theme/theme1.xml><?xml version="1.0" encoding="utf-8"?>
<a:theme xmlns:a="http://schemas.openxmlformats.org/drawingml/2006/main" name="B&amp;W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B&amp;W slides.potx</Template>
  <TotalTime>1028</TotalTime>
  <Words>1024</Words>
  <Application>Microsoft Macintosh PowerPoint</Application>
  <PresentationFormat>On-screen Show (4:3)</PresentationFormat>
  <Paragraphs>164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B&amp;W slides</vt:lpstr>
      <vt:lpstr>Consent &amp; confidentiality</vt:lpstr>
      <vt:lpstr>Focus</vt:lpstr>
      <vt:lpstr>Consent</vt:lpstr>
      <vt:lpstr>St Georges Healthcare NHS Trust v S [1998] 3 All ER 673</vt:lpstr>
      <vt:lpstr>On appeal</vt:lpstr>
      <vt:lpstr>Consent in context … autonomy</vt:lpstr>
      <vt:lpstr>What is consent?</vt:lpstr>
      <vt:lpstr>Consequences (proceeding without consent)</vt:lpstr>
      <vt:lpstr>Form of consent</vt:lpstr>
      <vt:lpstr>The issue of validity</vt:lpstr>
      <vt:lpstr>Voluntary</vt:lpstr>
      <vt:lpstr>Informed</vt:lpstr>
      <vt:lpstr>How much information</vt:lpstr>
      <vt:lpstr>However …</vt:lpstr>
      <vt:lpstr>Significant risk</vt:lpstr>
      <vt:lpstr>In context</vt:lpstr>
      <vt:lpstr>Effect of warning</vt:lpstr>
      <vt:lpstr>Turning to the matter of confidentiality</vt:lpstr>
      <vt:lpstr>Basis of right to confidentiality</vt:lpstr>
      <vt:lpstr>Common law duty</vt:lpstr>
      <vt:lpstr>Human rights and statutory responsibilities</vt:lpstr>
      <vt:lpstr>Legitimate disclosure</vt:lpstr>
      <vt:lpstr>Assisting the police</vt:lpstr>
      <vt:lpstr>Particular risks in trauma</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theories</dc:title>
  <dc:creator>Tim</dc:creator>
  <cp:lastModifiedBy>Tim</cp:lastModifiedBy>
  <cp:revision>46</cp:revision>
  <dcterms:created xsi:type="dcterms:W3CDTF">2010-06-08T09:18:23Z</dcterms:created>
  <dcterms:modified xsi:type="dcterms:W3CDTF">2015-04-23T10:55:41Z</dcterms:modified>
</cp:coreProperties>
</file>