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60" r:id="rId5"/>
    <p:sldId id="261" r:id="rId6"/>
    <p:sldId id="262" r:id="rId7"/>
    <p:sldId id="271" r:id="rId8"/>
    <p:sldId id="264" r:id="rId9"/>
    <p:sldId id="263" r:id="rId10"/>
    <p:sldId id="266" r:id="rId11"/>
    <p:sldId id="269" r:id="rId12"/>
    <p:sldId id="270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4F73AE-DB28-4F61-9C8A-D7DE30864AAE}" type="datetimeFigureOut">
              <a:rPr lang="en-GB"/>
              <a:pPr>
                <a:defRPr/>
              </a:pPr>
              <a:t>07/11/2013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98F536-EF70-4BEE-A0D0-6BFC9E9209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595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8F536-EF70-4BEE-A0D0-6BFC9E9209B1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555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8F536-EF70-4BEE-A0D0-6BFC9E9209B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123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8F536-EF70-4BEE-A0D0-6BFC9E9209B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214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8F536-EF70-4BEE-A0D0-6BFC9E9209B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907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8F536-EF70-4BEE-A0D0-6BFC9E9209B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81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On the one hand qualified teachers are no longer necessary in academies/free schools and yet on the other those that have been teaching for a number of years (at least 2yr+) now are being encouraged to obtain qualified status… so what does it all mean? Another couple of his ‘pop-up’ initiatives!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Grade 3 classification ok to recruit physicists and mathematicians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CE630-397A-4FEB-996A-F4F30309B51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CR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E019F9-1C29-4456-B567-5373A439EC8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CR &amp; IS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Give out mini pen portraits (3 Primary/ 3 Secondary)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Information to come from application, phase, experience, school context, inspection grade. 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Attendees to evaluate the mini pen portrait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QA considerations may include school inspection grade, mentoring etc.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FE692-3209-42B7-B9F4-D893F734C34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IS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F0239-36A2-489F-9FDD-0A6915E4FA6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D7958-7C2D-4D9C-A00C-FC8EFDC12A8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8F536-EF70-4BEE-A0D0-6BFC9E9209B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785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Play from 5mins and 05 </a:t>
            </a:r>
            <a:r>
              <a:rPr lang="en-GB" dirty="0" err="1" smtClean="0"/>
              <a:t>secs</a:t>
            </a:r>
            <a:r>
              <a:rPr lang="en-GB" dirty="0" smtClean="0"/>
              <a:t> to the end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C58678-E188-468B-8259-EF69535BAC6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8F536-EF70-4BEE-A0D0-6BFC9E9209B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62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A2AC9-3A31-4289-BAC3-23AAC12FB360}" type="datetimeFigureOut">
              <a:rPr lang="en-GB"/>
              <a:pPr>
                <a:defRPr/>
              </a:pPr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CABC-F2B0-449E-A014-1F56D9DA6B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1D53D-0DF9-4C8C-A71E-81303A834D89}" type="datetimeFigureOut">
              <a:rPr lang="en-GB"/>
              <a:pPr>
                <a:defRPr/>
              </a:pPr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40ED6-50E5-486D-9979-0E45369CE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755B-6262-48B0-AC32-0AE24A291BCC}" type="datetimeFigureOut">
              <a:rPr lang="en-GB"/>
              <a:pPr>
                <a:defRPr/>
              </a:pPr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F6F11-E223-49D8-8E6A-2CB955DC52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5B9077-DBA9-45BA-AE33-F6C0A66D42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5BE672-488C-4F96-ACA1-1AAF13E48E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1A99A9-29F9-4F7E-B184-8619DAF274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3F4EF1-4EC7-4618-B446-40B34E15AF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72AB901-12CA-4727-BE3A-C66FF56A81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F3FA15-61D4-487D-A132-6CDB320206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2137EE-2909-417E-A2AE-0A2C9C6DBF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8F0098-A859-4454-8404-6482D8C00B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6350-FD40-4AB7-A5F2-9986345C6413}" type="datetimeFigureOut">
              <a:rPr lang="en-GB"/>
              <a:pPr>
                <a:defRPr/>
              </a:pPr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9AEB-846B-45E3-AA75-CD06AF7B84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61D91B-01BB-4D2E-BBBE-81F38DC1AE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E16BC3-878D-4CE3-95F6-6960504C44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A97F24-AF7B-41CC-A19F-9783865B81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C5919-9FFA-4AC4-BBB5-F3525634F822}" type="datetimeFigureOut">
              <a:rPr lang="en-GB"/>
              <a:pPr>
                <a:defRPr/>
              </a:pPr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D62D8-0274-403C-80FF-A042153B06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91C49-92E8-42DE-9388-8519E5456CFB}" type="datetimeFigureOut">
              <a:rPr lang="en-GB"/>
              <a:pPr>
                <a:defRPr/>
              </a:pPr>
              <a:t>07/11/2013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866C9-A1F0-4193-9380-8ED8870B29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2D9E5-C2FD-4A66-BB54-34EE04E88968}" type="datetimeFigureOut">
              <a:rPr lang="en-GB"/>
              <a:pPr>
                <a:defRPr/>
              </a:pPr>
              <a:t>07/11/2013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294E-95C1-4DC0-91C2-2D080DC779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FE06-1AFE-499B-A330-0FA550093974}" type="datetimeFigureOut">
              <a:rPr lang="en-GB"/>
              <a:pPr>
                <a:defRPr/>
              </a:pPr>
              <a:t>07/11/2013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79EF2-6506-4794-8E44-85DDDF2E92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70628-85F3-4FA1-B754-50328249F8C5}" type="datetimeFigureOut">
              <a:rPr lang="en-GB"/>
              <a:pPr>
                <a:defRPr/>
              </a:pPr>
              <a:t>07/11/2013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3DE23-46C8-4C5A-B61B-18C0BB5A55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2A51-9B35-4E41-9655-32D2C589A2C6}" type="datetimeFigureOut">
              <a:rPr lang="en-GB"/>
              <a:pPr>
                <a:defRPr/>
              </a:pPr>
              <a:t>07/11/2013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9B0EA-9EC0-4DBC-ABB5-3A58285082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1263-216A-4C0A-8D0C-334080F0E0F0}" type="datetimeFigureOut">
              <a:rPr lang="en-GB"/>
              <a:pPr>
                <a:defRPr/>
              </a:pPr>
              <a:t>07/11/2013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4714-D69B-49AE-AF9F-D0EE4FC876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052942-790A-4310-B947-DAE73375C047}" type="datetimeFigureOut">
              <a:rPr lang="en-GB"/>
              <a:pPr>
                <a:defRPr/>
              </a:pPr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BFF14A-956F-449F-8DB9-0EF4ECE23F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A722A7-1CB3-4304-9179-5C353BC56A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ree.co.uk/files/publication/1219925968/National-framework-for-mentoring-and-coaching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Assuring the quality of the Assessment Only Route: a provider’s perspective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Catriona Robinson &amp; Isabelle </a:t>
            </a:r>
            <a:r>
              <a:rPr lang="en-GB" dirty="0" err="1" smtClean="0"/>
              <a:t>Schäfer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Friday 8</a:t>
            </a:r>
            <a:r>
              <a:rPr lang="en-GB" baseline="30000" dirty="0" smtClean="0"/>
              <a:t>th</a:t>
            </a:r>
            <a:r>
              <a:rPr lang="en-GB" dirty="0" smtClean="0"/>
              <a:t> November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/>
          <p:cNvPicPr>
            <a:picLocks noChangeAspect="1" noChangeArrowheads="1"/>
          </p:cNvPicPr>
          <p:nvPr/>
        </p:nvPicPr>
        <p:blipFill>
          <a:blip r:embed="rId3"/>
          <a:srcRect l="15776" t="17651" r="18094" b="298"/>
          <a:stretch>
            <a:fillRect/>
          </a:stretch>
        </p:blipFill>
        <p:spPr bwMode="auto">
          <a:xfrm>
            <a:off x="323850" y="260350"/>
            <a:ext cx="86042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39750" y="6237288"/>
            <a:ext cx="5903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(CUREE 2005:p.5)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66" name="Line 46"/>
          <p:cNvSpPr>
            <a:spLocks noChangeShapeType="1"/>
          </p:cNvSpPr>
          <p:nvPr/>
        </p:nvSpPr>
        <p:spPr bwMode="auto">
          <a:xfrm>
            <a:off x="4572000" y="3614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6405" name="Group 85"/>
          <p:cNvGraphicFramePr>
            <a:graphicFrameLocks noGrp="1"/>
          </p:cNvGraphicFramePr>
          <p:nvPr/>
        </p:nvGraphicFramePr>
        <p:xfrm>
          <a:off x="0" y="549275"/>
          <a:ext cx="9144000" cy="4496435"/>
        </p:xfrm>
        <a:graphic>
          <a:graphicData uri="http://schemas.openxmlformats.org/drawingml/2006/table">
            <a:tbl>
              <a:tblPr/>
              <a:tblGrid>
                <a:gridCol w="1547813"/>
                <a:gridCol w="3025775"/>
                <a:gridCol w="2878137"/>
                <a:gridCol w="1692275"/>
              </a:tblGrid>
              <a:tr h="3190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High clarity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38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High rapport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Open dialogue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Shared expectations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Openness to mutual benefit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Sense of urgency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Task focused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Debate rather than dialogue 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Low rapport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2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Friendship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Lack of direction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Opportunistic in dealing with issues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Short term perspective but 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may be long term relationship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Going though the motions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Low clarity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400" name="Text Box 80"/>
          <p:cNvSpPr txBox="1">
            <a:spLocks noChangeArrowheads="1"/>
          </p:cNvSpPr>
          <p:nvPr/>
        </p:nvSpPr>
        <p:spPr bwMode="auto">
          <a:xfrm>
            <a:off x="323850" y="5876925"/>
            <a:ext cx="8062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Clutterbuck and Raggins (2002) cited by Megginson and Clutterbuck ( 2005 p.18)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Conclusion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Key quality assurance considerations for providers are:</a:t>
            </a:r>
          </a:p>
          <a:p>
            <a:pPr lvl="1" eaLnBrk="1" hangingPunct="1"/>
            <a:r>
              <a:rPr lang="en-GB" dirty="0" smtClean="0"/>
              <a:t>Quality of school/</a:t>
            </a:r>
            <a:r>
              <a:rPr lang="en-GB" dirty="0" err="1" smtClean="0"/>
              <a:t>dept</a:t>
            </a:r>
            <a:endParaRPr lang="en-GB" dirty="0" smtClean="0"/>
          </a:p>
          <a:p>
            <a:pPr lvl="1" eaLnBrk="1" hangingPunct="1"/>
            <a:r>
              <a:rPr lang="en-GB" dirty="0" smtClean="0"/>
              <a:t>Quality of mentoring</a:t>
            </a:r>
          </a:p>
          <a:p>
            <a:pPr lvl="1" eaLnBrk="1" hangingPunct="1"/>
            <a:r>
              <a:rPr lang="en-GB" dirty="0" smtClean="0"/>
              <a:t>Coverage of curriculum</a:t>
            </a:r>
          </a:p>
          <a:p>
            <a:pPr lvl="1" eaLnBrk="1" hangingPunct="1"/>
            <a:r>
              <a:rPr lang="en-GB" dirty="0" smtClean="0"/>
              <a:t>Opportunities to meet the standards</a:t>
            </a:r>
          </a:p>
          <a:p>
            <a:pPr lvl="1" eaLnBrk="1" hangingPunct="1"/>
            <a:r>
              <a:rPr lang="en-GB" dirty="0" smtClean="0"/>
              <a:t>Experience of individuals</a:t>
            </a:r>
          </a:p>
          <a:p>
            <a:pPr lvl="1" eaLnBrk="1" hangingPunct="1"/>
            <a:r>
              <a:rPr lang="en-GB" dirty="0" smtClean="0"/>
              <a:t>Deep subject knowledge </a:t>
            </a:r>
          </a:p>
          <a:p>
            <a:pPr lvl="1" eaLnBrk="1" hangingPunct="1"/>
            <a:r>
              <a:rPr lang="en-GB" dirty="0" smtClean="0"/>
              <a:t>Attainment against the standards</a:t>
            </a:r>
          </a:p>
          <a:p>
            <a:pPr lvl="1"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277938"/>
            <a:ext cx="4608512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References</a:t>
            </a:r>
          </a:p>
        </p:txBody>
      </p:sp>
      <p:sp>
        <p:nvSpPr>
          <p:cNvPr id="4403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sz="1600" smtClean="0"/>
          </a:p>
          <a:p>
            <a:pPr eaLnBrk="1" hangingPunct="1"/>
            <a:r>
              <a:rPr lang="en-US" sz="1600" smtClean="0"/>
              <a:t>CUREE (2005) National Framework for mentoring and Coaching [Online]. Available from: </a:t>
            </a:r>
            <a:r>
              <a:rPr lang="en-US" sz="1600" smtClean="0">
                <a:hlinkClick r:id="rId3"/>
              </a:rPr>
              <a:t>http://www.curee.co.uk/files/publication/1219925968/National-framework-for-mentoring-and-coaching.pdf</a:t>
            </a:r>
            <a:r>
              <a:rPr lang="en-US" sz="1600" smtClean="0"/>
              <a:t>. [Accessed: 07th November 2013]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Megginson, D. and Clutterbuck, D. (2005) </a:t>
            </a:r>
            <a:r>
              <a:rPr lang="en-US" sz="1600" i="1" smtClean="0"/>
              <a:t>Techniques for Coaching and Mentoring</a:t>
            </a:r>
            <a:r>
              <a:rPr lang="en-US" sz="1600" smtClean="0"/>
              <a:t>. London, Elsevier Butterworth-Heinemann.</a:t>
            </a:r>
          </a:p>
          <a:p>
            <a:pPr eaLnBrk="1" hangingPunct="1"/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Qualified or not qualified? That </a:t>
            </a:r>
            <a:r>
              <a:rPr lang="en-GB" u="sng" smtClean="0"/>
              <a:t>is</a:t>
            </a:r>
            <a:r>
              <a:rPr lang="en-GB" smtClean="0"/>
              <a:t> the question!</a:t>
            </a:r>
          </a:p>
        </p:txBody>
      </p:sp>
      <p:sp>
        <p:nvSpPr>
          <p:cNvPr id="27650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028" name="Picture 4" descr="Michael Gove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0001" r="1000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3452813"/>
            <a:ext cx="46783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le 4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In a nutshell…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6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What is the assessment only route and who is involved?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dirty="0" smtClean="0"/>
              <a:t>Assessment only – no training!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dirty="0" smtClean="0"/>
              <a:t>Experienced unqualified teachers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dirty="0" smtClean="0"/>
              <a:t>Maximum 12 week assessment period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dirty="0" smtClean="0"/>
              <a:t>Responsible for planning, teaching and assessing at least classes of 15 pupils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dirty="0" smtClean="0"/>
              <a:t>UW involved in the pilot project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dirty="0" smtClean="0"/>
              <a:t>59 providers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404813"/>
            <a:ext cx="513715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0048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What are the quality assurance considerations?</a:t>
            </a:r>
            <a:br>
              <a:rPr lang="en-GB" dirty="0" smtClean="0"/>
            </a:br>
            <a:r>
              <a:rPr lang="en-GB" dirty="0" smtClean="0"/>
              <a:t>Would you invite the individuals to interview?</a:t>
            </a:r>
            <a:br>
              <a:rPr lang="en-GB" dirty="0" smtClean="0"/>
            </a:br>
            <a:r>
              <a:rPr lang="en-GB" dirty="0" smtClean="0"/>
              <a:t>What are your reasons?</a:t>
            </a:r>
            <a:endParaRPr lang="en-GB" dirty="0"/>
          </a:p>
        </p:txBody>
      </p:sp>
      <p:sp>
        <p:nvSpPr>
          <p:cNvPr id="31747" name="Picture Placeholder 4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  <a:latin typeface="Calibri" pitchFamily="34" charset="0"/>
              </a:rPr>
              <a:t>AO route timeline</a:t>
            </a:r>
          </a:p>
        </p:txBody>
      </p:sp>
      <p:sp>
        <p:nvSpPr>
          <p:cNvPr id="3379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sz="2400" dirty="0" smtClean="0">
                <a:latin typeface="Calibri" pitchFamily="34" charset="0"/>
              </a:rPr>
              <a:t>AO application by </a:t>
            </a:r>
            <a:r>
              <a:rPr lang="en-GB" altLang="en-US" sz="2400" dirty="0" smtClean="0">
                <a:latin typeface="Calibri" pitchFamily="34" charset="0"/>
              </a:rPr>
              <a:t>UW</a:t>
            </a:r>
          </a:p>
          <a:p>
            <a:pPr marL="0" indent="0" eaLnBrk="1" hangingPunct="1">
              <a:buNone/>
            </a:pPr>
            <a:endParaRPr lang="en-GB" altLang="en-US" sz="2400" dirty="0" smtClean="0">
              <a:latin typeface="Calibri" pitchFamily="34" charset="0"/>
            </a:endParaRPr>
          </a:p>
          <a:p>
            <a:pPr eaLnBrk="1" hangingPunct="1"/>
            <a:r>
              <a:rPr lang="en-GB" altLang="en-US" sz="2400" dirty="0" smtClean="0">
                <a:latin typeface="Calibri" pitchFamily="34" charset="0"/>
              </a:rPr>
              <a:t>Stage 1 interview at UW( written task, interview, portfolio of evidence discussed</a:t>
            </a:r>
            <a:r>
              <a:rPr lang="en-GB" altLang="en-US" sz="2400" dirty="0" smtClean="0">
                <a:latin typeface="Calibri" pitchFamily="34" charset="0"/>
              </a:rPr>
              <a:t>)</a:t>
            </a:r>
          </a:p>
          <a:p>
            <a:pPr marL="0" indent="0" eaLnBrk="1" hangingPunct="1">
              <a:buNone/>
            </a:pPr>
            <a:endParaRPr lang="en-GB" altLang="en-US" sz="2400" dirty="0" smtClean="0">
              <a:latin typeface="Calibri" pitchFamily="34" charset="0"/>
            </a:endParaRPr>
          </a:p>
          <a:p>
            <a:pPr eaLnBrk="1" hangingPunct="1"/>
            <a:r>
              <a:rPr lang="en-GB" altLang="en-US" sz="2400" dirty="0" smtClean="0">
                <a:latin typeface="Calibri" pitchFamily="34" charset="0"/>
              </a:rPr>
              <a:t>Stage 2 interview in school (lesson observed by AOM, UW tutor, AO coordinator</a:t>
            </a:r>
            <a:r>
              <a:rPr lang="en-GB" altLang="en-US" sz="2400" dirty="0" smtClean="0">
                <a:latin typeface="Calibri" pitchFamily="34" charset="0"/>
              </a:rPr>
              <a:t>)</a:t>
            </a:r>
          </a:p>
          <a:p>
            <a:pPr marL="0" indent="0" eaLnBrk="1" hangingPunct="1">
              <a:buNone/>
            </a:pPr>
            <a:endParaRPr lang="en-GB" altLang="en-US" sz="2400" dirty="0" smtClean="0">
              <a:latin typeface="Calibri" pitchFamily="34" charset="0"/>
            </a:endParaRPr>
          </a:p>
          <a:p>
            <a:pPr eaLnBrk="1" hangingPunct="1"/>
            <a:r>
              <a:rPr lang="en-GB" altLang="en-US" sz="2400" dirty="0" smtClean="0">
                <a:latin typeface="Calibri" pitchFamily="34" charset="0"/>
              </a:rPr>
              <a:t>Initial assessment report completed by UW tutor. Response to initial assessment report completed by AOM and action plan completed by AOM and AOT</a:t>
            </a:r>
            <a:r>
              <a:rPr lang="en-GB" altLang="en-US" sz="2400" dirty="0" smtClean="0">
                <a:latin typeface="Calibri" pitchFamily="34" charset="0"/>
              </a:rPr>
              <a:t>.</a:t>
            </a:r>
            <a:endParaRPr lang="en-GB" altLang="en-US" sz="2400" dirty="0" smtClean="0">
              <a:latin typeface="Calibri" pitchFamily="34" charset="0"/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altLang="en-US" smtClean="0"/>
          </a:p>
          <a:p>
            <a:pPr eaLnBrk="1" hangingPunct="1">
              <a:buFontTx/>
              <a:buNone/>
            </a:pP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AO route timeline continued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/>
            <a:r>
              <a:rPr lang="en-GB" altLang="en-US" sz="2400" dirty="0">
                <a:solidFill>
                  <a:srgbClr val="000000"/>
                </a:solidFill>
                <a:latin typeface="Calibri" pitchFamily="34" charset="0"/>
              </a:rPr>
              <a:t>The AOT starts the 12 week assessment period when all conditions have been met</a:t>
            </a:r>
            <a:r>
              <a:rPr lang="en-GB" altLang="en-US" sz="24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0" lvl="0" indent="0" eaLnBrk="1" hangingPunct="1">
              <a:buNone/>
            </a:pPr>
            <a:endParaRPr lang="en-GB" alt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lvl="0" eaLnBrk="1" hangingPunct="1"/>
            <a:r>
              <a:rPr lang="en-GB" altLang="en-US" sz="2400" dirty="0">
                <a:solidFill>
                  <a:srgbClr val="000000"/>
                </a:solidFill>
                <a:latin typeface="Calibri" pitchFamily="34" charset="0"/>
              </a:rPr>
              <a:t>The AOT sends the UW tutor an updated action plan half-way through the assessment period</a:t>
            </a:r>
            <a:r>
              <a:rPr lang="en-GB" altLang="en-US" sz="24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0" lvl="0" indent="0" eaLnBrk="1" hangingPunct="1">
              <a:buNone/>
            </a:pPr>
            <a:endParaRPr lang="en-GB" alt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lvl="0" eaLnBrk="1" hangingPunct="1"/>
            <a:r>
              <a:rPr lang="en-GB" altLang="en-US" sz="2400" dirty="0">
                <a:solidFill>
                  <a:srgbClr val="000000"/>
                </a:solidFill>
                <a:latin typeface="Calibri" pitchFamily="34" charset="0"/>
              </a:rPr>
              <a:t>Final assessment visit: 2 joint lesson observations. Portfolio and commentary marked in school.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86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055688"/>
            <a:ext cx="5689600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le 4"/>
          <p:cNvSpPr>
            <a:spLocks noGrp="1"/>
          </p:cNvSpPr>
          <p:nvPr>
            <p:ph type="title"/>
          </p:nvPr>
        </p:nvSpPr>
        <p:spPr>
          <a:xfrm>
            <a:off x="1830388" y="5670550"/>
            <a:ext cx="5486400" cy="566738"/>
          </a:xfrm>
        </p:spPr>
        <p:txBody>
          <a:bodyPr/>
          <a:lstStyle/>
          <a:p>
            <a:pPr algn="ctr" eaLnBrk="1" hangingPunct="1"/>
            <a:r>
              <a:rPr lang="en-GB" smtClean="0"/>
              <a:t>Assessment action plans</a:t>
            </a:r>
          </a:p>
        </p:txBody>
      </p:sp>
      <p:sp>
        <p:nvSpPr>
          <p:cNvPr id="35843" name="Picture Placeholder 5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Calibri" pitchFamily="34" charset="0"/>
              </a:rPr>
              <a:t>AO areas for development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8229600" cy="39624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en-GB" altLang="en-US" sz="2400" smtClean="0"/>
          </a:p>
          <a:p>
            <a:pPr algn="l" eaLnBrk="1" hangingPunct="1">
              <a:lnSpc>
                <a:spcPct val="80000"/>
              </a:lnSpc>
            </a:pPr>
            <a:r>
              <a:rPr lang="en-GB" altLang="en-US" sz="2000" smtClean="0"/>
              <a:t>There is a tendency to “capture an answer” and move on.</a:t>
            </a:r>
          </a:p>
          <a:p>
            <a:pPr algn="l" eaLnBrk="1" hangingPunct="1">
              <a:lnSpc>
                <a:spcPct val="80000"/>
              </a:lnSpc>
            </a:pPr>
            <a:endParaRPr lang="en-GB" altLang="en-US" sz="2000" smtClean="0"/>
          </a:p>
          <a:p>
            <a:pPr algn="l" eaLnBrk="1" hangingPunct="1">
              <a:lnSpc>
                <a:spcPct val="80000"/>
              </a:lnSpc>
            </a:pPr>
            <a:r>
              <a:rPr lang="en-GB" altLang="en-US" sz="2000" smtClean="0"/>
              <a:t> - Encourage pupils to reflect on the progress they have made</a:t>
            </a:r>
          </a:p>
          <a:p>
            <a:pPr algn="l" eaLnBrk="1" hangingPunct="1">
              <a:lnSpc>
                <a:spcPct val="80000"/>
              </a:lnSpc>
            </a:pPr>
            <a:endParaRPr lang="en-GB" altLang="en-US" sz="2000" smtClean="0"/>
          </a:p>
          <a:p>
            <a:pPr algn="l" eaLnBrk="1" hangingPunct="1">
              <a:lnSpc>
                <a:spcPct val="80000"/>
              </a:lnSpc>
            </a:pPr>
            <a:r>
              <a:rPr lang="en-GB" altLang="en-US" sz="2000" smtClean="0"/>
              <a:t> - Manage transitions.</a:t>
            </a:r>
          </a:p>
          <a:p>
            <a:pPr algn="l" eaLnBrk="1" hangingPunct="1">
              <a:lnSpc>
                <a:spcPct val="80000"/>
              </a:lnSpc>
            </a:pPr>
            <a:endParaRPr lang="en-GB" altLang="en-US" sz="2000" smtClean="0"/>
          </a:p>
          <a:p>
            <a:pPr algn="l" eaLnBrk="1" hangingPunct="1">
              <a:lnSpc>
                <a:spcPct val="80000"/>
              </a:lnSpc>
            </a:pPr>
            <a:r>
              <a:rPr lang="en-GB" altLang="en-US" sz="2000" smtClean="0"/>
              <a:t> - Model activities.</a:t>
            </a:r>
          </a:p>
          <a:p>
            <a:pPr algn="l" eaLnBrk="1" hangingPunct="1">
              <a:lnSpc>
                <a:spcPct val="80000"/>
              </a:lnSpc>
            </a:pPr>
            <a:endParaRPr lang="en-GB" altLang="en-US" sz="2000" smtClean="0"/>
          </a:p>
          <a:p>
            <a:pPr algn="l" eaLnBrk="1" hangingPunct="1">
              <a:lnSpc>
                <a:spcPct val="80000"/>
              </a:lnSpc>
            </a:pPr>
            <a:r>
              <a:rPr lang="en-GB" altLang="en-US" sz="2000" smtClean="0"/>
              <a:t> - Give pupils regular feedback… and encourage pupils to respond to feedback. </a:t>
            </a:r>
          </a:p>
          <a:p>
            <a:pPr algn="l" eaLnBrk="1" hangingPunct="1">
              <a:lnSpc>
                <a:spcPct val="80000"/>
              </a:lnSpc>
            </a:pPr>
            <a:endParaRPr lang="en-GB" altLang="en-US" sz="2000" smtClean="0"/>
          </a:p>
          <a:p>
            <a:pPr algn="l" eaLnBrk="1" hangingPunct="1">
              <a:lnSpc>
                <a:spcPct val="80000"/>
              </a:lnSpc>
            </a:pPr>
            <a:r>
              <a:rPr lang="en-GB" altLang="en-US" sz="2000" smtClean="0"/>
              <a:t> - Evaluate lessons.</a:t>
            </a:r>
          </a:p>
          <a:p>
            <a:pPr algn="l" eaLnBrk="1" hangingPunct="1">
              <a:lnSpc>
                <a:spcPct val="80000"/>
              </a:lnSpc>
            </a:pPr>
            <a:endParaRPr lang="en-GB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One AOT’s perspective</a:t>
            </a:r>
          </a:p>
        </p:txBody>
      </p:sp>
      <p:pic>
        <p:nvPicPr>
          <p:cNvPr id="2" name="AO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412776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586</Words>
  <Application>Microsoft Office PowerPoint</Application>
  <PresentationFormat>On-screen Show (4:3)</PresentationFormat>
  <Paragraphs>115</Paragraphs>
  <Slides>14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Default Design</vt:lpstr>
      <vt:lpstr>Assuring the quality of the Assessment Only Route: a provider’s perspective</vt:lpstr>
      <vt:lpstr>Qualified or not qualified? That is the question!</vt:lpstr>
      <vt:lpstr>In a nutshell…</vt:lpstr>
      <vt:lpstr>What are the quality assurance considerations? Would you invite the individuals to interview? What are your reasons?</vt:lpstr>
      <vt:lpstr>AO route timeline</vt:lpstr>
      <vt:lpstr>AO route timeline continued</vt:lpstr>
      <vt:lpstr>Assessment action plans</vt:lpstr>
      <vt:lpstr>AO areas for development</vt:lpstr>
      <vt:lpstr>One AOT’s perspective</vt:lpstr>
      <vt:lpstr>PowerPoint Presentation</vt:lpstr>
      <vt:lpstr>PowerPoint Presentation</vt:lpstr>
      <vt:lpstr>Conclusion</vt:lpstr>
      <vt:lpstr>Any questions?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Assuring the quality of the Assessment Only Route: a provider’s perspective</dc:title>
  <dc:creator>Catriona Robinson</dc:creator>
  <cp:lastModifiedBy>Catriona Robinson</cp:lastModifiedBy>
  <cp:revision>19</cp:revision>
  <dcterms:created xsi:type="dcterms:W3CDTF">2013-11-03T13:41:36Z</dcterms:created>
  <dcterms:modified xsi:type="dcterms:W3CDTF">2013-11-07T19:44:04Z</dcterms:modified>
</cp:coreProperties>
</file>