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73" r:id="rId2"/>
    <p:sldId id="374" r:id="rId3"/>
    <p:sldId id="379" r:id="rId4"/>
    <p:sldId id="380" r:id="rId5"/>
    <p:sldId id="381" r:id="rId6"/>
    <p:sldId id="384" r:id="rId7"/>
    <p:sldId id="382" r:id="rId8"/>
    <p:sldId id="383" r:id="rId9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9999"/>
    <a:srgbClr val="FF6600"/>
    <a:srgbClr val="FFD961"/>
    <a:srgbClr val="AEDC80"/>
    <a:srgbClr val="CCE27A"/>
    <a:srgbClr val="FFFFCC"/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>
        <p:scale>
          <a:sx n="75" d="100"/>
          <a:sy n="75" d="100"/>
        </p:scale>
        <p:origin x="-93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90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taff.worc.ac.uk\data$\BRAJ2\NewProject\Bits&amp;bobs%20work\Schools%20project\Expo%20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taff.worc.ac.uk\data$\BRAJ2\NewProject\Bits&amp;bobs%20work\Schools%20project\Expo%20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taff.worc.ac.uk\data$\BRAJ2\NewProject\Bits&amp;bobs%20work\Schools%20project\Expo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3981143298892715"/>
          <c:y val="7.9893628376803444E-2"/>
          <c:w val="0.62093640830031227"/>
          <c:h val="0.80779504891613352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Primary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Baseline</c:v>
                </c:pt>
                <c:pt idx="1">
                  <c:v>Follow-up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30</c:v>
                </c:pt>
                <c:pt idx="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Secondary</c:v>
                </c:pt>
              </c:strCache>
            </c:strRef>
          </c:tx>
          <c:spPr>
            <a:solidFill>
              <a:srgbClr val="FF0000"/>
            </a:solidFill>
            <a:ln>
              <a:solidFill>
                <a:prstClr val="black"/>
              </a:solidFill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Baseline</c:v>
                </c:pt>
                <c:pt idx="1">
                  <c:v>Follow-up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79</c:v>
                </c:pt>
                <c:pt idx="1">
                  <c:v>99</c:v>
                </c:pt>
              </c:numCache>
            </c:numRef>
          </c:val>
        </c:ser>
        <c:axId val="73078272"/>
        <c:axId val="73098752"/>
      </c:barChart>
      <c:catAx>
        <c:axId val="7307827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3098752"/>
        <c:crosses val="autoZero"/>
        <c:auto val="1"/>
        <c:lblAlgn val="ctr"/>
        <c:lblOffset val="100"/>
      </c:catAx>
      <c:valAx>
        <c:axId val="73098752"/>
        <c:scaling>
          <c:orientation val="minMax"/>
          <c:max val="1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% of pupils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30782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spPr>
    <a:solidFill>
      <a:schemeClr val="bg1"/>
    </a:solidFill>
    <a:ln>
      <a:solidFill>
        <a:schemeClr val="tx1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4768160144368345"/>
          <c:y val="5.876136625844991E-2"/>
          <c:w val="0.65051630899869983"/>
          <c:h val="0.83108714416346907"/>
        </c:manualLayout>
      </c:layout>
      <c:barChart>
        <c:barDir val="col"/>
        <c:grouping val="clustered"/>
        <c:ser>
          <c:idx val="0"/>
          <c:order val="0"/>
          <c:tx>
            <c:strRef>
              <c:f>Sheet1!$A$7</c:f>
              <c:strCache>
                <c:ptCount val="1"/>
                <c:pt idx="0">
                  <c:v>Primary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Baseline</c:v>
                </c:pt>
                <c:pt idx="1">
                  <c:v>Follow-up</c:v>
                </c:pt>
              </c:strCache>
            </c:strRef>
          </c:cat>
          <c:val>
            <c:numRef>
              <c:f>Sheet1!$B$7:$C$7</c:f>
              <c:numCache>
                <c:formatCode>General</c:formatCode>
                <c:ptCount val="2"/>
                <c:pt idx="0">
                  <c:v>10</c:v>
                </c:pt>
                <c:pt idx="1">
                  <c:v>32</c:v>
                </c:pt>
              </c:numCache>
            </c:numRef>
          </c:val>
        </c:ser>
        <c:ser>
          <c:idx val="1"/>
          <c:order val="1"/>
          <c:tx>
            <c:strRef>
              <c:f>Sheet1!$A$8</c:f>
              <c:strCache>
                <c:ptCount val="1"/>
                <c:pt idx="0">
                  <c:v>Secondary</c:v>
                </c:pt>
              </c:strCache>
            </c:strRef>
          </c:tx>
          <c:spPr>
            <a:solidFill>
              <a:srgbClr val="FF0000"/>
            </a:solidFill>
            <a:ln>
              <a:solidFill>
                <a:prstClr val="black"/>
              </a:solidFill>
            </a:ln>
          </c:spPr>
          <c:dLbls>
            <c:dLbl>
              <c:idx val="0"/>
              <c:layout>
                <c:manualLayout>
                  <c:x val="0"/>
                  <c:y val="3.3917171596318358E-3"/>
                </c:manualLayout>
              </c:layout>
              <c:showVal val="1"/>
            </c:dLbl>
            <c:dLbl>
              <c:idx val="1"/>
              <c:layout>
                <c:manualLayout>
                  <c:x val="-9.5334752595057012E-3"/>
                  <c:y val="-3.052572150102980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Baseline</c:v>
                </c:pt>
                <c:pt idx="1">
                  <c:v>Follow-up</c:v>
                </c:pt>
              </c:strCache>
            </c:strRef>
          </c:cat>
          <c:val>
            <c:numRef>
              <c:f>Sheet1!$B$8:$C$8</c:f>
              <c:numCache>
                <c:formatCode>General</c:formatCode>
                <c:ptCount val="2"/>
                <c:pt idx="0">
                  <c:v>33</c:v>
                </c:pt>
                <c:pt idx="1">
                  <c:v>85</c:v>
                </c:pt>
              </c:numCache>
            </c:numRef>
          </c:val>
        </c:ser>
        <c:axId val="45503616"/>
        <c:axId val="45505920"/>
      </c:barChart>
      <c:catAx>
        <c:axId val="4550361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5505920"/>
        <c:crosses val="autoZero"/>
        <c:auto val="1"/>
        <c:lblAlgn val="ctr"/>
        <c:lblOffset val="100"/>
      </c:catAx>
      <c:valAx>
        <c:axId val="45505920"/>
        <c:scaling>
          <c:orientation val="minMax"/>
          <c:max val="1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% of pupils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5503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773138570188896"/>
          <c:y val="0.42226531453770094"/>
          <c:w val="0.19226861429811101"/>
          <c:h val="0.15546937092459812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spPr>
    <a:solidFill>
      <a:prstClr val="white"/>
    </a:solidFill>
    <a:ln>
      <a:solidFill>
        <a:prstClr val="black"/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5268804128076391"/>
          <c:y val="6.0896011554271774E-2"/>
          <c:w val="0.58961989343667565"/>
          <c:h val="0.8005045157019588"/>
        </c:manualLayout>
      </c:layout>
      <c:barChart>
        <c:barDir val="col"/>
        <c:grouping val="stacked"/>
        <c:ser>
          <c:idx val="0"/>
          <c:order val="0"/>
          <c:tx>
            <c:strRef>
              <c:f>Sheet1!$A$14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cat>
            <c:strRef>
              <c:f>Sheet1!$B$1:$C$1</c:f>
              <c:strCache>
                <c:ptCount val="2"/>
                <c:pt idx="0">
                  <c:v>Baseline</c:v>
                </c:pt>
                <c:pt idx="1">
                  <c:v>Follow-up</c:v>
                </c:pt>
              </c:strCache>
            </c:strRef>
          </c:cat>
          <c:val>
            <c:numRef>
              <c:f>Sheet1!$B$14:$C$14</c:f>
              <c:numCache>
                <c:formatCode>General</c:formatCode>
                <c:ptCount val="2"/>
                <c:pt idx="0">
                  <c:v>12</c:v>
                </c:pt>
                <c:pt idx="1">
                  <c:v>67</c:v>
                </c:pt>
              </c:numCache>
            </c:numRef>
          </c:val>
        </c:ser>
        <c:ser>
          <c:idx val="1"/>
          <c:order val="1"/>
          <c:tx>
            <c:strRef>
              <c:f>Sheet1!$A$15</c:f>
              <c:strCache>
                <c:ptCount val="1"/>
                <c:pt idx="0">
                  <c:v>No, but talk about assistive technology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cat>
            <c:strRef>
              <c:f>Sheet1!$B$1:$C$1</c:f>
              <c:strCache>
                <c:ptCount val="2"/>
                <c:pt idx="0">
                  <c:v>Baseline</c:v>
                </c:pt>
                <c:pt idx="1">
                  <c:v>Follow-up</c:v>
                </c:pt>
              </c:strCache>
            </c:strRef>
          </c:cat>
          <c:val>
            <c:numRef>
              <c:f>Sheet1!$B$15:$C$15</c:f>
              <c:numCache>
                <c:formatCode>General</c:formatCode>
                <c:ptCount val="2"/>
                <c:pt idx="0">
                  <c:v>4</c:v>
                </c:pt>
                <c:pt idx="1">
                  <c:v>9</c:v>
                </c:pt>
              </c:numCache>
            </c:numRef>
          </c:val>
        </c:ser>
        <c:overlap val="100"/>
        <c:axId val="42822656"/>
        <c:axId val="42824448"/>
      </c:barChart>
      <c:catAx>
        <c:axId val="4282265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2824448"/>
        <c:crosses val="autoZero"/>
        <c:auto val="1"/>
        <c:lblAlgn val="ctr"/>
        <c:lblOffset val="100"/>
      </c:catAx>
      <c:valAx>
        <c:axId val="42824448"/>
        <c:scaling>
          <c:orientation val="minMax"/>
          <c:max val="1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% of pupils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2822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636830605685001"/>
          <c:y val="0.2389161521628464"/>
          <c:w val="0.22823867502064518"/>
          <c:h val="0.37662282828721533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spPr>
    <a:solidFill>
      <a:prstClr val="white"/>
    </a:solidFill>
    <a:ln>
      <a:solidFill>
        <a:prstClr val="black"/>
      </a:solidFill>
    </a:ln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EB5CC-A499-459A-82A6-44D90018E23B}" type="datetimeFigureOut">
              <a:rPr lang="en-GB" smtClean="0"/>
              <a:pPr/>
              <a:t>11/03/2013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 smtClean="0"/>
              <a:t>Copyright Association for Dementia Studies; University of Worcester 2010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1AC3F-2F16-486D-AA35-078185B4B9F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45F44-51D3-4C11-BD20-3B90474B0BFE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B5865-1C79-47A7-9CE7-6DF369939A8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AB9A-2C5F-416D-9E8F-4349D784744C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F8A6-5C01-4584-9E1C-76697B2A68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2987824" y="6309320"/>
            <a:ext cx="31836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</a:t>
            </a:r>
            <a:r>
              <a:rPr lang="en-GB" sz="1200" noProof="0" dirty="0" smtClean="0"/>
              <a:t> The </a:t>
            </a:r>
            <a:r>
              <a:rPr lang="en-GB" sz="1200" dirty="0" smtClean="0"/>
              <a:t>Association for Dementia Studies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AB9A-2C5F-416D-9E8F-4349D784744C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F8A6-5C01-4584-9E1C-76697B2A68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AB9A-2C5F-416D-9E8F-4349D784744C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F8A6-5C01-4584-9E1C-76697B2A68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AB9A-2C5F-416D-9E8F-4349D784744C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©Copyright Karan Jutlla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F8A6-5C01-4584-9E1C-76697B2A68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AB9A-2C5F-416D-9E8F-4349D784744C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©Copyright Karan Jutlla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F8A6-5C01-4584-9E1C-76697B2A68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AB9A-2C5F-416D-9E8F-4349D784744C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F8A6-5C01-4584-9E1C-76697B2A68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AB9A-2C5F-416D-9E8F-4349D784744C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F8A6-5C01-4584-9E1C-76697B2A68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AB9A-2C5F-416D-9E8F-4349D784744C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F8A6-5C01-4584-9E1C-76697B2A68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AB9A-2C5F-416D-9E8F-4349D784744C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F8A6-5C01-4584-9E1C-76697B2A68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AB9A-2C5F-416D-9E8F-4349D784744C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F8A6-5C01-4584-9E1C-76697B2A68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AB9A-2C5F-416D-9E8F-4349D784744C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F8A6-5C01-4584-9E1C-76697B2A68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CAB9A-2C5F-416D-9E8F-4349D784744C}" type="datetimeFigureOut">
              <a:rPr lang="en-US" smtClean="0"/>
              <a:pPr/>
              <a:t>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©Copyright Karan Jutlla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DF8A6-5C01-4584-9E1C-76697B2A68D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png"/><Relationship Id="rId2" Type="http://schemas.openxmlformats.org/officeDocument/2006/relationships/hyperlink" Target="http://www.worcester.ac.uk/discover/association-for-dementia-studie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FF00"/>
                </a:solidFill>
              </a:rPr>
              <a:t>Evaluation  - Preliminary findings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CC"/>
                </a:solidFill>
              </a:rPr>
              <a:t>Teresa Atkinson</a:t>
            </a:r>
          </a:p>
          <a:p>
            <a:r>
              <a:rPr lang="en-GB" dirty="0" smtClean="0">
                <a:solidFill>
                  <a:srgbClr val="FFFFCC"/>
                </a:solidFill>
              </a:rPr>
              <a:t>Jennifer Bray</a:t>
            </a:r>
            <a:endParaRPr lang="en-US" dirty="0">
              <a:solidFill>
                <a:srgbClr val="FFFFCC"/>
              </a:solidFill>
            </a:endParaRPr>
          </a:p>
        </p:txBody>
      </p:sp>
      <p:pic>
        <p:nvPicPr>
          <p:cNvPr id="4" name="Picture 3" descr="ADS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5517232"/>
            <a:ext cx="1690497" cy="720080"/>
          </a:xfrm>
          <a:prstGeom prst="rect">
            <a:avLst/>
          </a:prstGeom>
        </p:spPr>
      </p:pic>
      <p:pic>
        <p:nvPicPr>
          <p:cNvPr id="7" name="Picture 6" descr="Coventry and Warwickshire Partnership NHS TrustCO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6480720"/>
            <a:ext cx="2396430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nwmncol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6453336"/>
            <a:ext cx="100811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FFFF00"/>
                </a:solidFill>
              </a:rPr>
              <a:t>Evaluation overview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4"/>
          <p:cNvSpPr txBox="1">
            <a:spLocks/>
          </p:cNvSpPr>
          <p:nvPr/>
        </p:nvSpPr>
        <p:spPr>
          <a:xfrm>
            <a:off x="2987824" y="6309320"/>
            <a:ext cx="31836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</a:t>
            </a:r>
            <a:r>
              <a:rPr lang="en-GB" sz="1200" noProof="0" dirty="0" smtClean="0"/>
              <a:t> The </a:t>
            </a:r>
            <a:r>
              <a:rPr lang="en-GB" sz="1200" dirty="0" smtClean="0"/>
              <a:t>Association for Dementia Studies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83568" y="2063750"/>
            <a:ext cx="8208912" cy="3165450"/>
            <a:chOff x="683568" y="1844824"/>
            <a:chExt cx="8208912" cy="3165450"/>
          </a:xfrm>
        </p:grpSpPr>
        <p:sp>
          <p:nvSpPr>
            <p:cNvPr id="5" name="Rounded Rectangle 4"/>
            <p:cNvSpPr/>
            <p:nvPr/>
          </p:nvSpPr>
          <p:spPr>
            <a:xfrm>
              <a:off x="2987824" y="1844824"/>
              <a:ext cx="3600400" cy="1224136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chemeClr val="tx1"/>
                  </a:solidFill>
                </a:rPr>
                <a:t>Dementia interventions implemented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83568" y="1844824"/>
              <a:ext cx="1656184" cy="1224136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chemeClr val="tx1"/>
                  </a:solidFill>
                </a:rPr>
                <a:t>Design evaluation tools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Up Arrow 6"/>
            <p:cNvSpPr/>
            <p:nvPr/>
          </p:nvSpPr>
          <p:spPr>
            <a:xfrm>
              <a:off x="2555776" y="2852936"/>
              <a:ext cx="216024" cy="1080120"/>
            </a:xfrm>
            <a:prstGeom prst="up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Up Arrow 7"/>
            <p:cNvSpPr/>
            <p:nvPr/>
          </p:nvSpPr>
          <p:spPr>
            <a:xfrm>
              <a:off x="6804248" y="2852936"/>
              <a:ext cx="216024" cy="1080120"/>
            </a:xfrm>
            <a:prstGeom prst="up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604316" y="3933056"/>
              <a:ext cx="217559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400" b="1" dirty="0" smtClean="0"/>
                <a:t>Baseline phase:</a:t>
              </a:r>
            </a:p>
            <a:p>
              <a:pPr algn="ctr"/>
              <a:r>
                <a:rPr lang="en-GB" sz="2000" b="1" dirty="0" smtClean="0"/>
                <a:t>Questionnaires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89139" y="3933056"/>
              <a:ext cx="3241593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400" b="1" dirty="0" smtClean="0"/>
                <a:t>Follow-up phase:</a:t>
              </a:r>
            </a:p>
            <a:p>
              <a:pPr algn="ctr"/>
              <a:r>
                <a:rPr lang="en-GB" sz="2000" b="1" dirty="0" smtClean="0"/>
                <a:t>Questionnaires</a:t>
              </a:r>
            </a:p>
            <a:p>
              <a:pPr algn="ctr"/>
              <a:r>
                <a:rPr lang="en-GB" sz="2000" b="1" dirty="0" smtClean="0"/>
                <a:t>Interventions &amp; Case Studies</a:t>
              </a:r>
              <a:endParaRPr lang="en-US" sz="2000" b="1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7236296" y="1844824"/>
              <a:ext cx="1656184" cy="1224136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chemeClr val="tx1"/>
                  </a:solidFill>
                </a:rPr>
                <a:t>Reporting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Notched Right Arrow 11"/>
          <p:cNvSpPr/>
          <p:nvPr/>
        </p:nvSpPr>
        <p:spPr>
          <a:xfrm>
            <a:off x="1259632" y="1484784"/>
            <a:ext cx="6984776" cy="504056"/>
          </a:xfrm>
          <a:prstGeom prst="notched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DS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5517232"/>
            <a:ext cx="1690497" cy="720080"/>
          </a:xfrm>
          <a:prstGeom prst="rect">
            <a:avLst/>
          </a:prstGeom>
        </p:spPr>
      </p:pic>
      <p:pic>
        <p:nvPicPr>
          <p:cNvPr id="15" name="Picture 14" descr="Coventry and Warwickshire Partnership NHS TrustCO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6480720"/>
            <a:ext cx="2396430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nwmncol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6453336"/>
            <a:ext cx="100811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FF00"/>
                </a:solidFill>
              </a:rPr>
              <a:t>Response rates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4"/>
          <p:cNvSpPr txBox="1">
            <a:spLocks/>
          </p:cNvSpPr>
          <p:nvPr/>
        </p:nvSpPr>
        <p:spPr>
          <a:xfrm>
            <a:off x="2987824" y="6309320"/>
            <a:ext cx="31836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</a:t>
            </a:r>
            <a:r>
              <a:rPr lang="en-GB" sz="1200" noProof="0" dirty="0" smtClean="0"/>
              <a:t> The </a:t>
            </a:r>
            <a:r>
              <a:rPr lang="en-GB" sz="1200" dirty="0" smtClean="0"/>
              <a:t>Association for Dementia Studies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1872000" y="1484784"/>
            <a:ext cx="5436304" cy="1584176"/>
            <a:chOff x="1872000" y="1484784"/>
            <a:chExt cx="5436304" cy="1584176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4608004" y="2636912"/>
              <a:ext cx="2700300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1872000" y="2636912"/>
              <a:ext cx="2700000" cy="43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ounded Rectangle 4"/>
            <p:cNvSpPr/>
            <p:nvPr/>
          </p:nvSpPr>
          <p:spPr>
            <a:xfrm>
              <a:off x="2771800" y="1484784"/>
              <a:ext cx="3600400" cy="1152128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b="1" dirty="0" smtClean="0">
                  <a:solidFill>
                    <a:schemeClr val="tx1"/>
                  </a:solidFill>
                </a:rPr>
                <a:t>22 schools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915816" y="1916832"/>
              <a:ext cx="1584176" cy="648072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10 primary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644008" y="1916832"/>
              <a:ext cx="1584176" cy="648072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12 secondary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Connector 21"/>
            <p:cNvCxnSpPr>
              <a:stCxn id="5" idx="2"/>
            </p:cNvCxnSpPr>
            <p:nvPr/>
          </p:nvCxnSpPr>
          <p:spPr>
            <a:xfrm>
              <a:off x="4572000" y="2636912"/>
              <a:ext cx="0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467544" y="4005064"/>
            <a:ext cx="4104456" cy="1440160"/>
            <a:chOff x="467544" y="4077072"/>
            <a:chExt cx="4104456" cy="1440160"/>
          </a:xfrm>
        </p:grpSpPr>
        <p:sp>
          <p:nvSpPr>
            <p:cNvPr id="9" name="Rounded Rectangle 8"/>
            <p:cNvSpPr/>
            <p:nvPr/>
          </p:nvSpPr>
          <p:spPr>
            <a:xfrm>
              <a:off x="467544" y="4509120"/>
              <a:ext cx="4104456" cy="1008112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b="1" dirty="0" smtClean="0">
                  <a:solidFill>
                    <a:schemeClr val="tx1"/>
                  </a:solidFill>
                </a:rPr>
                <a:t>Approx 2500 pupils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611560" y="4941168"/>
              <a:ext cx="1728192" cy="504056"/>
            </a:xfrm>
            <a:prstGeom prst="roundRect">
              <a:avLst/>
            </a:prstGeom>
            <a:solidFill>
              <a:srgbClr val="AEDC8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tx1"/>
                  </a:solidFill>
                </a:rPr>
                <a:t>Over 219 primary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2555776" y="4941168"/>
              <a:ext cx="1872208" cy="504056"/>
            </a:xfrm>
            <a:prstGeom prst="roundRect">
              <a:avLst/>
            </a:prstGeom>
            <a:solidFill>
              <a:srgbClr val="AEDC8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tx1"/>
                  </a:solidFill>
                </a:rPr>
                <a:t>2171 secondary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763688" y="4077072"/>
              <a:ext cx="0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467544" y="3068960"/>
            <a:ext cx="8136904" cy="1008112"/>
            <a:chOff x="467544" y="2996952"/>
            <a:chExt cx="8136904" cy="1008112"/>
          </a:xfrm>
        </p:grpSpPr>
        <p:sp>
          <p:nvSpPr>
            <p:cNvPr id="6" name="Rounded Rectangle 5"/>
            <p:cNvSpPr/>
            <p:nvPr/>
          </p:nvSpPr>
          <p:spPr>
            <a:xfrm>
              <a:off x="467544" y="2996952"/>
              <a:ext cx="2664296" cy="1008112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b="1" dirty="0" smtClean="0">
                  <a:solidFill>
                    <a:schemeClr val="tx1"/>
                  </a:solidFill>
                </a:rPr>
                <a:t>13 responses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203848" y="2996952"/>
              <a:ext cx="2664296" cy="1008112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b="1" dirty="0" smtClean="0">
                  <a:solidFill>
                    <a:schemeClr val="tx1"/>
                  </a:solidFill>
                </a:rPr>
                <a:t>5 ‘unclear’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940152" y="2996952"/>
              <a:ext cx="2664296" cy="100811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b="1" dirty="0" smtClean="0">
                  <a:solidFill>
                    <a:schemeClr val="tx1"/>
                  </a:solidFill>
                </a:rPr>
                <a:t>4 not participating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39552" y="3429000"/>
              <a:ext cx="1152128" cy="504056"/>
            </a:xfrm>
            <a:prstGeom prst="roundRect">
              <a:avLst/>
            </a:prstGeom>
            <a:solidFill>
              <a:srgbClr val="AEDC8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tx1"/>
                  </a:solidFill>
                </a:rPr>
                <a:t>6 primary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763688" y="3429000"/>
              <a:ext cx="1296144" cy="504056"/>
            </a:xfrm>
            <a:prstGeom prst="roundRect">
              <a:avLst/>
            </a:prstGeom>
            <a:solidFill>
              <a:srgbClr val="AEDC8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tx1"/>
                  </a:solidFill>
                </a:rPr>
                <a:t>7 secondary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275856" y="3429000"/>
              <a:ext cx="1152128" cy="504056"/>
            </a:xfrm>
            <a:prstGeom prst="roundRect">
              <a:avLst/>
            </a:prstGeom>
            <a:solidFill>
              <a:srgbClr val="FFD96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tx1"/>
                  </a:solidFill>
                </a:rPr>
                <a:t>1 primary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499992" y="3429000"/>
              <a:ext cx="1296144" cy="504056"/>
            </a:xfrm>
            <a:prstGeom prst="roundRect">
              <a:avLst/>
            </a:prstGeom>
            <a:solidFill>
              <a:srgbClr val="FFD96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tx1"/>
                  </a:solidFill>
                </a:rPr>
                <a:t>4 secondary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012160" y="3429000"/>
              <a:ext cx="1152128" cy="504056"/>
            </a:xfrm>
            <a:prstGeom prst="round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tx1"/>
                  </a:solidFill>
                </a:rPr>
                <a:t>3 primary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7236296" y="3429000"/>
              <a:ext cx="1296144" cy="504056"/>
            </a:xfrm>
            <a:prstGeom prst="roundRect">
              <a:avLst/>
            </a:prstGeom>
            <a:solidFill>
              <a:srgbClr val="FF5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tx1"/>
                  </a:solidFill>
                </a:rPr>
                <a:t>1 secondary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26" name="Picture 25" descr="ADS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5517232"/>
            <a:ext cx="1690497" cy="720080"/>
          </a:xfrm>
          <a:prstGeom prst="rect">
            <a:avLst/>
          </a:prstGeom>
        </p:spPr>
      </p:pic>
      <p:pic>
        <p:nvPicPr>
          <p:cNvPr id="28" name="Picture 27" descr="Coventry and Warwickshire Partnership NHS TrustCO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6480720"/>
            <a:ext cx="2396430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 descr="nwmncol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6453336"/>
            <a:ext cx="100811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FF00"/>
                </a:solidFill>
              </a:rPr>
              <a:t>Pupils who have heard of dementia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4"/>
          <p:cNvSpPr txBox="1">
            <a:spLocks/>
          </p:cNvSpPr>
          <p:nvPr/>
        </p:nvSpPr>
        <p:spPr>
          <a:xfrm>
            <a:off x="2987824" y="6309320"/>
            <a:ext cx="31836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</a:t>
            </a:r>
            <a:r>
              <a:rPr lang="en-GB" sz="1200" noProof="0" dirty="0" smtClean="0"/>
              <a:t> The </a:t>
            </a:r>
            <a:r>
              <a:rPr lang="en-GB" sz="1200" dirty="0" smtClean="0"/>
              <a:t>Association for Dementia Studies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pic>
        <p:nvPicPr>
          <p:cNvPr id="5" name="Picture 4" descr="ADS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5517232"/>
            <a:ext cx="1690497" cy="720080"/>
          </a:xfrm>
          <a:prstGeom prst="rect">
            <a:avLst/>
          </a:prstGeom>
        </p:spPr>
      </p:pic>
      <p:pic>
        <p:nvPicPr>
          <p:cNvPr id="7" name="Picture 6" descr="Coventry and Warwickshire Partnership NHS TrustCO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6480720"/>
            <a:ext cx="2396430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nwmncol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6453336"/>
            <a:ext cx="100811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Chart 8"/>
          <p:cNvGraphicFramePr/>
          <p:nvPr/>
        </p:nvGraphicFramePr>
        <p:xfrm>
          <a:off x="1979712" y="1628800"/>
          <a:ext cx="54006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FF00"/>
                </a:solidFill>
              </a:rPr>
              <a:t>Pupils who have met a person with dementia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/>
          </a:bodyPr>
          <a:lstStyle/>
          <a:p>
            <a:pPr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4" name="Footer Placeholder 4"/>
          <p:cNvSpPr txBox="1">
            <a:spLocks/>
          </p:cNvSpPr>
          <p:nvPr/>
        </p:nvSpPr>
        <p:spPr>
          <a:xfrm>
            <a:off x="2987824" y="6309320"/>
            <a:ext cx="31836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</a:t>
            </a:r>
            <a:r>
              <a:rPr lang="en-GB" sz="1200" noProof="0" dirty="0" smtClean="0"/>
              <a:t> The </a:t>
            </a:r>
            <a:r>
              <a:rPr lang="en-GB" sz="1200" dirty="0" smtClean="0"/>
              <a:t>Association for Dementia Studies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pic>
        <p:nvPicPr>
          <p:cNvPr id="7" name="Picture 6" descr="ADS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5517232"/>
            <a:ext cx="1690497" cy="720080"/>
          </a:xfrm>
          <a:prstGeom prst="rect">
            <a:avLst/>
          </a:prstGeom>
        </p:spPr>
      </p:pic>
      <p:pic>
        <p:nvPicPr>
          <p:cNvPr id="8" name="Picture 7" descr="Coventry and Warwickshire Partnership NHS TrustCO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6480720"/>
            <a:ext cx="2396430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nwmncol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6453336"/>
            <a:ext cx="100811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Chart 9"/>
          <p:cNvGraphicFramePr/>
          <p:nvPr/>
        </p:nvGraphicFramePr>
        <p:xfrm>
          <a:off x="1979712" y="1628800"/>
          <a:ext cx="532859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FF00"/>
                </a:solidFill>
              </a:rPr>
              <a:t>Secondary pupils who have heard of assistive technology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4"/>
          <p:cNvSpPr txBox="1">
            <a:spLocks/>
          </p:cNvSpPr>
          <p:nvPr/>
        </p:nvSpPr>
        <p:spPr>
          <a:xfrm>
            <a:off x="2987824" y="6309320"/>
            <a:ext cx="31836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</a:t>
            </a:r>
            <a:r>
              <a:rPr lang="en-GB" sz="1200" noProof="0" dirty="0" smtClean="0"/>
              <a:t> The </a:t>
            </a:r>
            <a:r>
              <a:rPr lang="en-GB" sz="1200" dirty="0" smtClean="0"/>
              <a:t>Association for Dementia Studies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1979712" y="1628800"/>
          <a:ext cx="554461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ADS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5517232"/>
            <a:ext cx="1690497" cy="720080"/>
          </a:xfrm>
          <a:prstGeom prst="rect">
            <a:avLst/>
          </a:prstGeom>
        </p:spPr>
      </p:pic>
      <p:pic>
        <p:nvPicPr>
          <p:cNvPr id="7" name="Picture 6" descr="Coventry and Warwickshire Partnership NHS TrustCOL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6480720"/>
            <a:ext cx="2396430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nwmncola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6453336"/>
            <a:ext cx="100811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FF00"/>
                </a:solidFill>
              </a:rPr>
              <a:t>Next steps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Receive and analyse the follow-up questionnaires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Find out about the dementia interventions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Report due end of academic year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4"/>
          <p:cNvSpPr txBox="1">
            <a:spLocks/>
          </p:cNvSpPr>
          <p:nvPr/>
        </p:nvSpPr>
        <p:spPr>
          <a:xfrm>
            <a:off x="2987824" y="6309320"/>
            <a:ext cx="31836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</a:t>
            </a:r>
            <a:r>
              <a:rPr lang="en-GB" sz="1200" noProof="0" dirty="0" smtClean="0"/>
              <a:t> The </a:t>
            </a:r>
            <a:r>
              <a:rPr lang="en-GB" sz="1200" dirty="0" smtClean="0"/>
              <a:t>Association for Dementia Studies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pic>
        <p:nvPicPr>
          <p:cNvPr id="5" name="Picture 4" descr="ADS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5517232"/>
            <a:ext cx="1690497" cy="720080"/>
          </a:xfrm>
          <a:prstGeom prst="rect">
            <a:avLst/>
          </a:prstGeom>
        </p:spPr>
      </p:pic>
      <p:pic>
        <p:nvPicPr>
          <p:cNvPr id="6" name="Picture 5" descr="Coventry and Warwickshire Partnership NHS TrustCO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6480720"/>
            <a:ext cx="2396430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nwmncol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6453336"/>
            <a:ext cx="100811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FF00"/>
                </a:solidFill>
              </a:rPr>
              <a:t>And finally...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42770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i="1" dirty="0" smtClean="0">
                <a:solidFill>
                  <a:schemeClr val="bg1"/>
                </a:solidFill>
              </a:rPr>
              <a:t>“People with dementia are just like other people they just need a little bit of help”</a:t>
            </a:r>
          </a:p>
          <a:p>
            <a:pPr algn="ctr">
              <a:buNone/>
            </a:pPr>
            <a:endParaRPr lang="en-GB" i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2800" dirty="0" smtClean="0">
                <a:solidFill>
                  <a:schemeClr val="bg1"/>
                </a:solidFill>
                <a:hlinkClick r:id="rId2"/>
              </a:rPr>
              <a:t>http://www.worcester.ac.uk/discover/association-for-dementia-studies.html</a:t>
            </a:r>
            <a:endParaRPr lang="en-US" sz="2800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en-GB" sz="2400" dirty="0" smtClean="0">
                <a:solidFill>
                  <a:schemeClr val="bg1"/>
                </a:solidFill>
              </a:rPr>
              <a:t>	  </a:t>
            </a:r>
            <a:r>
              <a:rPr lang="en-GB" dirty="0" smtClean="0">
                <a:solidFill>
                  <a:schemeClr val="bg1"/>
                </a:solidFill>
              </a:rPr>
              <a:t>Association for Dementia Studies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bg1"/>
                </a:solidFill>
              </a:rPr>
              <a:t>	  @</a:t>
            </a:r>
            <a:r>
              <a:rPr lang="en-US" dirty="0" err="1" smtClean="0">
                <a:solidFill>
                  <a:schemeClr val="bg1"/>
                </a:solidFill>
              </a:rPr>
              <a:t>DementiaStudies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4"/>
          <p:cNvSpPr txBox="1">
            <a:spLocks/>
          </p:cNvSpPr>
          <p:nvPr/>
        </p:nvSpPr>
        <p:spPr>
          <a:xfrm>
            <a:off x="2987824" y="6309320"/>
            <a:ext cx="31836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</a:t>
            </a:r>
            <a:r>
              <a:rPr lang="en-GB" sz="1200" noProof="0" dirty="0" smtClean="0"/>
              <a:t> The </a:t>
            </a:r>
            <a:r>
              <a:rPr lang="en-GB" sz="1200" dirty="0" smtClean="0"/>
              <a:t>Association for Dementia Studies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pic>
        <p:nvPicPr>
          <p:cNvPr id="5" name="Picture 4" descr="fblogo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4149080"/>
            <a:ext cx="468000" cy="468000"/>
          </a:xfrm>
          <a:prstGeom prst="rect">
            <a:avLst/>
          </a:prstGeom>
        </p:spPr>
      </p:pic>
      <p:pic>
        <p:nvPicPr>
          <p:cNvPr id="6" name="Picture 5" descr="twit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4797152"/>
            <a:ext cx="476250" cy="4762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11560" y="4167136"/>
            <a:ext cx="468000" cy="46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1560" y="4797152"/>
            <a:ext cx="486000" cy="475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DS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9552" y="5517232"/>
            <a:ext cx="1690497" cy="720080"/>
          </a:xfrm>
          <a:prstGeom prst="rect">
            <a:avLst/>
          </a:prstGeom>
        </p:spPr>
      </p:pic>
      <p:pic>
        <p:nvPicPr>
          <p:cNvPr id="10" name="Picture 9" descr="Coventry and Warwickshire Partnership NHS TrustCOL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6480720"/>
            <a:ext cx="2396430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nwmncola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6453336"/>
            <a:ext cx="100811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2150</TotalTime>
  <Words>185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Evaluation  - Preliminary findings</vt:lpstr>
      <vt:lpstr>Evaluation overview</vt:lpstr>
      <vt:lpstr>Response rates</vt:lpstr>
      <vt:lpstr>Pupils who have heard of dementia</vt:lpstr>
      <vt:lpstr>Pupils who have met a person with dementia</vt:lpstr>
      <vt:lpstr>Secondary pupils who have heard of assistive technology</vt:lpstr>
      <vt:lpstr>Next steps</vt:lpstr>
      <vt:lpstr>And finally...</vt:lpstr>
    </vt:vector>
  </TitlesOfParts>
  <Company>University of Worcester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Dementia Awareness</dc:title>
  <dc:creator>ILS</dc:creator>
  <cp:lastModifiedBy>Jennifer Bray</cp:lastModifiedBy>
  <cp:revision>253</cp:revision>
  <dcterms:created xsi:type="dcterms:W3CDTF">2009-09-09T12:33:35Z</dcterms:created>
  <dcterms:modified xsi:type="dcterms:W3CDTF">2013-03-11T09:41:08Z</dcterms:modified>
</cp:coreProperties>
</file>