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16"/>
  </p:notesMasterIdLst>
  <p:sldIdLst>
    <p:sldId id="256" r:id="rId2"/>
    <p:sldId id="285" r:id="rId3"/>
    <p:sldId id="269" r:id="rId4"/>
    <p:sldId id="272" r:id="rId5"/>
    <p:sldId id="278" r:id="rId6"/>
    <p:sldId id="279" r:id="rId7"/>
    <p:sldId id="280" r:id="rId8"/>
    <p:sldId id="281" r:id="rId9"/>
    <p:sldId id="282" r:id="rId10"/>
    <p:sldId id="283" r:id="rId11"/>
    <p:sldId id="286" r:id="rId12"/>
    <p:sldId id="277" r:id="rId13"/>
    <p:sldId id="262" r:id="rId14"/>
    <p:sldId id="284" r:id="rId1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0D79F2-0A62-371C-92C4-1D0925FFDD77}" v="2" dt="2023-07-03T16:33:19.594"/>
    <p1510:client id="{515C69C8-BF80-4F5B-AC0E-1A0970DF9664}" v="9" dt="2023-07-03T17:18:02.4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201" autoAdjust="0"/>
  </p:normalViewPr>
  <p:slideViewPr>
    <p:cSldViewPr snapToGrid="0">
      <p:cViewPr varScale="1">
        <p:scale>
          <a:sx n="63" d="100"/>
          <a:sy n="63" d="100"/>
        </p:scale>
        <p:origin x="1954" y="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e Lewis" userId="S::j.lewis@worc.ac.uk::f3b98ba8-4ecb-4319-a259-a113fe8dfddf" providerId="AD" clId="Web-{490D79F2-0A62-371C-92C4-1D0925FFDD77}"/>
    <pc:docChg chg="modSld">
      <pc:chgData name="Joanne Lewis" userId="S::j.lewis@worc.ac.uk::f3b98ba8-4ecb-4319-a259-a113fe8dfddf" providerId="AD" clId="Web-{490D79F2-0A62-371C-92C4-1D0925FFDD77}" dt="2023-07-03T16:39:51.581" v="267"/>
      <pc:docMkLst>
        <pc:docMk/>
      </pc:docMkLst>
      <pc:sldChg chg="modNotes">
        <pc:chgData name="Joanne Lewis" userId="S::j.lewis@worc.ac.uk::f3b98ba8-4ecb-4319-a259-a113fe8dfddf" providerId="AD" clId="Web-{490D79F2-0A62-371C-92C4-1D0925FFDD77}" dt="2023-07-03T16:15:30.972" v="1"/>
        <pc:sldMkLst>
          <pc:docMk/>
          <pc:sldMk cId="4229116833" sldId="280"/>
        </pc:sldMkLst>
      </pc:sldChg>
      <pc:sldChg chg="modNotes">
        <pc:chgData name="Joanne Lewis" userId="S::j.lewis@worc.ac.uk::f3b98ba8-4ecb-4319-a259-a113fe8dfddf" providerId="AD" clId="Web-{490D79F2-0A62-371C-92C4-1D0925FFDD77}" dt="2023-07-03T16:33:04.327" v="241"/>
        <pc:sldMkLst>
          <pc:docMk/>
          <pc:sldMk cId="40844129" sldId="282"/>
        </pc:sldMkLst>
      </pc:sldChg>
      <pc:sldChg chg="modSp modNotes">
        <pc:chgData name="Joanne Lewis" userId="S::j.lewis@worc.ac.uk::f3b98ba8-4ecb-4319-a259-a113fe8dfddf" providerId="AD" clId="Web-{490D79F2-0A62-371C-92C4-1D0925FFDD77}" dt="2023-07-03T16:39:51.581" v="267"/>
        <pc:sldMkLst>
          <pc:docMk/>
          <pc:sldMk cId="3414437225" sldId="283"/>
        </pc:sldMkLst>
        <pc:spChg chg="mod">
          <ac:chgData name="Joanne Lewis" userId="S::j.lewis@worc.ac.uk::f3b98ba8-4ecb-4319-a259-a113fe8dfddf" providerId="AD" clId="Web-{490D79F2-0A62-371C-92C4-1D0925FFDD77}" dt="2023-07-03T16:33:19.594" v="242" actId="20577"/>
          <ac:spMkLst>
            <pc:docMk/>
            <pc:sldMk cId="3414437225" sldId="283"/>
            <ac:spMk id="3" creationId="{AB4E650E-8ADB-0718-96D7-308EFCF91C09}"/>
          </ac:spMkLst>
        </pc:spChg>
      </pc:sldChg>
    </pc:docChg>
  </pc:docChgLst>
  <pc:docChgLst>
    <pc:chgData name="Helen Hope" userId="be191945-15f4-4729-bbf3-1e8cc26a4902" providerId="ADAL" clId="{515C69C8-BF80-4F5B-AC0E-1A0970DF9664}"/>
    <pc:docChg chg="custSel addSld delSld modSld delMainMaster">
      <pc:chgData name="Helen Hope" userId="be191945-15f4-4729-bbf3-1e8cc26a4902" providerId="ADAL" clId="{515C69C8-BF80-4F5B-AC0E-1A0970DF9664}" dt="2023-07-04T05:11:43.142" v="1396" actId="20577"/>
      <pc:docMkLst>
        <pc:docMk/>
      </pc:docMkLst>
      <pc:sldChg chg="modNotesTx">
        <pc:chgData name="Helen Hope" userId="be191945-15f4-4729-bbf3-1e8cc26a4902" providerId="ADAL" clId="{515C69C8-BF80-4F5B-AC0E-1A0970DF9664}" dt="2023-07-03T15:34:36.561" v="368" actId="20577"/>
        <pc:sldMkLst>
          <pc:docMk/>
          <pc:sldMk cId="0" sldId="256"/>
        </pc:sldMkLst>
      </pc:sldChg>
      <pc:sldChg chg="del">
        <pc:chgData name="Helen Hope" userId="be191945-15f4-4729-bbf3-1e8cc26a4902" providerId="ADAL" clId="{515C69C8-BF80-4F5B-AC0E-1A0970DF9664}" dt="2023-07-03T15:23:04.958" v="0" actId="2696"/>
        <pc:sldMkLst>
          <pc:docMk/>
          <pc:sldMk cId="0" sldId="258"/>
        </pc:sldMkLst>
      </pc:sldChg>
      <pc:sldChg chg="modNotesTx">
        <pc:chgData name="Helen Hope" userId="be191945-15f4-4729-bbf3-1e8cc26a4902" providerId="ADAL" clId="{515C69C8-BF80-4F5B-AC0E-1A0970DF9664}" dt="2023-07-03T17:06:36.506" v="1140" actId="20577"/>
        <pc:sldMkLst>
          <pc:docMk/>
          <pc:sldMk cId="0" sldId="269"/>
        </pc:sldMkLst>
      </pc:sldChg>
      <pc:sldChg chg="modSp del mod modNotesTx">
        <pc:chgData name="Helen Hope" userId="be191945-15f4-4729-bbf3-1e8cc26a4902" providerId="ADAL" clId="{515C69C8-BF80-4F5B-AC0E-1A0970DF9664}" dt="2023-07-03T15:53:14.635" v="745" actId="2696"/>
        <pc:sldMkLst>
          <pc:docMk/>
          <pc:sldMk cId="0" sldId="270"/>
        </pc:sldMkLst>
        <pc:spChg chg="mod">
          <ac:chgData name="Helen Hope" userId="be191945-15f4-4729-bbf3-1e8cc26a4902" providerId="ADAL" clId="{515C69C8-BF80-4F5B-AC0E-1A0970DF9664}" dt="2023-07-03T15:46:30.684" v="734" actId="20577"/>
          <ac:spMkLst>
            <pc:docMk/>
            <pc:sldMk cId="0" sldId="270"/>
            <ac:spMk id="3" creationId="{3ED0456F-0B47-D3F8-2CD5-3F498D869349}"/>
          </ac:spMkLst>
        </pc:spChg>
      </pc:sldChg>
      <pc:sldChg chg="modNotesTx">
        <pc:chgData name="Helen Hope" userId="be191945-15f4-4729-bbf3-1e8cc26a4902" providerId="ADAL" clId="{515C69C8-BF80-4F5B-AC0E-1A0970DF9664}" dt="2023-07-03T15:31:26.534" v="353" actId="20577"/>
        <pc:sldMkLst>
          <pc:docMk/>
          <pc:sldMk cId="0" sldId="272"/>
        </pc:sldMkLst>
      </pc:sldChg>
      <pc:sldChg chg="del modNotesTx">
        <pc:chgData name="Helen Hope" userId="be191945-15f4-4729-bbf3-1e8cc26a4902" providerId="ADAL" clId="{515C69C8-BF80-4F5B-AC0E-1A0970DF9664}" dt="2023-07-03T15:38:58.044" v="464" actId="2696"/>
        <pc:sldMkLst>
          <pc:docMk/>
          <pc:sldMk cId="2322415383" sldId="275"/>
        </pc:sldMkLst>
      </pc:sldChg>
      <pc:sldChg chg="addSp modSp mod modNotesTx">
        <pc:chgData name="Helen Hope" userId="be191945-15f4-4729-bbf3-1e8cc26a4902" providerId="ADAL" clId="{515C69C8-BF80-4F5B-AC0E-1A0970DF9664}" dt="2023-07-03T17:18:39.525" v="1174" actId="255"/>
        <pc:sldMkLst>
          <pc:docMk/>
          <pc:sldMk cId="1488757635" sldId="278"/>
        </pc:sldMkLst>
        <pc:spChg chg="add mod">
          <ac:chgData name="Helen Hope" userId="be191945-15f4-4729-bbf3-1e8cc26a4902" providerId="ADAL" clId="{515C69C8-BF80-4F5B-AC0E-1A0970DF9664}" dt="2023-07-03T17:18:39.525" v="1174" actId="255"/>
          <ac:spMkLst>
            <pc:docMk/>
            <pc:sldMk cId="1488757635" sldId="278"/>
            <ac:spMk id="2" creationId="{BE31B2C6-1CC9-54D4-0F50-083C27EE844A}"/>
          </ac:spMkLst>
        </pc:spChg>
        <pc:spChg chg="mod">
          <ac:chgData name="Helen Hope" userId="be191945-15f4-4729-bbf3-1e8cc26a4902" providerId="ADAL" clId="{515C69C8-BF80-4F5B-AC0E-1A0970DF9664}" dt="2023-07-03T17:17:49.526" v="1162" actId="20577"/>
          <ac:spMkLst>
            <pc:docMk/>
            <pc:sldMk cId="1488757635" sldId="278"/>
            <ac:spMk id="5" creationId="{C906E429-851F-C6E0-C8BA-B7A024DAA034}"/>
          </ac:spMkLst>
        </pc:spChg>
      </pc:sldChg>
      <pc:sldChg chg="modNotesTx">
        <pc:chgData name="Helen Hope" userId="be191945-15f4-4729-bbf3-1e8cc26a4902" providerId="ADAL" clId="{515C69C8-BF80-4F5B-AC0E-1A0970DF9664}" dt="2023-07-03T15:36:18.380" v="424" actId="20577"/>
        <pc:sldMkLst>
          <pc:docMk/>
          <pc:sldMk cId="365589077" sldId="279"/>
        </pc:sldMkLst>
      </pc:sldChg>
      <pc:sldChg chg="modNotesTx">
        <pc:chgData name="Helen Hope" userId="be191945-15f4-4729-bbf3-1e8cc26a4902" providerId="ADAL" clId="{515C69C8-BF80-4F5B-AC0E-1A0970DF9664}" dt="2023-07-03T15:37:15.532" v="427" actId="20577"/>
        <pc:sldMkLst>
          <pc:docMk/>
          <pc:sldMk cId="4229116833" sldId="280"/>
        </pc:sldMkLst>
      </pc:sldChg>
      <pc:sldChg chg="modSp mod modNotesTx">
        <pc:chgData name="Helen Hope" userId="be191945-15f4-4729-bbf3-1e8cc26a4902" providerId="ADAL" clId="{515C69C8-BF80-4F5B-AC0E-1A0970DF9664}" dt="2023-07-04T05:11:43.142" v="1396" actId="20577"/>
        <pc:sldMkLst>
          <pc:docMk/>
          <pc:sldMk cId="2323715718" sldId="281"/>
        </pc:sldMkLst>
        <pc:graphicFrameChg chg="modGraphic">
          <ac:chgData name="Helen Hope" userId="be191945-15f4-4729-bbf3-1e8cc26a4902" providerId="ADAL" clId="{515C69C8-BF80-4F5B-AC0E-1A0970DF9664}" dt="2023-07-04T05:11:43.142" v="1396" actId="20577"/>
          <ac:graphicFrameMkLst>
            <pc:docMk/>
            <pc:sldMk cId="2323715718" sldId="281"/>
            <ac:graphicFrameMk id="4" creationId="{17AEBE21-CFB1-F210-461C-475ACE483EFE}"/>
          </ac:graphicFrameMkLst>
        </pc:graphicFrameChg>
      </pc:sldChg>
      <pc:sldChg chg="modNotesTx">
        <pc:chgData name="Helen Hope" userId="be191945-15f4-4729-bbf3-1e8cc26a4902" providerId="ADAL" clId="{515C69C8-BF80-4F5B-AC0E-1A0970DF9664}" dt="2023-07-03T15:42:12.518" v="669" actId="20577"/>
        <pc:sldMkLst>
          <pc:docMk/>
          <pc:sldMk cId="40844129" sldId="282"/>
        </pc:sldMkLst>
      </pc:sldChg>
      <pc:sldChg chg="modSp mod modNotesTx">
        <pc:chgData name="Helen Hope" userId="be191945-15f4-4729-bbf3-1e8cc26a4902" providerId="ADAL" clId="{515C69C8-BF80-4F5B-AC0E-1A0970DF9664}" dt="2023-07-03T15:52:48.830" v="744" actId="20577"/>
        <pc:sldMkLst>
          <pc:docMk/>
          <pc:sldMk cId="3414437225" sldId="283"/>
        </pc:sldMkLst>
        <pc:spChg chg="mod">
          <ac:chgData name="Helen Hope" userId="be191945-15f4-4729-bbf3-1e8cc26a4902" providerId="ADAL" clId="{515C69C8-BF80-4F5B-AC0E-1A0970DF9664}" dt="2023-07-03T15:48:21.172" v="738" actId="255"/>
          <ac:spMkLst>
            <pc:docMk/>
            <pc:sldMk cId="3414437225" sldId="283"/>
            <ac:spMk id="3" creationId="{AB4E650E-8ADB-0718-96D7-308EFCF91C09}"/>
          </ac:spMkLst>
        </pc:spChg>
      </pc:sldChg>
      <pc:sldChg chg="addSp delSp modSp mod modNotesTx">
        <pc:chgData name="Helen Hope" userId="be191945-15f4-4729-bbf3-1e8cc26a4902" providerId="ADAL" clId="{515C69C8-BF80-4F5B-AC0E-1A0970DF9664}" dt="2023-07-04T05:01:45.404" v="1301" actId="20577"/>
        <pc:sldMkLst>
          <pc:docMk/>
          <pc:sldMk cId="1554962828" sldId="285"/>
        </pc:sldMkLst>
        <pc:spChg chg="mod">
          <ac:chgData name="Helen Hope" userId="be191945-15f4-4729-bbf3-1e8cc26a4902" providerId="ADAL" clId="{515C69C8-BF80-4F5B-AC0E-1A0970DF9664}" dt="2023-07-03T16:59:02.629" v="843" actId="26606"/>
          <ac:spMkLst>
            <pc:docMk/>
            <pc:sldMk cId="1554962828" sldId="285"/>
            <ac:spMk id="3" creationId="{C9DD7B2A-2206-9266-5C50-9A887BB630FE}"/>
          </ac:spMkLst>
        </pc:spChg>
        <pc:spChg chg="add mod">
          <ac:chgData name="Helen Hope" userId="be191945-15f4-4729-bbf3-1e8cc26a4902" providerId="ADAL" clId="{515C69C8-BF80-4F5B-AC0E-1A0970DF9664}" dt="2023-07-03T16:59:31.799" v="870" actId="113"/>
          <ac:spMkLst>
            <pc:docMk/>
            <pc:sldMk cId="1554962828" sldId="285"/>
            <ac:spMk id="7" creationId="{AECB4128-D030-2C2F-D430-4A3DD1BDE510}"/>
          </ac:spMkLst>
        </pc:spChg>
        <pc:spChg chg="del">
          <ac:chgData name="Helen Hope" userId="be191945-15f4-4729-bbf3-1e8cc26a4902" providerId="ADAL" clId="{515C69C8-BF80-4F5B-AC0E-1A0970DF9664}" dt="2023-07-03T16:59:02.629" v="843" actId="26606"/>
          <ac:spMkLst>
            <pc:docMk/>
            <pc:sldMk cId="1554962828" sldId="285"/>
            <ac:spMk id="13" creationId="{7AA67C3D-6D28-4C64-81F8-295FC9396EB6}"/>
          </ac:spMkLst>
        </pc:spChg>
        <pc:spChg chg="del">
          <ac:chgData name="Helen Hope" userId="be191945-15f4-4729-bbf3-1e8cc26a4902" providerId="ADAL" clId="{515C69C8-BF80-4F5B-AC0E-1A0970DF9664}" dt="2023-07-03T16:59:02.629" v="843" actId="26606"/>
          <ac:spMkLst>
            <pc:docMk/>
            <pc:sldMk cId="1554962828" sldId="285"/>
            <ac:spMk id="15" creationId="{8DBEAE55-3EA1-41D7-A212-5F7D8986C1F2}"/>
          </ac:spMkLst>
        </pc:spChg>
        <pc:spChg chg="del">
          <ac:chgData name="Helen Hope" userId="be191945-15f4-4729-bbf3-1e8cc26a4902" providerId="ADAL" clId="{515C69C8-BF80-4F5B-AC0E-1A0970DF9664}" dt="2023-07-03T16:59:02.629" v="843" actId="26606"/>
          <ac:spMkLst>
            <pc:docMk/>
            <pc:sldMk cId="1554962828" sldId="285"/>
            <ac:spMk id="17" creationId="{CFC5F0E7-644F-4101-BE72-12825CF537E7}"/>
          </ac:spMkLst>
        </pc:spChg>
        <pc:spChg chg="del">
          <ac:chgData name="Helen Hope" userId="be191945-15f4-4729-bbf3-1e8cc26a4902" providerId="ADAL" clId="{515C69C8-BF80-4F5B-AC0E-1A0970DF9664}" dt="2023-07-03T16:59:02.629" v="843" actId="26606"/>
          <ac:spMkLst>
            <pc:docMk/>
            <pc:sldMk cId="1554962828" sldId="285"/>
            <ac:spMk id="19" creationId="{74283919-7E00-4FC2-BFC9-3F56E58808F7}"/>
          </ac:spMkLst>
        </pc:spChg>
        <pc:spChg chg="del">
          <ac:chgData name="Helen Hope" userId="be191945-15f4-4729-bbf3-1e8cc26a4902" providerId="ADAL" clId="{515C69C8-BF80-4F5B-AC0E-1A0970DF9664}" dt="2023-07-03T16:59:02.629" v="843" actId="26606"/>
          <ac:spMkLst>
            <pc:docMk/>
            <pc:sldMk cId="1554962828" sldId="285"/>
            <ac:spMk id="21" creationId="{2217FF4A-5EDF-43B7-90EE-BDD9F1E9EAC2}"/>
          </ac:spMkLst>
        </pc:spChg>
        <pc:spChg chg="add">
          <ac:chgData name="Helen Hope" userId="be191945-15f4-4729-bbf3-1e8cc26a4902" providerId="ADAL" clId="{515C69C8-BF80-4F5B-AC0E-1A0970DF9664}" dt="2023-07-03T16:59:02.629" v="843" actId="26606"/>
          <ac:spMkLst>
            <pc:docMk/>
            <pc:sldMk cId="1554962828" sldId="285"/>
            <ac:spMk id="26" creationId="{262ABC4B-37D8-4218-BDD8-6DF6A00C0C80}"/>
          </ac:spMkLst>
        </pc:spChg>
        <pc:picChg chg="mod ord">
          <ac:chgData name="Helen Hope" userId="be191945-15f4-4729-bbf3-1e8cc26a4902" providerId="ADAL" clId="{515C69C8-BF80-4F5B-AC0E-1A0970DF9664}" dt="2023-07-03T16:59:02.629" v="843" actId="26606"/>
          <ac:picMkLst>
            <pc:docMk/>
            <pc:sldMk cId="1554962828" sldId="285"/>
            <ac:picMk id="2" creationId="{BABE0039-8CD7-4749-4A62-07E182736AF4}"/>
          </ac:picMkLst>
        </pc:picChg>
        <pc:picChg chg="mod">
          <ac:chgData name="Helen Hope" userId="be191945-15f4-4729-bbf3-1e8cc26a4902" providerId="ADAL" clId="{515C69C8-BF80-4F5B-AC0E-1A0970DF9664}" dt="2023-07-03T16:59:02.629" v="843" actId="26606"/>
          <ac:picMkLst>
            <pc:docMk/>
            <pc:sldMk cId="1554962828" sldId="285"/>
            <ac:picMk id="4" creationId="{0DAD6172-19F4-3751-2E57-3419DA95F5A3}"/>
          </ac:picMkLst>
        </pc:picChg>
        <pc:picChg chg="add mod ord">
          <ac:chgData name="Helen Hope" userId="be191945-15f4-4729-bbf3-1e8cc26a4902" providerId="ADAL" clId="{515C69C8-BF80-4F5B-AC0E-1A0970DF9664}" dt="2023-07-03T16:59:02.629" v="843" actId="26606"/>
          <ac:picMkLst>
            <pc:docMk/>
            <pc:sldMk cId="1554962828" sldId="285"/>
            <ac:picMk id="6" creationId="{FC89E790-B38D-A711-ABEC-75256F0112BE}"/>
          </ac:picMkLst>
        </pc:picChg>
      </pc:sldChg>
      <pc:sldChg chg="addSp delSp modSp new mod setBg">
        <pc:chgData name="Helen Hope" userId="be191945-15f4-4729-bbf3-1e8cc26a4902" providerId="ADAL" clId="{515C69C8-BF80-4F5B-AC0E-1A0970DF9664}" dt="2023-07-03T16:57:26.604" v="841" actId="14100"/>
        <pc:sldMkLst>
          <pc:docMk/>
          <pc:sldMk cId="523911522" sldId="286"/>
        </pc:sldMkLst>
        <pc:spChg chg="mod ord">
          <ac:chgData name="Helen Hope" userId="be191945-15f4-4729-bbf3-1e8cc26a4902" providerId="ADAL" clId="{515C69C8-BF80-4F5B-AC0E-1A0970DF9664}" dt="2023-07-03T16:57:26.604" v="841" actId="14100"/>
          <ac:spMkLst>
            <pc:docMk/>
            <pc:sldMk cId="523911522" sldId="286"/>
            <ac:spMk id="2" creationId="{71AC3AE7-9AF7-ACC3-224D-7DC3F8344DF3}"/>
          </ac:spMkLst>
        </pc:spChg>
        <pc:spChg chg="del">
          <ac:chgData name="Helen Hope" userId="be191945-15f4-4729-bbf3-1e8cc26a4902" providerId="ADAL" clId="{515C69C8-BF80-4F5B-AC0E-1A0970DF9664}" dt="2023-07-03T16:54:45.432" v="747" actId="931"/>
          <ac:spMkLst>
            <pc:docMk/>
            <pc:sldMk cId="523911522" sldId="286"/>
            <ac:spMk id="3" creationId="{04477B9D-A274-784E-15F9-DB8BACB37932}"/>
          </ac:spMkLst>
        </pc:spChg>
        <pc:spChg chg="add mod">
          <ac:chgData name="Helen Hope" userId="be191945-15f4-4729-bbf3-1e8cc26a4902" providerId="ADAL" clId="{515C69C8-BF80-4F5B-AC0E-1A0970DF9664}" dt="2023-07-03T16:57:14.997" v="823" actId="14100"/>
          <ac:spMkLst>
            <pc:docMk/>
            <pc:sldMk cId="523911522" sldId="286"/>
            <ac:spMk id="6" creationId="{BC9B5B93-66A6-C9E1-984A-86566B0D47FD}"/>
          </ac:spMkLst>
        </pc:spChg>
        <pc:spChg chg="add del">
          <ac:chgData name="Helen Hope" userId="be191945-15f4-4729-bbf3-1e8cc26a4902" providerId="ADAL" clId="{515C69C8-BF80-4F5B-AC0E-1A0970DF9664}" dt="2023-07-03T16:56:40.574" v="817" actId="26606"/>
          <ac:spMkLst>
            <pc:docMk/>
            <pc:sldMk cId="523911522" sldId="286"/>
            <ac:spMk id="10" creationId="{37C89E4B-3C9F-44B9-8B86-D9E3D112D8EC}"/>
          </ac:spMkLst>
        </pc:spChg>
        <pc:picChg chg="add mod ord">
          <ac:chgData name="Helen Hope" userId="be191945-15f4-4729-bbf3-1e8cc26a4902" providerId="ADAL" clId="{515C69C8-BF80-4F5B-AC0E-1A0970DF9664}" dt="2023-07-03T16:56:40.574" v="817" actId="26606"/>
          <ac:picMkLst>
            <pc:docMk/>
            <pc:sldMk cId="523911522" sldId="286"/>
            <ac:picMk id="5" creationId="{1C1BF773-F5FA-7A14-FFDB-110FDB973D29}"/>
          </ac:picMkLst>
        </pc:picChg>
        <pc:cxnChg chg="add del">
          <ac:chgData name="Helen Hope" userId="be191945-15f4-4729-bbf3-1e8cc26a4902" providerId="ADAL" clId="{515C69C8-BF80-4F5B-AC0E-1A0970DF9664}" dt="2023-07-03T16:56:40.574" v="817" actId="26606"/>
          <ac:cxnSpMkLst>
            <pc:docMk/>
            <pc:sldMk cId="523911522" sldId="286"/>
            <ac:cxnSpMk id="12" creationId="{AA2EAA10-076F-46BD-8F0F-B9A2FB77A85C}"/>
          </ac:cxnSpMkLst>
        </pc:cxnChg>
        <pc:cxnChg chg="add del">
          <ac:chgData name="Helen Hope" userId="be191945-15f4-4729-bbf3-1e8cc26a4902" providerId="ADAL" clId="{515C69C8-BF80-4F5B-AC0E-1A0970DF9664}" dt="2023-07-03T16:56:40.574" v="817" actId="26606"/>
          <ac:cxnSpMkLst>
            <pc:docMk/>
            <pc:sldMk cId="523911522" sldId="286"/>
            <ac:cxnSpMk id="14" creationId="{D891E407-403B-4764-86C9-33A56D3BCAA3}"/>
          </ac:cxnSpMkLst>
        </pc:cxnChg>
        <pc:cxnChg chg="add">
          <ac:chgData name="Helen Hope" userId="be191945-15f4-4729-bbf3-1e8cc26a4902" providerId="ADAL" clId="{515C69C8-BF80-4F5B-AC0E-1A0970DF9664}" dt="2023-07-03T16:56:40.574" v="817" actId="26606"/>
          <ac:cxnSpMkLst>
            <pc:docMk/>
            <pc:sldMk cId="523911522" sldId="286"/>
            <ac:cxnSpMk id="19" creationId="{249EDD1B-F94D-B4E6-ACAA-566B9A26FDE3}"/>
          </ac:cxnSpMkLst>
        </pc:cxnChg>
      </pc:sldChg>
      <pc:sldMasterChg chg="del delSldLayout">
        <pc:chgData name="Helen Hope" userId="be191945-15f4-4729-bbf3-1e8cc26a4902" providerId="ADAL" clId="{515C69C8-BF80-4F5B-AC0E-1A0970DF9664}" dt="2023-07-03T15:38:58.044" v="464" actId="2696"/>
        <pc:sldMasterMkLst>
          <pc:docMk/>
          <pc:sldMasterMk cId="1333287666" sldId="2147483648"/>
        </pc:sldMasterMkLst>
        <pc:sldLayoutChg chg="del">
          <pc:chgData name="Helen Hope" userId="be191945-15f4-4729-bbf3-1e8cc26a4902" providerId="ADAL" clId="{515C69C8-BF80-4F5B-AC0E-1A0970DF9664}" dt="2023-07-03T15:38:58.044" v="464" actId="2696"/>
          <pc:sldLayoutMkLst>
            <pc:docMk/>
            <pc:sldMasterMk cId="1333287666" sldId="2147483648"/>
            <pc:sldLayoutMk cId="3221783946" sldId="214748365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AB936-5D51-4F7E-B75F-DDD93A565280}" type="datetimeFigureOut">
              <a:t>7/4/2023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17325-38B4-4E23-8D36-0C49155BFE90}" type="slidenum">
              <a:t>‹#›</a:t>
            </a:fld>
            <a:endParaRPr lang="en-US"/>
          </a:p>
        </p:txBody>
      </p:sp>
    </p:spTree>
    <p:extLst>
      <p:ext uri="{BB962C8B-B14F-4D97-AF65-F5344CB8AC3E}">
        <p14:creationId xmlns:p14="http://schemas.microsoft.com/office/powerpoint/2010/main" val="3337006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HH</a:t>
            </a:r>
          </a:p>
          <a:p>
            <a:r>
              <a:rPr lang="en-US" dirty="0">
                <a:cs typeface="Calibri"/>
              </a:rPr>
              <a:t>Who we are, where we come from</a:t>
            </a:r>
          </a:p>
        </p:txBody>
      </p:sp>
      <p:sp>
        <p:nvSpPr>
          <p:cNvPr id="4" name="Slide Number Placeholder 3"/>
          <p:cNvSpPr>
            <a:spLocks noGrp="1"/>
          </p:cNvSpPr>
          <p:nvPr>
            <p:ph type="sldNum" sz="quarter" idx="5"/>
          </p:nvPr>
        </p:nvSpPr>
        <p:spPr/>
        <p:txBody>
          <a:bodyPr/>
          <a:lstStyle/>
          <a:p>
            <a:fld id="{F4E17325-38B4-4E23-8D36-0C49155BFE90}" type="slidenum">
              <a:rPr lang="en-US"/>
              <a:t>1</a:t>
            </a:fld>
            <a:endParaRPr lang="en-US"/>
          </a:p>
        </p:txBody>
      </p:sp>
    </p:spTree>
    <p:extLst>
      <p:ext uri="{BB962C8B-B14F-4D97-AF65-F5344CB8AC3E}">
        <p14:creationId xmlns:p14="http://schemas.microsoft.com/office/powerpoint/2010/main" val="318312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JL</a:t>
            </a:r>
          </a:p>
          <a:p>
            <a:r>
              <a:rPr lang="en-US" dirty="0">
                <a:ea typeface="Calibri"/>
                <a:cs typeface="Calibri"/>
              </a:rPr>
              <a:t>There is an acceptance that academic misconduct has, does and will continue to take place. Punitive 'find and punish' measures have some limited success in addressing the issue but it doesn't provide an educational approach. HEI's have to reflect on their own practice and be clear on the learning and teaching environment that they wish to foster (</a:t>
            </a:r>
            <a:r>
              <a:rPr lang="en-US" dirty="0" err="1">
                <a:ea typeface="Calibri"/>
                <a:cs typeface="Calibri"/>
              </a:rPr>
              <a:t>Youanna</a:t>
            </a:r>
            <a:r>
              <a:rPr lang="en-US" dirty="0">
                <a:ea typeface="Calibri"/>
                <a:cs typeface="Calibri"/>
              </a:rPr>
              <a:t> 2014) . Hossain (2020) discusses educating students in becoming Academic Integrity Literate (AIL),  Eaton (2021) advocates that AIL is the foundation of ethical teaching and learning and becoming a valued member of the academic community. Eaton (2019) explains that 'Academic Integrity Literacy is an inseparable combination of values, </a:t>
            </a:r>
            <a:r>
              <a:rPr lang="en-US" dirty="0" err="1">
                <a:ea typeface="Calibri"/>
                <a:cs typeface="Calibri"/>
              </a:rPr>
              <a:t>behaviours</a:t>
            </a:r>
            <a:r>
              <a:rPr lang="en-US" dirty="0">
                <a:ea typeface="Calibri"/>
                <a:cs typeface="Calibri"/>
              </a:rPr>
              <a:t>, ethical decision making and skills necessary for academic success'.  </a:t>
            </a:r>
          </a:p>
          <a:p>
            <a:r>
              <a:rPr lang="en-US" dirty="0">
                <a:ea typeface="Calibri"/>
                <a:cs typeface="Calibri"/>
              </a:rPr>
              <a:t>HH -  </a:t>
            </a:r>
          </a:p>
        </p:txBody>
      </p:sp>
      <p:sp>
        <p:nvSpPr>
          <p:cNvPr id="4" name="Slide Number Placeholder 3"/>
          <p:cNvSpPr>
            <a:spLocks noGrp="1"/>
          </p:cNvSpPr>
          <p:nvPr>
            <p:ph type="sldNum" sz="quarter" idx="5"/>
          </p:nvPr>
        </p:nvSpPr>
        <p:spPr/>
        <p:txBody>
          <a:bodyPr/>
          <a:lstStyle/>
          <a:p>
            <a:fld id="{F4E17325-38B4-4E23-8D36-0C49155BFE90}" type="slidenum">
              <a:rPr lang="en-US"/>
              <a:t>10</a:t>
            </a:fld>
            <a:endParaRPr lang="en-US"/>
          </a:p>
        </p:txBody>
      </p:sp>
    </p:spTree>
    <p:extLst>
      <p:ext uri="{BB962C8B-B14F-4D97-AF65-F5344CB8AC3E}">
        <p14:creationId xmlns:p14="http://schemas.microsoft.com/office/powerpoint/2010/main" val="4197483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HH cathedral city with a river, racecourse and cricket ground, </a:t>
            </a:r>
            <a:r>
              <a:rPr lang="en-US" dirty="0" err="1">
                <a:cs typeface="Calibri"/>
              </a:rPr>
              <a:t>tudor</a:t>
            </a:r>
            <a:r>
              <a:rPr lang="en-US" dirty="0">
                <a:cs typeface="Calibri"/>
              </a:rPr>
              <a:t> buildings. Ye olde English city.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Just over 8000 students (small) compare us to Birmingham who have 65k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Add some Worcester context – majority of our courses are vocational </a:t>
            </a:r>
            <a:r>
              <a:rPr lang="en-US" dirty="0" err="1">
                <a:cs typeface="Calibri"/>
              </a:rPr>
              <a:t>focussed</a:t>
            </a:r>
            <a:r>
              <a:rPr lang="en-US" dirty="0">
                <a:cs typeface="Calibri"/>
              </a:rPr>
              <a:t> (teachers, nurses, midwives, sports educators, arts and drama - courses being applied in nature. Small research portfolio.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Learning and teaching is what we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Strong identity within our local community. </a:t>
            </a:r>
          </a:p>
          <a:p>
            <a:endParaRPr lang="en-GB" dirty="0"/>
          </a:p>
        </p:txBody>
      </p:sp>
      <p:sp>
        <p:nvSpPr>
          <p:cNvPr id="4" name="Slide Number Placeholder 3"/>
          <p:cNvSpPr>
            <a:spLocks noGrp="1"/>
          </p:cNvSpPr>
          <p:nvPr>
            <p:ph type="sldNum" sz="quarter" idx="5"/>
          </p:nvPr>
        </p:nvSpPr>
        <p:spPr/>
        <p:txBody>
          <a:bodyPr/>
          <a:lstStyle/>
          <a:p>
            <a:fld id="{F4E17325-38B4-4E23-8D36-0C49155BFE90}" type="slidenum">
              <a:rPr lang="en-GB" smtClean="0"/>
              <a:t>2</a:t>
            </a:fld>
            <a:endParaRPr lang="en-GB"/>
          </a:p>
        </p:txBody>
      </p:sp>
    </p:spTree>
    <p:extLst>
      <p:ext uri="{BB962C8B-B14F-4D97-AF65-F5344CB8AC3E}">
        <p14:creationId xmlns:p14="http://schemas.microsoft.com/office/powerpoint/2010/main" val="1043306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JL</a:t>
            </a:r>
          </a:p>
          <a:p>
            <a:r>
              <a:rPr lang="en-US" dirty="0">
                <a:cs typeface="Calibri"/>
              </a:rPr>
              <a:t>In 2022 Laurie McNeil wrote a chapter for an Academic Integrity book entitled Changing Hearts and Minds: Pedagogical and Institutional Practices to Foster Academic Integrity. In this chapter she discussed looking at closing the gap between academics expectations of AI and students understanding of those expectations and to make explicit what is often treated as assumed understanding. This approach was intended to help students develop more robust knowledge and appreciation of AI as a core element of the academic community to which they now belong. </a:t>
            </a:r>
          </a:p>
        </p:txBody>
      </p:sp>
      <p:sp>
        <p:nvSpPr>
          <p:cNvPr id="4" name="Slide Number Placeholder 3"/>
          <p:cNvSpPr>
            <a:spLocks noGrp="1"/>
          </p:cNvSpPr>
          <p:nvPr>
            <p:ph type="sldNum" sz="quarter" idx="5"/>
          </p:nvPr>
        </p:nvSpPr>
        <p:spPr/>
        <p:txBody>
          <a:bodyPr/>
          <a:lstStyle/>
          <a:p>
            <a:fld id="{F4E17325-38B4-4E23-8D36-0C49155BFE90}" type="slidenum">
              <a:rPr lang="en-US"/>
              <a:t>3</a:t>
            </a:fld>
            <a:endParaRPr lang="en-US"/>
          </a:p>
        </p:txBody>
      </p:sp>
    </p:spTree>
    <p:extLst>
      <p:ext uri="{BB962C8B-B14F-4D97-AF65-F5344CB8AC3E}">
        <p14:creationId xmlns:p14="http://schemas.microsoft.com/office/powerpoint/2010/main" val="3500289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JL</a:t>
            </a:r>
          </a:p>
          <a:p>
            <a:r>
              <a:rPr lang="en-US" dirty="0">
                <a:cs typeface="Calibri"/>
              </a:rPr>
              <a:t>The majority of UK institutions use Turnitin. </a:t>
            </a:r>
          </a:p>
          <a:p>
            <a:r>
              <a:rPr lang="en-US" dirty="0"/>
              <a:t>These are just some of the headlines that have circulated over the past 5/6 years. This does not even start to touch upon the upsurge of headlines surrounding Artificial Intelligence and the concerns that this is raising not only within HEI's but in all areas of life. Whilst all headlines don't have the academic credentials of academic research, there is a recognition that this problem has been growing for some time and that the use of essay mills, and AI is embedded in our culture. Therefore how we address this issue is integral to maintaining HEI currency and the value system of our academic community.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4E17325-38B4-4E23-8D36-0C49155BFE90}" type="slidenum">
              <a:rPr lang="en-US"/>
              <a:t>4</a:t>
            </a:fld>
            <a:endParaRPr lang="en-US"/>
          </a:p>
        </p:txBody>
      </p:sp>
    </p:spTree>
    <p:extLst>
      <p:ext uri="{BB962C8B-B14F-4D97-AF65-F5344CB8AC3E}">
        <p14:creationId xmlns:p14="http://schemas.microsoft.com/office/powerpoint/2010/main" val="2062724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HH</a:t>
            </a:r>
          </a:p>
          <a:p>
            <a:r>
              <a:rPr lang="en-US" dirty="0">
                <a:cs typeface="Calibri"/>
              </a:rPr>
              <a:t>Three themes</a:t>
            </a:r>
            <a:endParaRPr lang="en-US" dirty="0"/>
          </a:p>
          <a:p>
            <a:r>
              <a:rPr lang="en-US" dirty="0">
                <a:cs typeface="Calibri"/>
              </a:rPr>
              <a:t>Identifying the needs/concerns around AI within the UoW. </a:t>
            </a:r>
            <a:endParaRPr lang="en-US" dirty="0"/>
          </a:p>
          <a:p>
            <a:r>
              <a:rPr lang="en-US" dirty="0">
                <a:cs typeface="Calibri"/>
              </a:rPr>
              <a:t>Policies in practice in place – where they consistent and rigorous enough? </a:t>
            </a:r>
          </a:p>
          <a:p>
            <a:r>
              <a:rPr lang="en-US" dirty="0">
                <a:cs typeface="Calibri"/>
              </a:rPr>
              <a:t>The need for cultural change regarding ethical practice of students. </a:t>
            </a:r>
          </a:p>
          <a:p>
            <a:r>
              <a:rPr lang="en-US" dirty="0">
                <a:cs typeface="Calibri"/>
              </a:rPr>
              <a:t>In terms of governance – recognizing AI as a core value of the university. (Khan, Priya and </a:t>
            </a:r>
            <a:r>
              <a:rPr lang="en-US" dirty="0" err="1">
                <a:cs typeface="Calibri"/>
              </a:rPr>
              <a:t>Tuffnell</a:t>
            </a:r>
            <a:r>
              <a:rPr lang="en-US" dirty="0">
                <a:cs typeface="Calibri"/>
              </a:rPr>
              <a:t> (2022)</a:t>
            </a:r>
          </a:p>
          <a:p>
            <a:r>
              <a:rPr lang="en-US" dirty="0">
                <a:cs typeface="Calibri"/>
              </a:rPr>
              <a:t>Policy – moving away from a punitive policy to one that has education as its aim.  (using academic integrity violations as ‘teachable moments’ Orr 2018)</a:t>
            </a:r>
          </a:p>
          <a:p>
            <a:endParaRPr lang="en-US" dirty="0">
              <a:cs typeface="Calibri"/>
            </a:endParaRPr>
          </a:p>
        </p:txBody>
      </p:sp>
      <p:sp>
        <p:nvSpPr>
          <p:cNvPr id="4" name="Slide Number Placeholder 3"/>
          <p:cNvSpPr>
            <a:spLocks noGrp="1"/>
          </p:cNvSpPr>
          <p:nvPr>
            <p:ph type="sldNum" sz="quarter" idx="5"/>
          </p:nvPr>
        </p:nvSpPr>
        <p:spPr/>
        <p:txBody>
          <a:bodyPr/>
          <a:lstStyle/>
          <a:p>
            <a:fld id="{F4E17325-38B4-4E23-8D36-0C49155BFE90}" type="slidenum">
              <a:rPr lang="en-US"/>
              <a:t>5</a:t>
            </a:fld>
            <a:endParaRPr lang="en-US"/>
          </a:p>
        </p:txBody>
      </p:sp>
    </p:spTree>
    <p:extLst>
      <p:ext uri="{BB962C8B-B14F-4D97-AF65-F5344CB8AC3E}">
        <p14:creationId xmlns:p14="http://schemas.microsoft.com/office/powerpoint/2010/main" val="1778530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HH</a:t>
            </a:r>
          </a:p>
          <a:p>
            <a:endParaRPr lang="en-US" dirty="0"/>
          </a:p>
          <a:p>
            <a:r>
              <a:rPr lang="en-US" dirty="0"/>
              <a:t>Common model used to create educational change. </a:t>
            </a:r>
            <a:endParaRPr lang="en-GB" dirty="0"/>
          </a:p>
        </p:txBody>
      </p:sp>
      <p:sp>
        <p:nvSpPr>
          <p:cNvPr id="4" name="Slide Number Placeholder 3"/>
          <p:cNvSpPr>
            <a:spLocks noGrp="1"/>
          </p:cNvSpPr>
          <p:nvPr>
            <p:ph type="sldNum" sz="quarter" idx="5"/>
          </p:nvPr>
        </p:nvSpPr>
        <p:spPr/>
        <p:txBody>
          <a:bodyPr/>
          <a:lstStyle/>
          <a:p>
            <a:fld id="{F4E17325-38B4-4E23-8D36-0C49155BFE90}" type="slidenum">
              <a:rPr lang="en-GB" smtClean="0"/>
              <a:t>6</a:t>
            </a:fld>
            <a:endParaRPr lang="en-GB"/>
          </a:p>
        </p:txBody>
      </p:sp>
    </p:spTree>
    <p:extLst>
      <p:ext uri="{BB962C8B-B14F-4D97-AF65-F5344CB8AC3E}">
        <p14:creationId xmlns:p14="http://schemas.microsoft.com/office/powerpoint/2010/main" val="1590998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JL</a:t>
            </a:r>
          </a:p>
          <a:p>
            <a:r>
              <a:rPr lang="en-US" dirty="0">
                <a:cs typeface="Calibri"/>
              </a:rPr>
              <a:t>The starting point for many research projects starts with a niggle which grows into a question, concern, curiosity which is exactly where this piece of research started over a discussion regarding an academic case which just didn't feel right, fair or just for both the student and the university. The niggle was with regards to the application of a punitive AI policy which sought to punish rather than educate students. Parkinson et al (2022) wrote about the costs of academic misconduct to HEI's in terms of students not being able to continue in their studies by being excluded from the module or the course and the impact of the lost revenue to HEI's. There was also the emotional and physical cost to peers, the sense of fairness and justice against the backdrop that their peers were purchasing assignments and being rewarded with higher grades. Also the institutions reputation is at stake and it's reputation within the wider national and international academic community.  </a:t>
            </a:r>
          </a:p>
        </p:txBody>
      </p:sp>
      <p:sp>
        <p:nvSpPr>
          <p:cNvPr id="4" name="Slide Number Placeholder 3"/>
          <p:cNvSpPr>
            <a:spLocks noGrp="1"/>
          </p:cNvSpPr>
          <p:nvPr>
            <p:ph type="sldNum" sz="quarter" idx="5"/>
          </p:nvPr>
        </p:nvSpPr>
        <p:spPr/>
        <p:txBody>
          <a:bodyPr/>
          <a:lstStyle/>
          <a:p>
            <a:fld id="{F4E17325-38B4-4E23-8D36-0C49155BFE90}" type="slidenum">
              <a:rPr lang="en-US"/>
              <a:t>7</a:t>
            </a:fld>
            <a:endParaRPr lang="en-US"/>
          </a:p>
        </p:txBody>
      </p:sp>
    </p:spTree>
    <p:extLst>
      <p:ext uri="{BB962C8B-B14F-4D97-AF65-F5344CB8AC3E}">
        <p14:creationId xmlns:p14="http://schemas.microsoft.com/office/powerpoint/2010/main" val="4104781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HH  - collaboration was key – worked across the university, all subjects, all levels</a:t>
            </a:r>
          </a:p>
          <a:p>
            <a:endParaRPr lang="en-US" dirty="0"/>
          </a:p>
          <a:p>
            <a:r>
              <a:rPr lang="en-US" dirty="0"/>
              <a:t>Created dialogue with all parties, sense of ownership. Doesn’t belong to one department or one area. </a:t>
            </a:r>
            <a:endParaRPr lang="en-GB" dirty="0"/>
          </a:p>
        </p:txBody>
      </p:sp>
      <p:sp>
        <p:nvSpPr>
          <p:cNvPr id="4" name="Slide Number Placeholder 3"/>
          <p:cNvSpPr>
            <a:spLocks noGrp="1"/>
          </p:cNvSpPr>
          <p:nvPr>
            <p:ph type="sldNum" sz="quarter" idx="5"/>
          </p:nvPr>
        </p:nvSpPr>
        <p:spPr/>
        <p:txBody>
          <a:bodyPr/>
          <a:lstStyle/>
          <a:p>
            <a:fld id="{F4E17325-38B4-4E23-8D36-0C49155BFE90}" type="slidenum">
              <a:rPr lang="en-GB" smtClean="0"/>
              <a:t>8</a:t>
            </a:fld>
            <a:endParaRPr lang="en-GB"/>
          </a:p>
        </p:txBody>
      </p:sp>
    </p:spTree>
    <p:extLst>
      <p:ext uri="{BB962C8B-B14F-4D97-AF65-F5344CB8AC3E}">
        <p14:creationId xmlns:p14="http://schemas.microsoft.com/office/powerpoint/2010/main" val="1378614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JL</a:t>
            </a:r>
          </a:p>
          <a:p>
            <a:r>
              <a:rPr lang="en-US" dirty="0">
                <a:ea typeface="Calibri"/>
                <a:cs typeface="Calibri"/>
              </a:rPr>
              <a:t>The University is starting to see the immediate impact of the measures we have outlined. However, a full evaluation does need to take place over a number of years to fully understand and appreciate the longer term impact. Initial indicators are that the number of Academic Misconduct cases have significantly fallen with particular focus on the most serious penalties which can prevent a student from progressing with their studies or being removed from their course and the university. </a:t>
            </a:r>
          </a:p>
          <a:p>
            <a:r>
              <a:rPr lang="en-US" dirty="0">
                <a:ea typeface="Calibri"/>
                <a:cs typeface="Calibri"/>
              </a:rPr>
              <a:t>The student Academic Integrity training workshop is now the 2nd most popular website on the Study Skills site, second only to the Academic Writing workshops, seeing over 4000 visits in just 6 months. </a:t>
            </a:r>
          </a:p>
        </p:txBody>
      </p:sp>
      <p:sp>
        <p:nvSpPr>
          <p:cNvPr id="4" name="Slide Number Placeholder 3"/>
          <p:cNvSpPr>
            <a:spLocks noGrp="1"/>
          </p:cNvSpPr>
          <p:nvPr>
            <p:ph type="sldNum" sz="quarter" idx="5"/>
          </p:nvPr>
        </p:nvSpPr>
        <p:spPr/>
        <p:txBody>
          <a:bodyPr/>
          <a:lstStyle/>
          <a:p>
            <a:fld id="{F4E17325-38B4-4E23-8D36-0C49155BFE90}" type="slidenum">
              <a:rPr lang="en-US"/>
              <a:t>9</a:t>
            </a:fld>
            <a:endParaRPr lang="en-US"/>
          </a:p>
        </p:txBody>
      </p:sp>
    </p:spTree>
    <p:extLst>
      <p:ext uri="{BB962C8B-B14F-4D97-AF65-F5344CB8AC3E}">
        <p14:creationId xmlns:p14="http://schemas.microsoft.com/office/powerpoint/2010/main" val="1276476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45C0C4C-9951-41C1-B6D9-2329CE6452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6F0075-C79D-44AF-9C20-D895250010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DDF004C-2A57-49FE-8C04-1F4CF8E4DD99}"/>
              </a:ext>
            </a:extLst>
          </p:cNvPr>
          <p:cNvSpPr>
            <a:spLocks noGrp="1" noChangeArrowheads="1"/>
          </p:cNvSpPr>
          <p:nvPr>
            <p:ph type="sldNum" sz="quarter" idx="12"/>
          </p:nvPr>
        </p:nvSpPr>
        <p:spPr>
          <a:ln/>
        </p:spPr>
        <p:txBody>
          <a:bodyPr/>
          <a:lstStyle>
            <a:lvl1pPr>
              <a:defRPr/>
            </a:lvl1pPr>
          </a:lstStyle>
          <a:p>
            <a:fld id="{A77209E1-6447-435A-88F4-0DE2371B066D}" type="slidenum">
              <a:rPr lang="en-US" altLang="en-US"/>
              <a:pPr/>
              <a:t>‹#›</a:t>
            </a:fld>
            <a:endParaRPr lang="en-US" altLang="en-US"/>
          </a:p>
        </p:txBody>
      </p:sp>
    </p:spTree>
    <p:extLst>
      <p:ext uri="{BB962C8B-B14F-4D97-AF65-F5344CB8AC3E}">
        <p14:creationId xmlns:p14="http://schemas.microsoft.com/office/powerpoint/2010/main" val="2513799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9EF070-1B35-4ED3-980A-2A34DD627F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52F069-1544-4D0A-BE8C-2985549BDC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35B798-8917-4A92-8429-D4E91929C21E}"/>
              </a:ext>
            </a:extLst>
          </p:cNvPr>
          <p:cNvSpPr>
            <a:spLocks noGrp="1" noChangeArrowheads="1"/>
          </p:cNvSpPr>
          <p:nvPr>
            <p:ph type="sldNum" sz="quarter" idx="12"/>
          </p:nvPr>
        </p:nvSpPr>
        <p:spPr>
          <a:ln/>
        </p:spPr>
        <p:txBody>
          <a:bodyPr/>
          <a:lstStyle>
            <a:lvl1pPr>
              <a:defRPr/>
            </a:lvl1pPr>
          </a:lstStyle>
          <a:p>
            <a:fld id="{9EA663B9-4F77-47A1-87AC-A88EDB2845CA}" type="slidenum">
              <a:rPr lang="en-US" altLang="en-US"/>
              <a:pPr/>
              <a:t>‹#›</a:t>
            </a:fld>
            <a:endParaRPr lang="en-US" altLang="en-US"/>
          </a:p>
        </p:txBody>
      </p:sp>
    </p:spTree>
    <p:extLst>
      <p:ext uri="{BB962C8B-B14F-4D97-AF65-F5344CB8AC3E}">
        <p14:creationId xmlns:p14="http://schemas.microsoft.com/office/powerpoint/2010/main" val="4232279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B31284-AC03-468C-B9E5-EA5F57ADB8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A341D5-016C-48C2-9080-ADBA426A86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388257-2275-44A1-9729-3C9560F985DC}"/>
              </a:ext>
            </a:extLst>
          </p:cNvPr>
          <p:cNvSpPr>
            <a:spLocks noGrp="1" noChangeArrowheads="1"/>
          </p:cNvSpPr>
          <p:nvPr>
            <p:ph type="sldNum" sz="quarter" idx="12"/>
          </p:nvPr>
        </p:nvSpPr>
        <p:spPr>
          <a:ln/>
        </p:spPr>
        <p:txBody>
          <a:bodyPr/>
          <a:lstStyle>
            <a:lvl1pPr>
              <a:defRPr/>
            </a:lvl1pPr>
          </a:lstStyle>
          <a:p>
            <a:fld id="{33E7C19C-75C9-44C9-8004-5FCF44D2ED55}" type="slidenum">
              <a:rPr lang="en-US" altLang="en-US"/>
              <a:pPr/>
              <a:t>‹#›</a:t>
            </a:fld>
            <a:endParaRPr lang="en-US" altLang="en-US"/>
          </a:p>
        </p:txBody>
      </p:sp>
    </p:spTree>
    <p:extLst>
      <p:ext uri="{BB962C8B-B14F-4D97-AF65-F5344CB8AC3E}">
        <p14:creationId xmlns:p14="http://schemas.microsoft.com/office/powerpoint/2010/main" val="3573573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02CE07-0AD3-45D4-B507-57D256DAF2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EBF53D-7B35-4E04-A84F-811ED6CC26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CE5918-D9CF-4817-81E5-350B15FB5537}"/>
              </a:ext>
            </a:extLst>
          </p:cNvPr>
          <p:cNvSpPr>
            <a:spLocks noGrp="1" noChangeArrowheads="1"/>
          </p:cNvSpPr>
          <p:nvPr>
            <p:ph type="sldNum" sz="quarter" idx="12"/>
          </p:nvPr>
        </p:nvSpPr>
        <p:spPr>
          <a:ln/>
        </p:spPr>
        <p:txBody>
          <a:bodyPr/>
          <a:lstStyle>
            <a:lvl1pPr>
              <a:defRPr/>
            </a:lvl1pPr>
          </a:lstStyle>
          <a:p>
            <a:fld id="{05C149CC-4ABE-48C8-B027-074190A70736}" type="slidenum">
              <a:rPr lang="en-US" altLang="en-US"/>
              <a:pPr/>
              <a:t>‹#›</a:t>
            </a:fld>
            <a:endParaRPr lang="en-US" altLang="en-US"/>
          </a:p>
        </p:txBody>
      </p:sp>
    </p:spTree>
    <p:extLst>
      <p:ext uri="{BB962C8B-B14F-4D97-AF65-F5344CB8AC3E}">
        <p14:creationId xmlns:p14="http://schemas.microsoft.com/office/powerpoint/2010/main" val="702523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C75D52B-4BEE-4F1A-AC7F-46BAE48F75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7D4D16-4F09-4630-888E-C9431BA2AC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5F6669-0EA5-4834-B9CC-34081CCE9ADE}"/>
              </a:ext>
            </a:extLst>
          </p:cNvPr>
          <p:cNvSpPr>
            <a:spLocks noGrp="1" noChangeArrowheads="1"/>
          </p:cNvSpPr>
          <p:nvPr>
            <p:ph type="sldNum" sz="quarter" idx="12"/>
          </p:nvPr>
        </p:nvSpPr>
        <p:spPr>
          <a:ln/>
        </p:spPr>
        <p:txBody>
          <a:bodyPr/>
          <a:lstStyle>
            <a:lvl1pPr>
              <a:defRPr/>
            </a:lvl1pPr>
          </a:lstStyle>
          <a:p>
            <a:fld id="{60A6C6EE-B049-4733-9134-B9C93E114160}" type="slidenum">
              <a:rPr lang="en-US" altLang="en-US"/>
              <a:pPr/>
              <a:t>‹#›</a:t>
            </a:fld>
            <a:endParaRPr lang="en-US" altLang="en-US"/>
          </a:p>
        </p:txBody>
      </p:sp>
    </p:spTree>
    <p:extLst>
      <p:ext uri="{BB962C8B-B14F-4D97-AF65-F5344CB8AC3E}">
        <p14:creationId xmlns:p14="http://schemas.microsoft.com/office/powerpoint/2010/main" val="3758564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AD47035-5BCE-44CD-B3D1-4E09F4C446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D02DC1-1D79-4533-B1FE-CEC10F05F1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34C81D3-849C-4129-B56B-F6E1C0D2E301}"/>
              </a:ext>
            </a:extLst>
          </p:cNvPr>
          <p:cNvSpPr>
            <a:spLocks noGrp="1" noChangeArrowheads="1"/>
          </p:cNvSpPr>
          <p:nvPr>
            <p:ph type="sldNum" sz="quarter" idx="12"/>
          </p:nvPr>
        </p:nvSpPr>
        <p:spPr>
          <a:ln/>
        </p:spPr>
        <p:txBody>
          <a:bodyPr/>
          <a:lstStyle>
            <a:lvl1pPr>
              <a:defRPr/>
            </a:lvl1pPr>
          </a:lstStyle>
          <a:p>
            <a:fld id="{15737272-5047-41A8-B728-F8AC700A2866}" type="slidenum">
              <a:rPr lang="en-US" altLang="en-US"/>
              <a:pPr/>
              <a:t>‹#›</a:t>
            </a:fld>
            <a:endParaRPr lang="en-US" altLang="en-US"/>
          </a:p>
        </p:txBody>
      </p:sp>
    </p:spTree>
    <p:extLst>
      <p:ext uri="{BB962C8B-B14F-4D97-AF65-F5344CB8AC3E}">
        <p14:creationId xmlns:p14="http://schemas.microsoft.com/office/powerpoint/2010/main" val="3150051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00CABE2-B165-4A1E-B899-8B5F106D96E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DA71C16-186F-46BC-BE8D-FEA2AAC60A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3180547-3713-45CD-8508-39AFEE27FFB7}"/>
              </a:ext>
            </a:extLst>
          </p:cNvPr>
          <p:cNvSpPr>
            <a:spLocks noGrp="1" noChangeArrowheads="1"/>
          </p:cNvSpPr>
          <p:nvPr>
            <p:ph type="sldNum" sz="quarter" idx="12"/>
          </p:nvPr>
        </p:nvSpPr>
        <p:spPr>
          <a:ln/>
        </p:spPr>
        <p:txBody>
          <a:bodyPr/>
          <a:lstStyle>
            <a:lvl1pPr>
              <a:defRPr/>
            </a:lvl1pPr>
          </a:lstStyle>
          <a:p>
            <a:fld id="{8D15BA18-9CA1-4810-9EE6-2B8500CD5FEF}" type="slidenum">
              <a:rPr lang="en-US" altLang="en-US"/>
              <a:pPr/>
              <a:t>‹#›</a:t>
            </a:fld>
            <a:endParaRPr lang="en-US" altLang="en-US"/>
          </a:p>
        </p:txBody>
      </p:sp>
    </p:spTree>
    <p:extLst>
      <p:ext uri="{BB962C8B-B14F-4D97-AF65-F5344CB8AC3E}">
        <p14:creationId xmlns:p14="http://schemas.microsoft.com/office/powerpoint/2010/main" val="2127994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9635428-F179-4B06-B586-4EAFE55B5B0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0392FCB-BC40-4EBB-98F4-6770C8F373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6919FAF-7AE0-4852-B496-7CD1B665A13D}"/>
              </a:ext>
            </a:extLst>
          </p:cNvPr>
          <p:cNvSpPr>
            <a:spLocks noGrp="1" noChangeArrowheads="1"/>
          </p:cNvSpPr>
          <p:nvPr>
            <p:ph type="sldNum" sz="quarter" idx="12"/>
          </p:nvPr>
        </p:nvSpPr>
        <p:spPr>
          <a:ln/>
        </p:spPr>
        <p:txBody>
          <a:bodyPr/>
          <a:lstStyle>
            <a:lvl1pPr>
              <a:defRPr/>
            </a:lvl1pPr>
          </a:lstStyle>
          <a:p>
            <a:fld id="{1B6DCD7A-ADC3-4105-95AE-35E7BFDEB5CC}" type="slidenum">
              <a:rPr lang="en-US" altLang="en-US"/>
              <a:pPr/>
              <a:t>‹#›</a:t>
            </a:fld>
            <a:endParaRPr lang="en-US" altLang="en-US"/>
          </a:p>
        </p:txBody>
      </p:sp>
    </p:spTree>
    <p:extLst>
      <p:ext uri="{BB962C8B-B14F-4D97-AF65-F5344CB8AC3E}">
        <p14:creationId xmlns:p14="http://schemas.microsoft.com/office/powerpoint/2010/main" val="294341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DCABD66-4782-46AF-BB3A-30B0436029F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96D2AD9-5BD9-4264-9C7C-869A4C922D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85BF6A9-84AD-4898-996E-092AF76696ED}"/>
              </a:ext>
            </a:extLst>
          </p:cNvPr>
          <p:cNvSpPr>
            <a:spLocks noGrp="1" noChangeArrowheads="1"/>
          </p:cNvSpPr>
          <p:nvPr>
            <p:ph type="sldNum" sz="quarter" idx="12"/>
          </p:nvPr>
        </p:nvSpPr>
        <p:spPr>
          <a:ln/>
        </p:spPr>
        <p:txBody>
          <a:bodyPr/>
          <a:lstStyle>
            <a:lvl1pPr>
              <a:defRPr/>
            </a:lvl1pPr>
          </a:lstStyle>
          <a:p>
            <a:fld id="{81DB40E0-26A2-4021-BAFB-00354E6C12FA}" type="slidenum">
              <a:rPr lang="en-US" altLang="en-US"/>
              <a:pPr/>
              <a:t>‹#›</a:t>
            </a:fld>
            <a:endParaRPr lang="en-US" altLang="en-US"/>
          </a:p>
        </p:txBody>
      </p:sp>
    </p:spTree>
    <p:extLst>
      <p:ext uri="{BB962C8B-B14F-4D97-AF65-F5344CB8AC3E}">
        <p14:creationId xmlns:p14="http://schemas.microsoft.com/office/powerpoint/2010/main" val="336781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B06C0DC-0693-452C-BF55-487D3F139C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5C8AC4-2EA4-4224-BEF6-5EFF6C94AB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9609CCF-DCE2-44AC-A61D-58B1AD8B24C2}"/>
              </a:ext>
            </a:extLst>
          </p:cNvPr>
          <p:cNvSpPr>
            <a:spLocks noGrp="1" noChangeArrowheads="1"/>
          </p:cNvSpPr>
          <p:nvPr>
            <p:ph type="sldNum" sz="quarter" idx="12"/>
          </p:nvPr>
        </p:nvSpPr>
        <p:spPr>
          <a:ln/>
        </p:spPr>
        <p:txBody>
          <a:bodyPr/>
          <a:lstStyle>
            <a:lvl1pPr>
              <a:defRPr/>
            </a:lvl1pPr>
          </a:lstStyle>
          <a:p>
            <a:fld id="{DFAFA5E2-E265-4B74-8C0C-33C0843AFB11}" type="slidenum">
              <a:rPr lang="en-US" altLang="en-US"/>
              <a:pPr/>
              <a:t>‹#›</a:t>
            </a:fld>
            <a:endParaRPr lang="en-US" altLang="en-US"/>
          </a:p>
        </p:txBody>
      </p:sp>
    </p:spTree>
    <p:extLst>
      <p:ext uri="{BB962C8B-B14F-4D97-AF65-F5344CB8AC3E}">
        <p14:creationId xmlns:p14="http://schemas.microsoft.com/office/powerpoint/2010/main" val="1700638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49670F8-EF00-4234-93D5-D71391B8107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46358A7-2D4E-48E1-B1DA-8ADBB4C28F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051C734-357A-4445-B7EB-4E3D34ABC2B0}"/>
              </a:ext>
            </a:extLst>
          </p:cNvPr>
          <p:cNvSpPr>
            <a:spLocks noGrp="1" noChangeArrowheads="1"/>
          </p:cNvSpPr>
          <p:nvPr>
            <p:ph type="sldNum" sz="quarter" idx="12"/>
          </p:nvPr>
        </p:nvSpPr>
        <p:spPr>
          <a:ln/>
        </p:spPr>
        <p:txBody>
          <a:bodyPr/>
          <a:lstStyle>
            <a:lvl1pPr>
              <a:defRPr/>
            </a:lvl1pPr>
          </a:lstStyle>
          <a:p>
            <a:fld id="{FF2E7553-5AAA-42D5-A48B-07A501661219}" type="slidenum">
              <a:rPr lang="en-US" altLang="en-US"/>
              <a:pPr/>
              <a:t>‹#›</a:t>
            </a:fld>
            <a:endParaRPr lang="en-US" altLang="en-US"/>
          </a:p>
        </p:txBody>
      </p:sp>
    </p:spTree>
    <p:extLst>
      <p:ext uri="{BB962C8B-B14F-4D97-AF65-F5344CB8AC3E}">
        <p14:creationId xmlns:p14="http://schemas.microsoft.com/office/powerpoint/2010/main" val="1977844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7E1AF34-CFAD-4AAF-A4E0-B4E2DB92F65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E516921-D10C-4188-8D26-F46052879C4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5D6DD23-43F9-440F-AA16-9FCDFA5F0DD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en-US"/>
          </a:p>
        </p:txBody>
      </p:sp>
      <p:sp>
        <p:nvSpPr>
          <p:cNvPr id="1029" name="Rectangle 5">
            <a:extLst>
              <a:ext uri="{FF2B5EF4-FFF2-40B4-BE49-F238E27FC236}">
                <a16:creationId xmlns:a16="http://schemas.microsoft.com/office/drawing/2014/main" id="{BBDF4D29-B7DD-445D-AC8B-672936CDAC9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en-US"/>
          </a:p>
        </p:txBody>
      </p:sp>
      <p:sp>
        <p:nvSpPr>
          <p:cNvPr id="1030" name="Rectangle 6">
            <a:extLst>
              <a:ext uri="{FF2B5EF4-FFF2-40B4-BE49-F238E27FC236}">
                <a16:creationId xmlns:a16="http://schemas.microsoft.com/office/drawing/2014/main" id="{BF790639-BB85-4F2D-98C8-0054A9C3D30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CF7AC04-C7F3-4A74-8B00-49A57A14134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1"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h.hope@worc.ac.uk" TargetMode="External"/><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hyperlink" Target="mailto:j.lewis@worc.ac.uk"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chat.openai.com/c/0343c5d0-165d-4d44-8751-21d19087591a" TargetMode="External"/><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hyperlink" Target="https://www.academicintegrity.org/the-fundamental-values-of-academic-integrity" TargetMode="External"/><Relationship Id="rId4" Type="http://schemas.openxmlformats.org/officeDocument/2006/relationships/hyperlink" Target="https://doi.org/10.1007/s40979-017-0019-0"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2018.swansea.ac.uk/press-office/newsarchive/2018/lateststudyrevealssharpriseinessaycheatinggloballywithmillionsofstudentsinvolved.php" TargetMode="External"/><Relationship Id="rId3" Type="http://schemas.openxmlformats.org/officeDocument/2006/relationships/hyperlink" Target="https://doi.org/10.1016/j.tate.2007.09.003" TargetMode="External"/><Relationship Id="rId7" Type="http://schemas.openxmlformats.org/officeDocument/2006/relationships/hyperlink" Target="https://doi.org/10.1007/978-3-030-83255-1" TargetMode="Externa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hyperlink" Target="http://www.channel4.com/news/factcheck/factcheck-universitiescatch-less-than-one-per-cent-of-bought-in-essays-own-records-suggest" TargetMode="External"/><Relationship Id="rId5" Type="http://schemas.openxmlformats.org/officeDocument/2006/relationships/hyperlink" Target="https://doi.org/10.1007/S40979-022-00118-9" TargetMode="External"/><Relationship Id="rId4" Type="http://schemas.openxmlformats.org/officeDocument/2006/relationships/hyperlink" Target="https://www/bbc.co.uk/news/blogs-trending-58465189" TargetMode="External"/><Relationship Id="rId9" Type="http://schemas.openxmlformats.org/officeDocument/2006/relationships/hyperlink" Target="https://doii.org/10.1007/s10805-018-9304-7"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007/s10805-022-09461-5%C2%A0" TargetMode="External"/><Relationship Id="rId7" Type="http://schemas.openxmlformats.org/officeDocument/2006/relationships/hyperlink" Target="https://www.telegraph.co.uk/education/2017/01/13/2000-university-students-buying" TargetMode="External"/><Relationship Id="rId2" Type="http://schemas.openxmlformats.org/officeDocument/2006/relationships/hyperlink" Target="https://doi.org/10.1080/02602938.2022.2040947" TargetMode="External"/><Relationship Id="rId1" Type="http://schemas.openxmlformats.org/officeDocument/2006/relationships/slideLayout" Target="../slideLayouts/slideLayout2.xml"/><Relationship Id="rId6" Type="http://schemas.openxmlformats.org/officeDocument/2006/relationships/hyperlink" Target="http://hdl.handle.net/1807/67070" TargetMode="External"/><Relationship Id="rId5" Type="http://schemas.openxmlformats.org/officeDocument/2006/relationships/hyperlink" Target="https://www.qaa.ac.uk/docs/qaa/guidance/contracting-to-cheat-in-higher-education-third-edition.pdf?sfvrsn=2fbfa581_14" TargetMode="External"/><Relationship Id="rId4" Type="http://schemas.openxmlformats.org/officeDocument/2006/relationships/hyperlink" Target="https://www.qaa.ac.uk/docs/qaa/about-us/academic-integrity-charter.pdf?sfvrsn=93f0d181_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creativecommons.org/licenses/by-nd/3.0/"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flickr.com/photos/mtl_shag/4555401534" TargetMode="External"/><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uktopwriters.com/best-essay-writing-servic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B18DC12D-6BBC-43FE-9F39-29F947453B45}"/>
              </a:ext>
            </a:extLst>
          </p:cNvPr>
          <p:cNvSpPr>
            <a:spLocks noGrp="1"/>
          </p:cNvSpPr>
          <p:nvPr>
            <p:ph type="ctrTitle"/>
          </p:nvPr>
        </p:nvSpPr>
        <p:spPr/>
        <p:txBody>
          <a:bodyPr/>
          <a:lstStyle/>
          <a:p>
            <a:r>
              <a:rPr lang="en-US" sz="2400" b="0" i="0">
                <a:solidFill>
                  <a:srgbClr val="242424"/>
                </a:solidFill>
                <a:effectLst/>
                <a:latin typeface="Segoe UI" panose="020B0502040204020203" pitchFamily="34" charset="0"/>
              </a:rPr>
              <a:t>ACADEMIC INTEGRITY: WHOSE WRITING IS IT? CAN WE STOP THE PLAGIARISM PANDEMIC?</a:t>
            </a:r>
            <a:endParaRPr lang="en-US" altLang="en-US" sz="2400">
              <a:latin typeface="Arial" panose="020B0604020202020204" pitchFamily="34" charset="0"/>
              <a:cs typeface="Arial" panose="020B0604020202020204" pitchFamily="34" charset="0"/>
            </a:endParaRPr>
          </a:p>
        </p:txBody>
      </p:sp>
      <p:sp>
        <p:nvSpPr>
          <p:cNvPr id="2051" name="Subtitle 2">
            <a:extLst>
              <a:ext uri="{FF2B5EF4-FFF2-40B4-BE49-F238E27FC236}">
                <a16:creationId xmlns:a16="http://schemas.microsoft.com/office/drawing/2014/main" id="{A3CDD19F-9AAD-4333-A5C5-F6378E5C5EDC}"/>
              </a:ext>
            </a:extLst>
          </p:cNvPr>
          <p:cNvSpPr>
            <a:spLocks noGrp="1"/>
          </p:cNvSpPr>
          <p:nvPr>
            <p:ph type="subTitle" idx="1"/>
          </p:nvPr>
        </p:nvSpPr>
        <p:spPr>
          <a:xfrm>
            <a:off x="1371600" y="3886200"/>
            <a:ext cx="6799006" cy="1752600"/>
          </a:xfrm>
        </p:spPr>
        <p:txBody>
          <a:bodyPr/>
          <a:lstStyle/>
          <a:p>
            <a:r>
              <a:rPr lang="en-US" altLang="en-US">
                <a:latin typeface="Arial" panose="020B0604020202020204" pitchFamily="34" charset="0"/>
                <a:cs typeface="Arial" panose="020B0604020202020204" pitchFamily="34" charset="0"/>
              </a:rPr>
              <a:t>EDULEARN23</a:t>
            </a:r>
          </a:p>
          <a:p>
            <a:r>
              <a:rPr lang="en-US" altLang="en-US">
                <a:latin typeface="Arial" panose="020B0604020202020204" pitchFamily="34" charset="0"/>
                <a:cs typeface="Arial" panose="020B0604020202020204" pitchFamily="34" charset="0"/>
              </a:rPr>
              <a:t>Plagiarism &amp; Academic Dishonesty</a:t>
            </a:r>
          </a:p>
          <a:p>
            <a:r>
              <a:rPr lang="en-US" altLang="en-US">
                <a:latin typeface="Arial" panose="020B0604020202020204" pitchFamily="34" charset="0"/>
                <a:cs typeface="Arial" panose="020B0604020202020204" pitchFamily="34" charset="0"/>
              </a:rPr>
              <a:t>Helen Hope and Joanne Lewis</a:t>
            </a:r>
          </a:p>
          <a:p>
            <a:r>
              <a:rPr lang="en-US" altLang="en-US">
                <a:latin typeface="Arial" panose="020B0604020202020204" pitchFamily="34" charset="0"/>
                <a:cs typeface="Arial" panose="020B0604020202020204" pitchFamily="34" charset="0"/>
              </a:rPr>
              <a:t>University of Worcester, UK.</a:t>
            </a:r>
          </a:p>
        </p:txBody>
      </p:sp>
      <p:pic>
        <p:nvPicPr>
          <p:cNvPr id="3" name="Picture 2" descr="A top view of books with different cover colors">
            <a:extLst>
              <a:ext uri="{FF2B5EF4-FFF2-40B4-BE49-F238E27FC236}">
                <a16:creationId xmlns:a16="http://schemas.microsoft.com/office/drawing/2014/main" id="{03A3FC50-BC85-9B33-F539-D62DCC494A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990" y="187595"/>
            <a:ext cx="2231908" cy="2231908"/>
          </a:xfrm>
          <a:prstGeom prst="rect">
            <a:avLst/>
          </a:prstGeom>
        </p:spPr>
      </p:pic>
      <p:pic>
        <p:nvPicPr>
          <p:cNvPr id="5" name="Picture 4" descr="Angle view of circuit shaped like a brain">
            <a:extLst>
              <a:ext uri="{FF2B5EF4-FFF2-40B4-BE49-F238E27FC236}">
                <a16:creationId xmlns:a16="http://schemas.microsoft.com/office/drawing/2014/main" id="{616C8BDC-8E3F-F3AA-347C-AE1242C45D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1120" y="187594"/>
            <a:ext cx="2544068" cy="2200893"/>
          </a:xfrm>
          <a:prstGeom prst="rect">
            <a:avLst/>
          </a:prstGeom>
        </p:spPr>
      </p:pic>
      <p:pic>
        <p:nvPicPr>
          <p:cNvPr id="7" name="Picture 6" descr="People standing in a row wearing graduation caps with tassels and gowns">
            <a:extLst>
              <a:ext uri="{FF2B5EF4-FFF2-40B4-BE49-F238E27FC236}">
                <a16:creationId xmlns:a16="http://schemas.microsoft.com/office/drawing/2014/main" id="{294638C8-AF17-E6C1-647F-52B1EF5DE2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6337" y="187594"/>
            <a:ext cx="3347864" cy="22319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0E10E-4C25-AAD1-4BF7-A51A928E99A1}"/>
              </a:ext>
            </a:extLst>
          </p:cNvPr>
          <p:cNvSpPr>
            <a:spLocks noGrp="1"/>
          </p:cNvSpPr>
          <p:nvPr>
            <p:ph type="title"/>
          </p:nvPr>
        </p:nvSpPr>
        <p:spPr>
          <a:xfrm>
            <a:off x="685800" y="609600"/>
            <a:ext cx="7772400" cy="448152"/>
          </a:xfrm>
        </p:spPr>
        <p:txBody>
          <a:bodyPr/>
          <a:lstStyle/>
          <a:p>
            <a:r>
              <a:rPr lang="en-US">
                <a:latin typeface="Arial"/>
                <a:cs typeface="Times"/>
              </a:rPr>
              <a:t>Reflect</a:t>
            </a:r>
            <a:endParaRPr lang="en-US">
              <a:latin typeface="Arial"/>
            </a:endParaRPr>
          </a:p>
        </p:txBody>
      </p:sp>
      <p:sp>
        <p:nvSpPr>
          <p:cNvPr id="3" name="Content Placeholder 2">
            <a:extLst>
              <a:ext uri="{FF2B5EF4-FFF2-40B4-BE49-F238E27FC236}">
                <a16:creationId xmlns:a16="http://schemas.microsoft.com/office/drawing/2014/main" id="{AB4E650E-8ADB-0718-96D7-308EFCF91C09}"/>
              </a:ext>
            </a:extLst>
          </p:cNvPr>
          <p:cNvSpPr>
            <a:spLocks noGrp="1"/>
          </p:cNvSpPr>
          <p:nvPr>
            <p:ph idx="1"/>
          </p:nvPr>
        </p:nvSpPr>
        <p:spPr>
          <a:xfrm>
            <a:off x="685800" y="1299206"/>
            <a:ext cx="7772400" cy="4796794"/>
          </a:xfrm>
        </p:spPr>
        <p:txBody>
          <a:bodyPr/>
          <a:lstStyle/>
          <a:p>
            <a:endParaRPr lang="en-US" sz="2800" dirty="0">
              <a:latin typeface="Arial"/>
              <a:cs typeface="Times"/>
            </a:endParaRPr>
          </a:p>
          <a:p>
            <a:r>
              <a:rPr lang="en-US" sz="2400" dirty="0">
                <a:latin typeface="Arial"/>
                <a:cs typeface="Times"/>
              </a:rPr>
              <a:t>Developing successful Academic Integrity strategies</a:t>
            </a:r>
            <a:endParaRPr lang="en-US" sz="2400">
              <a:cs typeface="Times"/>
            </a:endParaRPr>
          </a:p>
          <a:p>
            <a:r>
              <a:rPr lang="en-US" sz="2400" dirty="0">
                <a:latin typeface="Arial"/>
                <a:cs typeface="Times"/>
              </a:rPr>
              <a:t>Embedding ethical culture in HEI's </a:t>
            </a:r>
          </a:p>
          <a:p>
            <a:r>
              <a:rPr lang="en-US" sz="2400" dirty="0">
                <a:latin typeface="Arial"/>
                <a:cs typeface="Times"/>
              </a:rPr>
              <a:t>Educational not punitive approach </a:t>
            </a:r>
          </a:p>
          <a:p>
            <a:r>
              <a:rPr lang="en-US" sz="2400" dirty="0">
                <a:latin typeface="Arial"/>
                <a:cs typeface="Times"/>
              </a:rPr>
              <a:t>How do we learn to live alongside Artificial Intelligence</a:t>
            </a:r>
          </a:p>
          <a:p>
            <a:r>
              <a:rPr lang="en-US" sz="2400" dirty="0">
                <a:latin typeface="Arial"/>
                <a:cs typeface="Times"/>
              </a:rPr>
              <a:t>Using Authentic Assessment Design</a:t>
            </a:r>
          </a:p>
          <a:p>
            <a:r>
              <a:rPr lang="en-US" sz="2400" dirty="0">
                <a:latin typeface="Arial"/>
                <a:cs typeface="Times"/>
              </a:rPr>
              <a:t>Sustainable practice</a:t>
            </a:r>
          </a:p>
          <a:p>
            <a:endParaRPr lang="en-US" sz="2000" dirty="0">
              <a:latin typeface="Arial"/>
              <a:cs typeface="Times"/>
            </a:endParaRPr>
          </a:p>
          <a:p>
            <a:pPr marL="0" indent="0">
              <a:buNone/>
            </a:pPr>
            <a:r>
              <a:rPr lang="en-US" sz="2800" dirty="0">
                <a:latin typeface="Arial"/>
                <a:cs typeface="Times"/>
              </a:rPr>
              <a:t>                                  </a:t>
            </a:r>
            <a:r>
              <a:rPr lang="en-US" sz="1600" dirty="0">
                <a:latin typeface="Arial"/>
                <a:cs typeface="Times"/>
              </a:rPr>
              <a:t>(Youannou 2014; Eaton 2019, Hossain 2020)</a:t>
            </a:r>
          </a:p>
        </p:txBody>
      </p:sp>
    </p:spTree>
    <p:extLst>
      <p:ext uri="{BB962C8B-B14F-4D97-AF65-F5344CB8AC3E}">
        <p14:creationId xmlns:p14="http://schemas.microsoft.com/office/powerpoint/2010/main" val="3414437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C3AE7-9AF7-ACC3-224D-7DC3F8344DF3}"/>
              </a:ext>
            </a:extLst>
          </p:cNvPr>
          <p:cNvSpPr>
            <a:spLocks noGrp="1"/>
          </p:cNvSpPr>
          <p:nvPr>
            <p:ph type="title"/>
          </p:nvPr>
        </p:nvSpPr>
        <p:spPr>
          <a:xfrm>
            <a:off x="6115050" y="1128093"/>
            <a:ext cx="2575635" cy="1932097"/>
          </a:xfrm>
        </p:spPr>
        <p:txBody>
          <a:bodyPr vert="horz" lIns="91440" tIns="45720" rIns="91440" bIns="45720" rtlCol="0" anchor="t">
            <a:normAutofit fontScale="90000"/>
          </a:bodyPr>
          <a:lstStyle/>
          <a:p>
            <a:pPr algn="l" eaLnBrk="1" hangingPunct="1">
              <a:lnSpc>
                <a:spcPct val="90000"/>
              </a:lnSpc>
            </a:pPr>
            <a:r>
              <a:rPr lang="en-US" sz="2800" b="1" kern="1200" dirty="0">
                <a:solidFill>
                  <a:schemeClr val="tx1"/>
                </a:solidFill>
                <a:latin typeface="Arial Black" panose="020B0A04020102020204" pitchFamily="34" charset="0"/>
              </a:rPr>
              <a:t>Any questions?</a:t>
            </a:r>
            <a:br>
              <a:rPr lang="en-US" sz="2800" b="1" kern="1200" dirty="0">
                <a:solidFill>
                  <a:schemeClr val="tx1"/>
                </a:solidFill>
                <a:latin typeface="Arial Black" panose="020B0A04020102020204" pitchFamily="34" charset="0"/>
              </a:rPr>
            </a:br>
            <a:br>
              <a:rPr lang="en-US" sz="2800" b="1" kern="1200" dirty="0">
                <a:solidFill>
                  <a:schemeClr val="tx1"/>
                </a:solidFill>
                <a:latin typeface="Arial Black" panose="020B0A04020102020204" pitchFamily="34" charset="0"/>
              </a:rPr>
            </a:br>
            <a:r>
              <a:rPr lang="en-US" sz="2800" b="1" kern="1200" dirty="0">
                <a:solidFill>
                  <a:schemeClr val="tx1"/>
                </a:solidFill>
                <a:latin typeface="Arial Black" panose="020B0A04020102020204" pitchFamily="34" charset="0"/>
              </a:rPr>
              <a:t>Thinking time? </a:t>
            </a:r>
            <a:br>
              <a:rPr lang="en-US" sz="2800" b="1" kern="1200" dirty="0">
                <a:solidFill>
                  <a:schemeClr val="tx1"/>
                </a:solidFill>
                <a:latin typeface="Arial Black" panose="020B0A04020102020204" pitchFamily="34" charset="0"/>
              </a:rPr>
            </a:br>
            <a:endParaRPr lang="en-US" sz="2800" b="1" kern="1200" dirty="0">
              <a:solidFill>
                <a:schemeClr val="tx1"/>
              </a:solidFill>
              <a:latin typeface="Arial Black" panose="020B0A04020102020204" pitchFamily="34" charset="0"/>
            </a:endParaRPr>
          </a:p>
        </p:txBody>
      </p:sp>
      <p:pic>
        <p:nvPicPr>
          <p:cNvPr id="5" name="Content Placeholder 4" descr="Question mark against red wall">
            <a:extLst>
              <a:ext uri="{FF2B5EF4-FFF2-40B4-BE49-F238E27FC236}">
                <a16:creationId xmlns:a16="http://schemas.microsoft.com/office/drawing/2014/main" id="{1C1BF773-F5FA-7A14-FFDB-110FDB973D2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9897" r="1" b="1"/>
          <a:stretch/>
        </p:blipFill>
        <p:spPr>
          <a:xfrm>
            <a:off x="-7414" y="10"/>
            <a:ext cx="5679453" cy="6857990"/>
          </a:xfrm>
          <a:prstGeom prst="rect">
            <a:avLst/>
          </a:prstGeom>
        </p:spPr>
      </p:pic>
      <p:cxnSp>
        <p:nvCxnSpPr>
          <p:cNvPr id="19" name="Straight Connector 18">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49542"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C9B5B93-66A6-C9E1-984A-86566B0D47FD}"/>
              </a:ext>
            </a:extLst>
          </p:cNvPr>
          <p:cNvSpPr txBox="1"/>
          <p:nvPr/>
        </p:nvSpPr>
        <p:spPr>
          <a:xfrm>
            <a:off x="6115050" y="5169408"/>
            <a:ext cx="2575635" cy="972975"/>
          </a:xfrm>
          <a:prstGeom prst="rect">
            <a:avLst/>
          </a:prstGeom>
        </p:spPr>
        <p:txBody>
          <a:bodyPr vert="horz" lIns="91440" tIns="45720" rIns="91440" bIns="45720" rtlCol="0">
            <a:normAutofit/>
          </a:bodyPr>
          <a:lstStyle/>
          <a:p>
            <a:pPr indent="-228600" eaLnBrk="1" hangingPunct="1">
              <a:lnSpc>
                <a:spcPct val="90000"/>
              </a:lnSpc>
              <a:spcAft>
                <a:spcPts val="600"/>
              </a:spcAft>
              <a:buFont typeface="Arial" panose="020B0604020202020204" pitchFamily="34" charset="0"/>
              <a:buChar char="•"/>
            </a:pPr>
            <a:r>
              <a:rPr lang="en-US" sz="1700" dirty="0">
                <a:latin typeface="Arial" panose="020B0604020202020204" pitchFamily="34" charset="0"/>
                <a:cs typeface="Arial" panose="020B0604020202020204" pitchFamily="34" charset="0"/>
              </a:rPr>
              <a:t>Contact us:</a:t>
            </a:r>
          </a:p>
          <a:p>
            <a:pPr indent="-228600" eaLnBrk="1" hangingPunct="1">
              <a:lnSpc>
                <a:spcPct val="90000"/>
              </a:lnSpc>
              <a:spcAft>
                <a:spcPts val="600"/>
              </a:spcAft>
              <a:buFont typeface="Arial" panose="020B0604020202020204" pitchFamily="34" charset="0"/>
              <a:buChar char="•"/>
            </a:pPr>
            <a:r>
              <a:rPr lang="en-US" sz="1700" dirty="0">
                <a:latin typeface="Arial" panose="020B0604020202020204" pitchFamily="34" charset="0"/>
                <a:cs typeface="Arial" panose="020B0604020202020204" pitchFamily="34" charset="0"/>
                <a:hlinkClick r:id="rId3"/>
              </a:rPr>
              <a:t>h.hope@worc.ac.uk</a:t>
            </a:r>
            <a:endParaRPr lang="en-US" sz="1700" dirty="0">
              <a:latin typeface="Arial" panose="020B0604020202020204" pitchFamily="34" charset="0"/>
              <a:cs typeface="Arial" panose="020B0604020202020204" pitchFamily="34" charset="0"/>
            </a:endParaRPr>
          </a:p>
          <a:p>
            <a:pPr indent="-228600" eaLnBrk="1" hangingPunct="1">
              <a:lnSpc>
                <a:spcPct val="90000"/>
              </a:lnSpc>
              <a:spcAft>
                <a:spcPts val="600"/>
              </a:spcAft>
              <a:buFont typeface="Arial" panose="020B0604020202020204" pitchFamily="34" charset="0"/>
              <a:buChar char="•"/>
            </a:pPr>
            <a:r>
              <a:rPr lang="en-US" sz="1700" dirty="0">
                <a:latin typeface="Arial" panose="020B0604020202020204" pitchFamily="34" charset="0"/>
                <a:cs typeface="Arial" panose="020B0604020202020204" pitchFamily="34" charset="0"/>
                <a:hlinkClick r:id="rId4"/>
              </a:rPr>
              <a:t>j.lewis@worc.ac.uk</a:t>
            </a:r>
            <a:r>
              <a:rPr lang="en-US" sz="17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3911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3D471434-DA95-42A0-BBFE-ABC2AC30B4DF}"/>
              </a:ext>
            </a:extLst>
          </p:cNvPr>
          <p:cNvSpPr>
            <a:spLocks noGrp="1"/>
          </p:cNvSpPr>
          <p:nvPr>
            <p:ph type="title"/>
          </p:nvPr>
        </p:nvSpPr>
        <p:spPr>
          <a:xfrm>
            <a:off x="685800" y="168244"/>
            <a:ext cx="7772400" cy="1007199"/>
          </a:xfrm>
        </p:spPr>
        <p:txBody>
          <a:bodyPr/>
          <a:lstStyle/>
          <a:p>
            <a:r>
              <a:rPr lang="en-US" altLang="en-US" dirty="0">
                <a:latin typeface="Arial"/>
                <a:cs typeface="Times"/>
              </a:rPr>
              <a:t>References</a:t>
            </a:r>
            <a:endParaRPr lang="en-US" altLang="en-US" dirty="0">
              <a:latin typeface="Arial"/>
            </a:endParaRPr>
          </a:p>
        </p:txBody>
      </p:sp>
      <p:sp>
        <p:nvSpPr>
          <p:cNvPr id="10243" name="Content Placeholder 2">
            <a:extLst>
              <a:ext uri="{FF2B5EF4-FFF2-40B4-BE49-F238E27FC236}">
                <a16:creationId xmlns:a16="http://schemas.microsoft.com/office/drawing/2014/main" id="{13FBF72A-49C2-486B-82A4-68158167ACEF}"/>
              </a:ext>
            </a:extLst>
          </p:cNvPr>
          <p:cNvSpPr>
            <a:spLocks noGrp="1"/>
          </p:cNvSpPr>
          <p:nvPr>
            <p:ph idx="1"/>
          </p:nvPr>
        </p:nvSpPr>
        <p:spPr>
          <a:xfrm>
            <a:off x="685800" y="1030587"/>
            <a:ext cx="7772400" cy="5065413"/>
          </a:xfrm>
        </p:spPr>
        <p:txBody>
          <a:bodyPr/>
          <a:lstStyle/>
          <a:p>
            <a:pPr marL="0" indent="0">
              <a:buNone/>
            </a:pPr>
            <a:r>
              <a:rPr lang="en-US" sz="1100" dirty="0">
                <a:latin typeface="Arial"/>
                <a:cs typeface="Arial"/>
              </a:rPr>
              <a:t>Bracken, S. and Novak, K. (2019) (eds) </a:t>
            </a:r>
            <a:r>
              <a:rPr lang="en-US" sz="1100" i="1" dirty="0">
                <a:latin typeface="Arial"/>
                <a:cs typeface="Arial"/>
              </a:rPr>
              <a:t>Transforming higher education through universal design for learning: an international perspective.</a:t>
            </a:r>
            <a:r>
              <a:rPr lang="en-US" sz="1100" dirty="0">
                <a:latin typeface="Arial"/>
                <a:cs typeface="Arial"/>
              </a:rPr>
              <a:t> London, Routledge</a:t>
            </a:r>
            <a:endParaRPr lang="en-US" dirty="0"/>
          </a:p>
          <a:p>
            <a:pPr marL="0" indent="0">
              <a:buNone/>
            </a:pPr>
            <a:r>
              <a:rPr lang="en-US" sz="1100" dirty="0" err="1">
                <a:solidFill>
                  <a:srgbClr val="000000"/>
                </a:solidFill>
                <a:latin typeface="Arial "/>
                <a:cs typeface="Times"/>
              </a:rPr>
              <a:t>ChatopenAI</a:t>
            </a:r>
            <a:r>
              <a:rPr lang="en-US" sz="1100" dirty="0">
                <a:solidFill>
                  <a:srgbClr val="000000"/>
                </a:solidFill>
                <a:latin typeface="Arial "/>
                <a:cs typeface="Times"/>
              </a:rPr>
              <a:t> (2023) </a:t>
            </a:r>
            <a:r>
              <a:rPr lang="en-US" sz="1100" i="1" dirty="0">
                <a:solidFill>
                  <a:srgbClr val="000000"/>
                </a:solidFill>
                <a:latin typeface="Arial "/>
                <a:cs typeface="Times"/>
              </a:rPr>
              <a:t>What is the best way to change the culture of an </a:t>
            </a:r>
            <a:r>
              <a:rPr lang="en-US" sz="1100" i="1" dirty="0" err="1">
                <a:solidFill>
                  <a:srgbClr val="000000"/>
                </a:solidFill>
                <a:latin typeface="Arial "/>
                <a:cs typeface="Times"/>
              </a:rPr>
              <a:t>organisation</a:t>
            </a:r>
            <a:r>
              <a:rPr lang="en-US" sz="1100" i="1" dirty="0">
                <a:solidFill>
                  <a:srgbClr val="000000"/>
                </a:solidFill>
                <a:latin typeface="Arial "/>
                <a:cs typeface="Times"/>
              </a:rPr>
              <a:t>?</a:t>
            </a:r>
            <a:r>
              <a:rPr lang="en-US" sz="1100" dirty="0">
                <a:solidFill>
                  <a:srgbClr val="000000"/>
                </a:solidFill>
                <a:latin typeface="Arial "/>
                <a:cs typeface="Times"/>
              </a:rPr>
              <a:t> [Written]. Available at: </a:t>
            </a:r>
            <a:r>
              <a:rPr lang="en-US" sz="1100" dirty="0">
                <a:solidFill>
                  <a:srgbClr val="009999"/>
                </a:solidFill>
                <a:latin typeface="Arial "/>
                <a:cs typeface="Times"/>
                <a:hlinkClick r:id="rId3"/>
              </a:rPr>
              <a:t>https://www.chat.openai.com/c/0343c5d0-165d-4d44-8751-21d19087591a</a:t>
            </a:r>
            <a:r>
              <a:rPr lang="en-US" sz="1100" dirty="0">
                <a:solidFill>
                  <a:srgbClr val="000000"/>
                </a:solidFill>
                <a:latin typeface="Arial "/>
                <a:cs typeface="Times"/>
              </a:rPr>
              <a:t> (Accessed: 23rd May 2023)</a:t>
            </a:r>
            <a:endParaRPr lang="en-US" sz="1100">
              <a:solidFill>
                <a:srgbClr val="000000"/>
              </a:solidFill>
              <a:latin typeface="Arial "/>
              <a:cs typeface="Arial"/>
            </a:endParaRPr>
          </a:p>
          <a:p>
            <a:pPr marL="0" indent="0">
              <a:buNone/>
            </a:pPr>
            <a:r>
              <a:rPr lang="en-US" sz="1100" dirty="0">
                <a:solidFill>
                  <a:srgbClr val="000000"/>
                </a:solidFill>
                <a:latin typeface="Arial "/>
                <a:cs typeface="Times"/>
              </a:rPr>
              <a:t>Coghlan, D. (2019) 'Demystifying action research' in Zuber-</a:t>
            </a:r>
            <a:r>
              <a:rPr lang="en-US" sz="1100" dirty="0" err="1">
                <a:solidFill>
                  <a:srgbClr val="000000"/>
                </a:solidFill>
                <a:latin typeface="Arial "/>
                <a:cs typeface="Times"/>
              </a:rPr>
              <a:t>Skeritt</a:t>
            </a:r>
            <a:r>
              <a:rPr lang="en-US" sz="1100" dirty="0">
                <a:solidFill>
                  <a:srgbClr val="000000"/>
                </a:solidFill>
                <a:latin typeface="Arial "/>
                <a:cs typeface="Times"/>
              </a:rPr>
              <a:t>, O. and Wood, L. (eds)</a:t>
            </a:r>
            <a:r>
              <a:rPr lang="en-US" sz="1100" i="1" dirty="0">
                <a:solidFill>
                  <a:srgbClr val="000000"/>
                </a:solidFill>
                <a:latin typeface="Arial "/>
                <a:cs typeface="Times"/>
              </a:rPr>
              <a:t> Action learning and action research genres and approaches.</a:t>
            </a:r>
            <a:r>
              <a:rPr lang="en-US" sz="1100" dirty="0">
                <a:solidFill>
                  <a:srgbClr val="000000"/>
                </a:solidFill>
                <a:latin typeface="Arial "/>
                <a:cs typeface="Times"/>
              </a:rPr>
              <a:t> Bingley, Emerald Publishing, pp.83 - 96.   </a:t>
            </a:r>
            <a:r>
              <a:rPr lang="en-US" sz="1100" dirty="0">
                <a:latin typeface="Open Sans"/>
                <a:ea typeface="Open Sans"/>
                <a:cs typeface="Open Sans"/>
              </a:rPr>
              <a:t>DOI 10.1108/9781787695375 (Accessed: 12th June 2023)</a:t>
            </a:r>
            <a:endParaRPr lang="en-US" dirty="0">
              <a:cs typeface="Times"/>
            </a:endParaRPr>
          </a:p>
          <a:p>
            <a:pPr marL="0" indent="0">
              <a:buNone/>
            </a:pPr>
            <a:r>
              <a:rPr lang="en-US" sz="1100" dirty="0">
                <a:solidFill>
                  <a:srgbClr val="333333"/>
                </a:solidFill>
                <a:latin typeface="Arial "/>
                <a:cs typeface="Segoe UI"/>
              </a:rPr>
              <a:t>Davis, M. (2022) 'Examining and improving inclusive practice in institutional academic integrity policies, procedures, teaching and support'. </a:t>
            </a:r>
            <a:r>
              <a:rPr lang="en-US" sz="1100" i="1" dirty="0">
                <a:solidFill>
                  <a:srgbClr val="333333"/>
                </a:solidFill>
                <a:latin typeface="Arial "/>
                <a:cs typeface="Segoe UI"/>
              </a:rPr>
              <a:t>International Journal for Educational Integrity</a:t>
            </a:r>
            <a:r>
              <a:rPr lang="en-US" sz="1100" dirty="0">
                <a:solidFill>
                  <a:srgbClr val="333333"/>
                </a:solidFill>
                <a:latin typeface="Arial "/>
                <a:cs typeface="Segoe UI"/>
              </a:rPr>
              <a:t> </a:t>
            </a:r>
            <a:r>
              <a:rPr lang="en-US" sz="1100" b="1" dirty="0">
                <a:solidFill>
                  <a:srgbClr val="333333"/>
                </a:solidFill>
                <a:latin typeface="Arial "/>
                <a:cs typeface="Segoe UI"/>
              </a:rPr>
              <a:t>18</a:t>
            </a:r>
            <a:r>
              <a:rPr lang="en-US" sz="1100" dirty="0">
                <a:solidFill>
                  <a:srgbClr val="333333"/>
                </a:solidFill>
                <a:latin typeface="Arial "/>
                <a:cs typeface="Segoe UI"/>
              </a:rPr>
              <a:t>, 14. Available at: https://doi.org/10.1007/s40979-022-00108-x  (Accessed: 7th May 2023)</a:t>
            </a:r>
            <a:endParaRPr lang="en-US" sz="1100">
              <a:solidFill>
                <a:srgbClr val="000000"/>
              </a:solidFill>
              <a:latin typeface="Arial "/>
              <a:cs typeface="Arial"/>
            </a:endParaRPr>
          </a:p>
          <a:p>
            <a:pPr marL="0" indent="0">
              <a:buNone/>
            </a:pPr>
            <a:r>
              <a:rPr lang="en-US" sz="1100" dirty="0">
                <a:solidFill>
                  <a:srgbClr val="333333"/>
                </a:solidFill>
                <a:latin typeface="Arial "/>
                <a:cs typeface="Segoe UI"/>
              </a:rPr>
              <a:t>De Souza, D. (2022) </a:t>
            </a:r>
            <a:r>
              <a:rPr lang="en-US" sz="1100" i="1" dirty="0">
                <a:solidFill>
                  <a:srgbClr val="333333"/>
                </a:solidFill>
                <a:latin typeface="Arial "/>
                <a:cs typeface="Segoe UI"/>
              </a:rPr>
              <a:t>Academic integrity report</a:t>
            </a:r>
            <a:r>
              <a:rPr lang="en-US" sz="1100" dirty="0">
                <a:solidFill>
                  <a:srgbClr val="333333"/>
                </a:solidFill>
                <a:latin typeface="Arial "/>
                <a:cs typeface="Segoe UI"/>
              </a:rPr>
              <a:t>. London Higher. Available </a:t>
            </a:r>
            <a:r>
              <a:rPr lang="en-US" sz="1100" dirty="0">
                <a:solidFill>
                  <a:srgbClr val="333333"/>
                </a:solidFill>
                <a:latin typeface="Arial "/>
                <a:ea typeface="+mn-lt"/>
                <a:cs typeface="Segoe UI"/>
              </a:rPr>
              <a:t>at: www://</a:t>
            </a:r>
            <a:r>
              <a:rPr lang="en-US" sz="1100" dirty="0">
                <a:latin typeface="Arial "/>
                <a:ea typeface="+mn-lt"/>
                <a:cs typeface="+mn-lt"/>
              </a:rPr>
              <a:t>https://londonhigher.ac.uk/wp-content/uploads/2022/07/Academic-Integrity-Report-2.pdf  (Accessed: 4th April 2023)</a:t>
            </a:r>
            <a:endParaRPr lang="en-US" sz="1100">
              <a:solidFill>
                <a:srgbClr val="000000"/>
              </a:solidFill>
              <a:latin typeface="Arial "/>
              <a:cs typeface="Times"/>
            </a:endParaRPr>
          </a:p>
          <a:p>
            <a:pPr marL="0" indent="0">
              <a:buNone/>
            </a:pPr>
            <a:r>
              <a:rPr lang="en-US" sz="1100" dirty="0">
                <a:solidFill>
                  <a:srgbClr val="000000"/>
                </a:solidFill>
                <a:latin typeface="Arial "/>
                <a:cs typeface="Times"/>
              </a:rPr>
              <a:t>Downes, M. (2017) University scandal, reputation and governance. </a:t>
            </a:r>
            <a:r>
              <a:rPr lang="en-US" sz="1100" i="1" dirty="0">
                <a:solidFill>
                  <a:srgbClr val="000000"/>
                </a:solidFill>
                <a:latin typeface="Arial "/>
                <a:cs typeface="Times"/>
              </a:rPr>
              <a:t>International Journal for Educational Integrity </a:t>
            </a:r>
            <a:r>
              <a:rPr lang="en-US" sz="1100" dirty="0">
                <a:solidFill>
                  <a:srgbClr val="000000"/>
                </a:solidFill>
                <a:latin typeface="Arial "/>
                <a:cs typeface="Times"/>
              </a:rPr>
              <a:t>13, 8. Available at: </a:t>
            </a:r>
            <a:r>
              <a:rPr lang="en-US" sz="1100" dirty="0">
                <a:solidFill>
                  <a:srgbClr val="000000"/>
                </a:solidFill>
                <a:latin typeface="Arial "/>
                <a:cs typeface="Times"/>
                <a:hlinkClick r:id="rId4"/>
              </a:rPr>
              <a:t>https://doi.org/10.1007/s40979-017-0019-0</a:t>
            </a:r>
            <a:r>
              <a:rPr lang="en-US" sz="1100" dirty="0">
                <a:solidFill>
                  <a:srgbClr val="000000"/>
                </a:solidFill>
                <a:latin typeface="Arial "/>
                <a:cs typeface="Times"/>
              </a:rPr>
              <a:t> (Accessed: 19th May 2023) </a:t>
            </a:r>
          </a:p>
          <a:p>
            <a:pPr marL="0" indent="0">
              <a:buNone/>
            </a:pPr>
            <a:r>
              <a:rPr lang="en-US" sz="1100" dirty="0">
                <a:solidFill>
                  <a:srgbClr val="000000"/>
                </a:solidFill>
                <a:latin typeface="Arial "/>
                <a:cs typeface="Times"/>
              </a:rPr>
              <a:t>Draper, M., Birch, Z., </a:t>
            </a:r>
            <a:r>
              <a:rPr lang="en-US" sz="1100" dirty="0" err="1">
                <a:solidFill>
                  <a:srgbClr val="000000"/>
                </a:solidFill>
                <a:latin typeface="Arial "/>
                <a:cs typeface="Times"/>
              </a:rPr>
              <a:t>Croombs</a:t>
            </a:r>
            <a:r>
              <a:rPr lang="en-US" sz="1100" dirty="0">
                <a:solidFill>
                  <a:srgbClr val="000000"/>
                </a:solidFill>
                <a:latin typeface="Arial "/>
                <a:cs typeface="Times"/>
              </a:rPr>
              <a:t>, M., and Marano, E. (2022) 'Revisiting academic integrity from a student perspective. </a:t>
            </a:r>
            <a:r>
              <a:rPr lang="en-US" sz="1100" i="1" dirty="0">
                <a:solidFill>
                  <a:srgbClr val="000000"/>
                </a:solidFill>
                <a:latin typeface="Arial "/>
                <a:cs typeface="Times"/>
              </a:rPr>
              <a:t>Quality Compass'. </a:t>
            </a:r>
            <a:r>
              <a:rPr lang="en-US" sz="1100" dirty="0">
                <a:solidFill>
                  <a:srgbClr val="000000"/>
                </a:solidFill>
                <a:latin typeface="Arial "/>
                <a:cs typeface="Times"/>
              </a:rPr>
              <a:t>5. Available at: https://</a:t>
            </a:r>
            <a:r>
              <a:rPr lang="en-US" sz="1100" dirty="0">
                <a:latin typeface="Arial "/>
                <a:ea typeface="+mn-lt"/>
                <a:cs typeface="+mn-lt"/>
              </a:rPr>
              <a:t>www.qaa.ac.uk/docs/qaa/news/quality-compass-revisiting-academic-integrity-from-a-student-perspective.pdf (Accessed: 8th April 2023)</a:t>
            </a:r>
            <a:endParaRPr lang="en-US" sz="1100">
              <a:solidFill>
                <a:srgbClr val="000000"/>
              </a:solidFill>
              <a:latin typeface="Arial "/>
              <a:cs typeface="Arial"/>
            </a:endParaRPr>
          </a:p>
          <a:p>
            <a:pPr marL="0" indent="0">
              <a:buNone/>
            </a:pPr>
            <a:r>
              <a:rPr lang="en-US" sz="1100" dirty="0">
                <a:solidFill>
                  <a:srgbClr val="333333"/>
                </a:solidFill>
                <a:latin typeface="Arial "/>
                <a:cs typeface="Arial"/>
              </a:rPr>
              <a:t>Hulbert, A., McKenzie, A., Orr, J., and Roberts, C. (2021). </a:t>
            </a:r>
            <a:r>
              <a:rPr lang="en-US" sz="1100" i="1" dirty="0">
                <a:latin typeface="Arial "/>
                <a:ea typeface="+mn-lt"/>
                <a:cs typeface="+mn-lt"/>
              </a:rPr>
              <a:t>The fundamental values of academic integrity</a:t>
            </a:r>
            <a:r>
              <a:rPr lang="en-US" sz="1100" dirty="0">
                <a:latin typeface="Arial "/>
                <a:ea typeface="+mn-lt"/>
                <a:cs typeface="+mn-lt"/>
              </a:rPr>
              <a:t> 3rd edition. Delaware, </a:t>
            </a:r>
            <a:r>
              <a:rPr lang="en-US" sz="1100" dirty="0">
                <a:solidFill>
                  <a:srgbClr val="333333"/>
                </a:solidFill>
                <a:latin typeface="Arial "/>
                <a:ea typeface="+mn-lt"/>
                <a:cs typeface="Arial"/>
              </a:rPr>
              <a:t>International Center for Academic Integrity [ICAI]. Available at: </a:t>
            </a:r>
            <a:r>
              <a:rPr lang="en-US" sz="1100" dirty="0">
                <a:solidFill>
                  <a:srgbClr val="333333"/>
                </a:solidFill>
                <a:latin typeface="Arial "/>
                <a:ea typeface="+mn-lt"/>
                <a:cs typeface="Arial"/>
                <a:hlinkClick r:id="rId5"/>
              </a:rPr>
              <a:t>https://www.academicintegrity.org/the-fundamental-values-of-academic-integrity</a:t>
            </a:r>
            <a:r>
              <a:rPr lang="en-US" sz="1100" dirty="0">
                <a:solidFill>
                  <a:srgbClr val="333333"/>
                </a:solidFill>
                <a:latin typeface="Arial "/>
                <a:ea typeface="+mn-lt"/>
                <a:cs typeface="Arial"/>
              </a:rPr>
              <a:t> (Accessed: 6th April 2023)</a:t>
            </a:r>
            <a:endParaRPr lang="en-US" sz="1100" dirty="0">
              <a:solidFill>
                <a:srgbClr val="333333"/>
              </a:solidFill>
              <a:latin typeface="Arial "/>
              <a:cs typeface="Arial"/>
            </a:endParaRPr>
          </a:p>
          <a:p>
            <a:pPr marL="0" indent="0">
              <a:buNone/>
            </a:pPr>
            <a:r>
              <a:rPr lang="en-US" sz="1100" dirty="0">
                <a:solidFill>
                  <a:srgbClr val="333333"/>
                </a:solidFill>
                <a:latin typeface="Arial"/>
                <a:cs typeface="Arial"/>
              </a:rPr>
              <a:t>Eaton, S.E. (2021) 'Academic integrity and literacy' , in L. Hunt and D. Chalmers (eds) </a:t>
            </a:r>
            <a:r>
              <a:rPr lang="en-US" sz="1100" i="1" dirty="0">
                <a:solidFill>
                  <a:srgbClr val="333333"/>
                </a:solidFill>
                <a:latin typeface="Arial"/>
                <a:cs typeface="Arial"/>
              </a:rPr>
              <a:t>University teaching in focus: a learning-</a:t>
            </a:r>
            <a:r>
              <a:rPr lang="en-US" sz="1100" i="1" dirty="0" err="1">
                <a:solidFill>
                  <a:srgbClr val="333333"/>
                </a:solidFill>
                <a:latin typeface="Arial"/>
                <a:cs typeface="Arial"/>
              </a:rPr>
              <a:t>centred</a:t>
            </a:r>
            <a:r>
              <a:rPr lang="en-US" sz="1100" i="1" dirty="0">
                <a:solidFill>
                  <a:srgbClr val="333333"/>
                </a:solidFill>
                <a:latin typeface="Arial"/>
                <a:cs typeface="Arial"/>
              </a:rPr>
              <a:t> approach. </a:t>
            </a:r>
            <a:r>
              <a:rPr lang="en-US" sz="1100" dirty="0">
                <a:solidFill>
                  <a:srgbClr val="333333"/>
                </a:solidFill>
                <a:latin typeface="Arial"/>
                <a:cs typeface="Arial"/>
              </a:rPr>
              <a:t>London: Routledge pp.163-178</a:t>
            </a:r>
            <a:endParaRPr lang="en-US" dirty="0"/>
          </a:p>
          <a:p>
            <a:pPr marL="0" indent="0">
              <a:buNone/>
            </a:pPr>
            <a:endParaRPr lang="en-US" sz="1100">
              <a:latin typeface="Arial "/>
              <a:cs typeface="Times"/>
            </a:endParaRPr>
          </a:p>
          <a:p>
            <a:endParaRPr lang="en-US" sz="1100">
              <a:latin typeface="Arial"/>
              <a:cs typeface="Arial"/>
            </a:endParaRPr>
          </a:p>
          <a:p>
            <a:pPr marL="0" indent="0">
              <a:buNone/>
            </a:pPr>
            <a:endParaRPr lang="en-GB" sz="1100">
              <a:latin typeface="Arial"/>
              <a:cs typeface="Arial"/>
            </a:endParaRPr>
          </a:p>
          <a:p>
            <a:endParaRPr lang="en-US" altLang="en-US">
              <a:cs typeface="Times"/>
            </a:endParaRPr>
          </a:p>
        </p:txBody>
      </p:sp>
    </p:spTree>
    <p:extLst>
      <p:ext uri="{BB962C8B-B14F-4D97-AF65-F5344CB8AC3E}">
        <p14:creationId xmlns:p14="http://schemas.microsoft.com/office/powerpoint/2010/main" val="3397093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3D471434-DA95-42A0-BBFE-ABC2AC30B4DF}"/>
              </a:ext>
            </a:extLst>
          </p:cNvPr>
          <p:cNvSpPr>
            <a:spLocks noGrp="1"/>
          </p:cNvSpPr>
          <p:nvPr>
            <p:ph type="title"/>
          </p:nvPr>
        </p:nvSpPr>
        <p:spPr/>
        <p:txBody>
          <a:bodyPr/>
          <a:lstStyle/>
          <a:p>
            <a:r>
              <a:rPr lang="en-US" altLang="en-US">
                <a:latin typeface="Arial"/>
                <a:cs typeface="Times"/>
              </a:rPr>
              <a:t>References</a:t>
            </a:r>
            <a:endParaRPr lang="en-US" altLang="en-US">
              <a:latin typeface="Arial"/>
            </a:endParaRPr>
          </a:p>
        </p:txBody>
      </p:sp>
      <p:sp>
        <p:nvSpPr>
          <p:cNvPr id="10243" name="Content Placeholder 2">
            <a:extLst>
              <a:ext uri="{FF2B5EF4-FFF2-40B4-BE49-F238E27FC236}">
                <a16:creationId xmlns:a16="http://schemas.microsoft.com/office/drawing/2014/main" id="{13FBF72A-49C2-486B-82A4-68158167ACEF}"/>
              </a:ext>
            </a:extLst>
          </p:cNvPr>
          <p:cNvSpPr>
            <a:spLocks noGrp="1"/>
          </p:cNvSpPr>
          <p:nvPr>
            <p:ph idx="1"/>
          </p:nvPr>
        </p:nvSpPr>
        <p:spPr>
          <a:xfrm>
            <a:off x="685800" y="1752600"/>
            <a:ext cx="7772400" cy="4343400"/>
          </a:xfrm>
        </p:spPr>
        <p:txBody>
          <a:bodyPr/>
          <a:lstStyle/>
          <a:p>
            <a:pPr>
              <a:buNone/>
            </a:pPr>
            <a:r>
              <a:rPr lang="en-US" sz="1100" dirty="0">
                <a:solidFill>
                  <a:srgbClr val="222222"/>
                </a:solidFill>
                <a:latin typeface="Arial"/>
                <a:cs typeface="Arial"/>
              </a:rPr>
              <a:t>Iverson, H.L., Lewis, M.A. and Talbot III, R.M., 2008. Building a framework for determining the authenticity</a:t>
            </a:r>
            <a:endParaRPr lang="en-US" dirty="0"/>
          </a:p>
          <a:p>
            <a:pPr>
              <a:buNone/>
            </a:pPr>
            <a:r>
              <a:rPr lang="en-US" sz="1100" dirty="0">
                <a:solidFill>
                  <a:srgbClr val="222222"/>
                </a:solidFill>
                <a:latin typeface="Arial"/>
                <a:cs typeface="Arial"/>
              </a:rPr>
              <a:t>of instructional tasks within teacher education programs. </a:t>
            </a:r>
            <a:r>
              <a:rPr lang="en-US" sz="1100" i="1" dirty="0">
                <a:solidFill>
                  <a:srgbClr val="222222"/>
                </a:solidFill>
                <a:latin typeface="Arial"/>
                <a:cs typeface="Arial"/>
              </a:rPr>
              <a:t>Teaching and Teacher Education</a:t>
            </a:r>
            <a:r>
              <a:rPr lang="en-US" sz="1100" dirty="0">
                <a:solidFill>
                  <a:srgbClr val="222222"/>
                </a:solidFill>
                <a:latin typeface="Arial"/>
                <a:cs typeface="Arial"/>
              </a:rPr>
              <a:t>, </a:t>
            </a:r>
            <a:r>
              <a:rPr lang="en-US" sz="1100" i="1" dirty="0">
                <a:solidFill>
                  <a:srgbClr val="222222"/>
                </a:solidFill>
                <a:latin typeface="Arial"/>
                <a:cs typeface="Arial"/>
              </a:rPr>
              <a:t>24</a:t>
            </a:r>
            <a:r>
              <a:rPr lang="en-US" sz="1100" dirty="0">
                <a:solidFill>
                  <a:srgbClr val="222222"/>
                </a:solidFill>
                <a:latin typeface="Arial"/>
                <a:cs typeface="Arial"/>
              </a:rPr>
              <a:t>(2), pp.290</a:t>
            </a:r>
            <a:endParaRPr lang="en-US" dirty="0">
              <a:solidFill>
                <a:srgbClr val="000000"/>
              </a:solidFill>
              <a:latin typeface="Times"/>
              <a:cs typeface="Times"/>
            </a:endParaRPr>
          </a:p>
          <a:p>
            <a:pPr>
              <a:buNone/>
            </a:pPr>
            <a:r>
              <a:rPr lang="en-US" sz="1100" dirty="0">
                <a:solidFill>
                  <a:srgbClr val="222222"/>
                </a:solidFill>
                <a:latin typeface="Arial"/>
                <a:cs typeface="Arial"/>
              </a:rPr>
              <a:t>302. Available at: </a:t>
            </a:r>
            <a:r>
              <a:rPr lang="en-US" sz="1100" dirty="0">
                <a:solidFill>
                  <a:srgbClr val="009999"/>
                </a:solidFill>
                <a:latin typeface="Arial"/>
                <a:cs typeface="Arial"/>
                <a:hlinkClick r:id="rId3"/>
              </a:rPr>
              <a:t>https://doi.org/10.1016/j.tate.2007.09.003</a:t>
            </a:r>
            <a:r>
              <a:rPr lang="en-US" sz="1100" dirty="0">
                <a:solidFill>
                  <a:srgbClr val="000000"/>
                </a:solidFill>
                <a:latin typeface="Arial"/>
                <a:cs typeface="Arial"/>
              </a:rPr>
              <a:t> (Accessed: 12th June 2023)</a:t>
            </a:r>
            <a:endParaRPr lang="en-US" dirty="0">
              <a:cs typeface="Times"/>
            </a:endParaRPr>
          </a:p>
          <a:p>
            <a:pPr marL="0" indent="0">
              <a:buNone/>
            </a:pPr>
            <a:r>
              <a:rPr lang="en-US" sz="1100" dirty="0">
                <a:solidFill>
                  <a:srgbClr val="333333"/>
                </a:solidFill>
                <a:latin typeface="Arial"/>
                <a:cs typeface="Arial"/>
              </a:rPr>
              <a:t>Kansara, R. and Main, E. (2021)  'The Kenyans who are helping at the world to cheat'.</a:t>
            </a:r>
            <a:r>
              <a:rPr lang="en-US" sz="1100" i="1" dirty="0">
                <a:solidFill>
                  <a:srgbClr val="333333"/>
                </a:solidFill>
                <a:latin typeface="Arial"/>
                <a:cs typeface="Arial"/>
              </a:rPr>
              <a:t> BBC News</a:t>
            </a:r>
            <a:r>
              <a:rPr lang="en-US" sz="1100" dirty="0">
                <a:solidFill>
                  <a:srgbClr val="333333"/>
                </a:solidFill>
                <a:latin typeface="Arial"/>
                <a:cs typeface="Arial"/>
              </a:rPr>
              <a:t>, 9th September Available at: </a:t>
            </a:r>
            <a:r>
              <a:rPr lang="en-US" sz="1100" dirty="0">
                <a:solidFill>
                  <a:srgbClr val="333333"/>
                </a:solidFill>
                <a:latin typeface="Arial"/>
                <a:cs typeface="Arial"/>
                <a:hlinkClick r:id="rId4"/>
              </a:rPr>
              <a:t>https://www/bbc.co.uk/news/blogs-trending-58465189</a:t>
            </a:r>
            <a:r>
              <a:rPr lang="en-US" sz="1100" dirty="0">
                <a:solidFill>
                  <a:srgbClr val="333333"/>
                </a:solidFill>
                <a:latin typeface="Arial"/>
                <a:cs typeface="Arial"/>
              </a:rPr>
              <a:t> (Accessed: 12th June 2023) </a:t>
            </a:r>
            <a:endParaRPr lang="en-US" dirty="0"/>
          </a:p>
          <a:p>
            <a:pPr marL="0" indent="0">
              <a:buNone/>
            </a:pPr>
            <a:r>
              <a:rPr lang="en-US" sz="1100" dirty="0">
                <a:solidFill>
                  <a:srgbClr val="333333"/>
                </a:solidFill>
                <a:latin typeface="Arial"/>
                <a:cs typeface="Arial"/>
              </a:rPr>
              <a:t>Kemmis, S. and McTaggart, R. (1988) </a:t>
            </a:r>
            <a:r>
              <a:rPr lang="en-US" sz="1100" i="1" dirty="0">
                <a:solidFill>
                  <a:srgbClr val="333333"/>
                </a:solidFill>
                <a:latin typeface="Arial"/>
                <a:cs typeface="Arial"/>
              </a:rPr>
              <a:t>The action research planner. Melbourne Burwood, Deakin University Press</a:t>
            </a:r>
            <a:endParaRPr lang="en-US" sz="1100" dirty="0">
              <a:solidFill>
                <a:srgbClr val="333333"/>
              </a:solidFill>
              <a:latin typeface="Arial"/>
              <a:cs typeface="Arial"/>
            </a:endParaRPr>
          </a:p>
          <a:p>
            <a:pPr marL="0" indent="0">
              <a:buNone/>
            </a:pPr>
            <a:r>
              <a:rPr lang="en-US" sz="1100" dirty="0">
                <a:latin typeface="Arial"/>
                <a:cs typeface="Arial"/>
              </a:rPr>
              <a:t>Khan, Z.R., Priya, J., &amp; </a:t>
            </a:r>
            <a:r>
              <a:rPr lang="en-US" sz="1100" dirty="0" err="1">
                <a:latin typeface="Arial"/>
                <a:cs typeface="Arial"/>
              </a:rPr>
              <a:t>Tuffnell</a:t>
            </a:r>
            <a:r>
              <a:rPr lang="en-US" sz="1100" dirty="0">
                <a:latin typeface="Arial"/>
                <a:cs typeface="Arial"/>
              </a:rPr>
              <a:t>, C. (2022) Culture of Integrity – An Institutional Response to Integrity during Covid-19. </a:t>
            </a:r>
            <a:r>
              <a:rPr lang="en-US" sz="1100" i="1" dirty="0">
                <a:latin typeface="Arial"/>
                <a:cs typeface="Arial"/>
              </a:rPr>
              <a:t>International Journal of Academic Integrity. </a:t>
            </a:r>
            <a:r>
              <a:rPr lang="en-US" sz="1100" dirty="0">
                <a:latin typeface="Arial"/>
                <a:cs typeface="Arial"/>
              </a:rPr>
              <a:t>18 (27). </a:t>
            </a:r>
            <a:r>
              <a:rPr lang="en-US" sz="1100" dirty="0">
                <a:latin typeface="Arial"/>
                <a:cs typeface="Arial"/>
                <a:hlinkClick r:id="rId5"/>
              </a:rPr>
              <a:t>https://doi.org/10.1007/S40979-022-00118-9</a:t>
            </a:r>
            <a:r>
              <a:rPr lang="en-US" sz="1100" dirty="0">
                <a:latin typeface="Arial"/>
                <a:cs typeface="Arial"/>
              </a:rPr>
              <a:t>  (Accessed 9</a:t>
            </a:r>
            <a:r>
              <a:rPr lang="en-US" sz="1100" baseline="30000" dirty="0">
                <a:latin typeface="Arial"/>
                <a:cs typeface="Arial"/>
              </a:rPr>
              <a:t>th</a:t>
            </a:r>
            <a:r>
              <a:rPr lang="en-US" sz="1100" dirty="0">
                <a:latin typeface="Arial"/>
                <a:cs typeface="Arial"/>
              </a:rPr>
              <a:t> June 2023)</a:t>
            </a:r>
          </a:p>
          <a:p>
            <a:pPr marL="0" indent="0">
              <a:buNone/>
            </a:pPr>
            <a:r>
              <a:rPr lang="en-US" sz="1100" dirty="0">
                <a:latin typeface="Arial"/>
                <a:cs typeface="Arial"/>
              </a:rPr>
              <a:t>Lee, G. (2019) '</a:t>
            </a:r>
            <a:r>
              <a:rPr lang="en-US" sz="1100" i="1" dirty="0">
                <a:latin typeface="Arial"/>
                <a:cs typeface="Arial"/>
              </a:rPr>
              <a:t>Universities catch less than one per cent of 'bought in' essays, own records suggest'. </a:t>
            </a:r>
            <a:r>
              <a:rPr lang="en-US" sz="1100" dirty="0">
                <a:latin typeface="Arial"/>
                <a:cs typeface="Arial"/>
              </a:rPr>
              <a:t>Available</a:t>
            </a:r>
            <a:r>
              <a:rPr lang="en-US" sz="1100" i="1" dirty="0">
                <a:latin typeface="Arial"/>
                <a:cs typeface="Arial"/>
              </a:rPr>
              <a:t> </a:t>
            </a:r>
            <a:r>
              <a:rPr lang="en-US" sz="1100" dirty="0">
                <a:latin typeface="Arial"/>
                <a:cs typeface="Arial"/>
              </a:rPr>
              <a:t>at: </a:t>
            </a:r>
            <a:r>
              <a:rPr lang="en-US" sz="1100" dirty="0">
                <a:solidFill>
                  <a:srgbClr val="009999"/>
                </a:solidFill>
                <a:latin typeface="Arial"/>
                <a:cs typeface="Arial"/>
                <a:hlinkClick r:id="rId6"/>
              </a:rPr>
              <a:t>http://www.channel4.com/news/factcheck/factcheck-universitiescatch-less-than-one-per-cent-of-bought-in-essays-own-records-suggest</a:t>
            </a:r>
            <a:r>
              <a:rPr lang="en-US" sz="1100" dirty="0">
                <a:latin typeface="Arial"/>
                <a:cs typeface="Arial"/>
              </a:rPr>
              <a:t> (Accessed: 3rd April 2023)</a:t>
            </a:r>
            <a:endParaRPr lang="en-US" dirty="0">
              <a:cs typeface="Times"/>
            </a:endParaRPr>
          </a:p>
          <a:p>
            <a:pPr marL="0" indent="0">
              <a:buNone/>
            </a:pPr>
            <a:r>
              <a:rPr lang="en-US" sz="1100" dirty="0" err="1">
                <a:latin typeface="Arial"/>
                <a:cs typeface="Arial"/>
              </a:rPr>
              <a:t>McNeill,L</a:t>
            </a:r>
            <a:r>
              <a:rPr lang="en-US" sz="1100" dirty="0">
                <a:latin typeface="Arial"/>
                <a:cs typeface="Arial"/>
              </a:rPr>
              <a:t>. (2022) Changing hearts and minds: pedagogical and institutional practices to foster academic integrity. In: Eaton, S. E., and Hughes, J.C. (eds.) </a:t>
            </a:r>
            <a:r>
              <a:rPr lang="en-US" sz="1100" i="1" dirty="0">
                <a:latin typeface="Arial"/>
                <a:cs typeface="Arial"/>
              </a:rPr>
              <a:t>Academic integrity in Canada: an enduring and essential challenge</a:t>
            </a:r>
            <a:r>
              <a:rPr lang="en-US" sz="1100" dirty="0">
                <a:latin typeface="Arial"/>
                <a:cs typeface="Arial"/>
              </a:rPr>
              <a:t>. Switzerland, Springer, pp. 487-504. Available at: </a:t>
            </a:r>
            <a:r>
              <a:rPr lang="en-US" sz="1100" dirty="0">
                <a:latin typeface="Arial"/>
                <a:cs typeface="Arial"/>
                <a:hlinkClick r:id="rId7"/>
              </a:rPr>
              <a:t>https://doi.org/10.1007/978-3-030-83255-1</a:t>
            </a:r>
            <a:r>
              <a:rPr lang="en-US" sz="1100" dirty="0">
                <a:latin typeface="Arial"/>
                <a:cs typeface="Arial"/>
              </a:rPr>
              <a:t> (Accessed: 16th April 2023)</a:t>
            </a:r>
            <a:endParaRPr lang="en-US" dirty="0">
              <a:cs typeface="Times"/>
            </a:endParaRPr>
          </a:p>
          <a:p>
            <a:pPr marL="0" indent="0">
              <a:buNone/>
            </a:pPr>
            <a:r>
              <a:rPr lang="en-US" sz="1100" dirty="0">
                <a:latin typeface="Arial"/>
                <a:cs typeface="Arial"/>
              </a:rPr>
              <a:t>Newman, C. (2018) 'Latest study reveals sharp rise in essay cheating globally, with millions of students involved'. </a:t>
            </a:r>
            <a:r>
              <a:rPr lang="en-US" sz="1100" i="1" dirty="0">
                <a:latin typeface="Arial"/>
                <a:cs typeface="Arial"/>
              </a:rPr>
              <a:t>Swansea University Press Office, </a:t>
            </a:r>
            <a:r>
              <a:rPr lang="en-US" sz="1100" dirty="0">
                <a:latin typeface="Arial"/>
                <a:cs typeface="Arial"/>
              </a:rPr>
              <a:t>30th August.</a:t>
            </a:r>
            <a:r>
              <a:rPr lang="en-US" sz="1100" i="1" dirty="0">
                <a:latin typeface="Arial"/>
                <a:cs typeface="Arial"/>
              </a:rPr>
              <a:t> </a:t>
            </a:r>
            <a:r>
              <a:rPr lang="en-US" sz="1100" dirty="0">
                <a:latin typeface="Arial"/>
                <a:cs typeface="Arial"/>
              </a:rPr>
              <a:t>Available at: </a:t>
            </a:r>
            <a:r>
              <a:rPr lang="en-US" sz="1100" dirty="0">
                <a:latin typeface="Arial"/>
                <a:cs typeface="Arial"/>
                <a:hlinkClick r:id="rId8"/>
              </a:rPr>
              <a:t>https://</a:t>
            </a:r>
            <a:r>
              <a:rPr lang="en-US" sz="1100" dirty="0">
                <a:solidFill>
                  <a:srgbClr val="009999"/>
                </a:solidFill>
                <a:latin typeface="Arial"/>
                <a:cs typeface="Arial"/>
                <a:hlinkClick r:id="rId8"/>
              </a:rPr>
              <a:t>www-2018.swansea.ac.uk/press-office/newsarchive/2018/lateststudyrevealssharpriseinessaycheatinggloballywithmillionsofstudentsinvolved.php</a:t>
            </a:r>
            <a:endParaRPr lang="en-US" sz="1100" dirty="0">
              <a:latin typeface="Arial"/>
              <a:cs typeface="Arial"/>
            </a:endParaRPr>
          </a:p>
          <a:p>
            <a:pPr marL="0" indent="0">
              <a:buNone/>
            </a:pPr>
            <a:r>
              <a:rPr lang="en-US" sz="1100" dirty="0">
                <a:latin typeface="Arial"/>
                <a:cs typeface="Arial"/>
              </a:rPr>
              <a:t> (Accessed: 15th April 2023)</a:t>
            </a:r>
          </a:p>
          <a:p>
            <a:pPr marL="0" indent="0">
              <a:buNone/>
            </a:pPr>
            <a:r>
              <a:rPr lang="en-US" sz="1100" dirty="0">
                <a:latin typeface="Arial "/>
                <a:cs typeface="Times"/>
              </a:rPr>
              <a:t>Orr, j. (2018) Developing a campus Education Seminar. </a:t>
            </a:r>
            <a:r>
              <a:rPr lang="en-US" sz="1100" i="1" dirty="0">
                <a:latin typeface="Arial "/>
                <a:cs typeface="Times"/>
              </a:rPr>
              <a:t>Journal of Academic Ethics. </a:t>
            </a:r>
            <a:r>
              <a:rPr lang="en-US" sz="1100" dirty="0">
                <a:latin typeface="Arial "/>
                <a:cs typeface="Times"/>
              </a:rPr>
              <a:t>16. p.195 – 209. </a:t>
            </a:r>
            <a:r>
              <a:rPr lang="en-US" sz="1100" dirty="0">
                <a:latin typeface="Arial "/>
                <a:cs typeface="Times"/>
                <a:hlinkClick r:id="rId9"/>
              </a:rPr>
              <a:t>https://doii.org/10.1007/s10805-018-9304-7</a:t>
            </a:r>
            <a:r>
              <a:rPr lang="en-US" sz="1100" dirty="0">
                <a:latin typeface="Arial "/>
                <a:cs typeface="Times"/>
              </a:rPr>
              <a:t> (Accessed 9th June 2023). </a:t>
            </a:r>
          </a:p>
          <a:p>
            <a:endParaRPr lang="en-GB" sz="1100" dirty="0">
              <a:latin typeface="Arial "/>
              <a:cs typeface="Arial"/>
            </a:endParaRPr>
          </a:p>
          <a:p>
            <a:endParaRPr lang="en-US" sz="1100" dirty="0">
              <a:solidFill>
                <a:srgbClr val="009999"/>
              </a:solidFill>
              <a:latin typeface="Arial "/>
              <a:cs typeface="Times"/>
            </a:endParaRPr>
          </a:p>
          <a:p>
            <a:endParaRPr lang="en-US" sz="1100" dirty="0">
              <a:solidFill>
                <a:srgbClr val="009999"/>
              </a:solidFill>
              <a:latin typeface="Times"/>
              <a:cs typeface="Times"/>
            </a:endParaRPr>
          </a:p>
          <a:p>
            <a:endParaRPr lang="en-GB" sz="1100" dirty="0">
              <a:latin typeface="Arial"/>
              <a:cs typeface="Arial"/>
            </a:endParaRPr>
          </a:p>
          <a:p>
            <a:endParaRPr lang="en-US" altLang="en-US" dirty="0">
              <a:cs typeface="Time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BCA8C-0D17-87C1-4577-6CBCF19D1860}"/>
              </a:ext>
            </a:extLst>
          </p:cNvPr>
          <p:cNvSpPr>
            <a:spLocks noGrp="1"/>
          </p:cNvSpPr>
          <p:nvPr>
            <p:ph type="title"/>
          </p:nvPr>
        </p:nvSpPr>
        <p:spPr/>
        <p:txBody>
          <a:bodyPr/>
          <a:lstStyle/>
          <a:p>
            <a:r>
              <a:rPr lang="en-US" dirty="0">
                <a:latin typeface="Arial "/>
                <a:cs typeface="Times"/>
              </a:rPr>
              <a:t>References</a:t>
            </a:r>
            <a:endParaRPr lang="en-US" dirty="0">
              <a:latin typeface="Arial "/>
            </a:endParaRPr>
          </a:p>
        </p:txBody>
      </p:sp>
      <p:sp>
        <p:nvSpPr>
          <p:cNvPr id="3" name="Content Placeholder 2">
            <a:extLst>
              <a:ext uri="{FF2B5EF4-FFF2-40B4-BE49-F238E27FC236}">
                <a16:creationId xmlns:a16="http://schemas.microsoft.com/office/drawing/2014/main" id="{DE2CB0E6-AF6E-ADBE-AAD0-D86DD7A3BA52}"/>
              </a:ext>
            </a:extLst>
          </p:cNvPr>
          <p:cNvSpPr>
            <a:spLocks noGrp="1"/>
          </p:cNvSpPr>
          <p:nvPr>
            <p:ph idx="1"/>
          </p:nvPr>
        </p:nvSpPr>
        <p:spPr/>
        <p:txBody>
          <a:bodyPr lIns="90000"/>
          <a:lstStyle/>
          <a:p>
            <a:pPr marL="0" indent="0">
              <a:buNone/>
            </a:pPr>
            <a:r>
              <a:rPr lang="en-US" sz="1100" dirty="0">
                <a:solidFill>
                  <a:srgbClr val="000000"/>
                </a:solidFill>
                <a:latin typeface="Arial"/>
                <a:cs typeface="Arial"/>
              </a:rPr>
              <a:t>Parkinson, A. L., </a:t>
            </a:r>
            <a:r>
              <a:rPr lang="en-US" sz="1100" dirty="0" err="1">
                <a:solidFill>
                  <a:srgbClr val="000000"/>
                </a:solidFill>
                <a:latin typeface="Arial"/>
                <a:cs typeface="Arial"/>
              </a:rPr>
              <a:t>Hatje</a:t>
            </a:r>
            <a:r>
              <a:rPr lang="en-US" sz="1100" dirty="0">
                <a:solidFill>
                  <a:srgbClr val="000000"/>
                </a:solidFill>
                <a:latin typeface="Arial"/>
                <a:cs typeface="Arial"/>
              </a:rPr>
              <a:t>, E., </a:t>
            </a:r>
            <a:r>
              <a:rPr lang="en-US" sz="1100" dirty="0" err="1">
                <a:solidFill>
                  <a:srgbClr val="000000"/>
                </a:solidFill>
                <a:latin typeface="Arial"/>
                <a:cs typeface="Arial"/>
              </a:rPr>
              <a:t>Kynn</a:t>
            </a:r>
            <a:r>
              <a:rPr lang="en-US" sz="1100" dirty="0">
                <a:solidFill>
                  <a:srgbClr val="000000"/>
                </a:solidFill>
                <a:latin typeface="Arial"/>
                <a:cs typeface="Arial"/>
              </a:rPr>
              <a:t>, M., </a:t>
            </a:r>
            <a:r>
              <a:rPr lang="en-US" sz="1100" dirty="0" err="1">
                <a:solidFill>
                  <a:srgbClr val="000000"/>
                </a:solidFill>
                <a:latin typeface="Arial"/>
                <a:cs typeface="Arial"/>
              </a:rPr>
              <a:t>Kuballa</a:t>
            </a:r>
            <a:r>
              <a:rPr lang="en-US" sz="1100" dirty="0">
                <a:solidFill>
                  <a:srgbClr val="000000"/>
                </a:solidFill>
                <a:latin typeface="Arial"/>
                <a:cs typeface="Arial"/>
              </a:rPr>
              <a:t>, A.V., Donkin, R. and Reinke, N.B. (2022) Collusion is still a tricky topic: student perspectives of academic integrity using assessment-specific examples in a science subject. </a:t>
            </a:r>
            <a:r>
              <a:rPr lang="en-US" sz="1100" i="1" dirty="0">
                <a:solidFill>
                  <a:srgbClr val="000000"/>
                </a:solidFill>
                <a:latin typeface="Arial"/>
                <a:cs typeface="Arial"/>
              </a:rPr>
              <a:t>Assessment &amp; Evaluation in Higher Education. </a:t>
            </a:r>
            <a:r>
              <a:rPr lang="en-US" sz="1100" dirty="0">
                <a:solidFill>
                  <a:srgbClr val="000000"/>
                </a:solidFill>
                <a:latin typeface="Arial"/>
                <a:cs typeface="Arial"/>
              </a:rPr>
              <a:t>Available at: </a:t>
            </a:r>
            <a:r>
              <a:rPr lang="en-US" sz="1100" dirty="0">
                <a:solidFill>
                  <a:srgbClr val="000000"/>
                </a:solidFill>
                <a:latin typeface="Arial"/>
                <a:cs typeface="Arial"/>
                <a:hlinkClick r:id="rId2"/>
              </a:rPr>
              <a:t>https://doi.org/10.1080/02602938.2022.2040947</a:t>
            </a:r>
            <a:r>
              <a:rPr lang="en-US" sz="1100" dirty="0">
                <a:solidFill>
                  <a:srgbClr val="000000"/>
                </a:solidFill>
                <a:latin typeface="Arial"/>
                <a:cs typeface="Arial"/>
              </a:rPr>
              <a:t> (Accessed: 18th May 2023)</a:t>
            </a:r>
            <a:endParaRPr lang="en-US" sz="1100" dirty="0">
              <a:solidFill>
                <a:srgbClr val="333333"/>
              </a:solidFill>
              <a:latin typeface="Arial"/>
              <a:cs typeface="Arial"/>
            </a:endParaRPr>
          </a:p>
          <a:p>
            <a:pPr>
              <a:buNone/>
            </a:pPr>
            <a:r>
              <a:rPr lang="en-US" sz="1100" dirty="0">
                <a:solidFill>
                  <a:srgbClr val="333333"/>
                </a:solidFill>
                <a:latin typeface="Arial"/>
                <a:cs typeface="Arial"/>
              </a:rPr>
              <a:t>Stone, A. (2022) 'Student perceptions of academic integrity: a qualitative study of understanding,</a:t>
            </a:r>
            <a:endParaRPr lang="en-US" dirty="0"/>
          </a:p>
          <a:p>
            <a:pPr>
              <a:buNone/>
            </a:pPr>
            <a:r>
              <a:rPr lang="en-US" sz="1100" dirty="0">
                <a:solidFill>
                  <a:srgbClr val="333333"/>
                </a:solidFill>
                <a:latin typeface="Arial"/>
                <a:cs typeface="Arial"/>
              </a:rPr>
              <a:t>consequences, and impact'. </a:t>
            </a:r>
            <a:r>
              <a:rPr lang="en-US" sz="1100" i="1" dirty="0">
                <a:latin typeface="Arial"/>
                <a:cs typeface="Arial"/>
              </a:rPr>
              <a:t>Journal of Academic Ethics</a:t>
            </a:r>
            <a:r>
              <a:rPr lang="en-US" sz="1100" dirty="0">
                <a:latin typeface="Arial"/>
                <a:cs typeface="Arial"/>
              </a:rPr>
              <a:t>. Available at: </a:t>
            </a:r>
            <a:r>
              <a:rPr lang="en-US" sz="1100" dirty="0">
                <a:solidFill>
                  <a:srgbClr val="009999"/>
                </a:solidFill>
                <a:latin typeface="Arial"/>
                <a:cs typeface="Arial"/>
                <a:hlinkClick r:id="rId3">
                  <a:extLst>
                    <a:ext uri="{A12FA001-AC4F-418D-AE19-62706E023703}">
                      <ahyp:hlinkClr xmlns:ahyp="http://schemas.microsoft.com/office/drawing/2018/hyperlinkcolor" val="tx"/>
                    </a:ext>
                  </a:extLst>
                </a:hlinkClick>
              </a:rPr>
              <a:t>https://doi.org/10.1007/</a:t>
            </a:r>
            <a:r>
              <a:rPr lang="en-US" sz="1100" dirty="0">
                <a:solidFill>
                  <a:srgbClr val="009999"/>
                </a:solidFill>
                <a:latin typeface="Arial"/>
                <a:cs typeface="Arial"/>
                <a:hlinkClick r:id="rId3"/>
              </a:rPr>
              <a:t>s10805-022-09461</a:t>
            </a:r>
            <a:endParaRPr lang="en-US" dirty="0"/>
          </a:p>
          <a:p>
            <a:pPr>
              <a:buNone/>
            </a:pPr>
            <a:r>
              <a:rPr lang="en-US" sz="1100" dirty="0">
                <a:solidFill>
                  <a:srgbClr val="009999"/>
                </a:solidFill>
                <a:latin typeface="Arial"/>
                <a:cs typeface="Arial"/>
                <a:hlinkClick r:id="rId3"/>
              </a:rPr>
              <a:t>5</a:t>
            </a:r>
            <a:r>
              <a:rPr lang="en-US" sz="1100" dirty="0">
                <a:solidFill>
                  <a:srgbClr val="009999"/>
                </a:solidFill>
                <a:latin typeface="Arial"/>
                <a:cs typeface="Arial"/>
                <a:hlinkClick r:id="rId3">
                  <a:extLst>
                    <a:ext uri="{A12FA001-AC4F-418D-AE19-62706E023703}">
                      <ahyp:hlinkClr xmlns:ahyp="http://schemas.microsoft.com/office/drawing/2018/hyperlinkcolor" val="tx"/>
                    </a:ext>
                  </a:extLst>
                </a:hlinkClick>
              </a:rPr>
              <a:t> </a:t>
            </a:r>
            <a:r>
              <a:rPr lang="en-US" sz="1100" dirty="0">
                <a:latin typeface="Arial"/>
                <a:cs typeface="Arial"/>
              </a:rPr>
              <a:t> (Accessed: 14th April 2023)</a:t>
            </a:r>
            <a:endParaRPr lang="en-US" dirty="0"/>
          </a:p>
          <a:p>
            <a:pPr marL="0" indent="0">
              <a:buNone/>
            </a:pPr>
            <a:r>
              <a:rPr lang="en-US" sz="1100" dirty="0">
                <a:latin typeface="Arial"/>
                <a:cs typeface="Arial"/>
              </a:rPr>
              <a:t>The Quality Assurance Agency for Higher Education (QAA) (2020) </a:t>
            </a:r>
            <a:r>
              <a:rPr lang="en-US" sz="1100" i="1" dirty="0">
                <a:latin typeface="Arial"/>
                <a:cs typeface="Arial"/>
              </a:rPr>
              <a:t>Academic integrity charter for the UK higher education. </a:t>
            </a:r>
            <a:r>
              <a:rPr lang="en-US" sz="1100" dirty="0">
                <a:latin typeface="Arial"/>
                <a:cs typeface="Arial"/>
              </a:rPr>
              <a:t>The Quality Agency for Higher Education. Available at: </a:t>
            </a:r>
            <a:r>
              <a:rPr lang="en-US" sz="1100" dirty="0">
                <a:solidFill>
                  <a:srgbClr val="009999"/>
                </a:solidFill>
                <a:latin typeface="Arial"/>
                <a:cs typeface="Arial"/>
                <a:hlinkClick r:id="rId4"/>
              </a:rPr>
              <a:t>https://www.qaa.ac.uk/docs/qaa/about-us/academic-integrity-charter.pdf?sfvrsn=93f0d181_8</a:t>
            </a:r>
            <a:r>
              <a:rPr lang="en-US" sz="1100" dirty="0">
                <a:latin typeface="Arial"/>
                <a:cs typeface="Arial"/>
              </a:rPr>
              <a:t> (Accessed: 12th April 2023)</a:t>
            </a:r>
            <a:endParaRPr lang="en-US" dirty="0">
              <a:cs typeface="Times"/>
            </a:endParaRPr>
          </a:p>
          <a:p>
            <a:pPr marL="0" indent="0">
              <a:buNone/>
            </a:pPr>
            <a:r>
              <a:rPr lang="en-US" sz="1100" dirty="0">
                <a:latin typeface="Arial"/>
                <a:cs typeface="Arial"/>
              </a:rPr>
              <a:t>The Quality Assurance Agency for Higher Education (QAA) (2022)  </a:t>
            </a:r>
            <a:r>
              <a:rPr lang="en-US" sz="1100" i="1" dirty="0">
                <a:latin typeface="Arial"/>
                <a:cs typeface="Arial"/>
              </a:rPr>
              <a:t>Contracting to cheat in higher education: how to address essay mills and contract cheating.</a:t>
            </a:r>
            <a:r>
              <a:rPr lang="en-US" sz="1100" dirty="0">
                <a:latin typeface="Arial"/>
                <a:cs typeface="Arial"/>
              </a:rPr>
              <a:t> 3rd edition. The Quality Agency for Higher Education. Available at: </a:t>
            </a:r>
            <a:r>
              <a:rPr lang="en-US" sz="1100" dirty="0">
                <a:solidFill>
                  <a:srgbClr val="009999"/>
                </a:solidFill>
                <a:latin typeface="Arial"/>
                <a:cs typeface="Arial"/>
                <a:hlinkClick r:id="rId5"/>
              </a:rPr>
              <a:t>https://www.qaa.ac.uk/docs/qaa/guidance/contracting-to-cheat-in-higher-education-third-edition.pdf?sfvrsn=2fbfa581_14</a:t>
            </a:r>
            <a:r>
              <a:rPr lang="en-US" sz="1100" dirty="0">
                <a:solidFill>
                  <a:srgbClr val="009999"/>
                </a:solidFill>
                <a:latin typeface="Arial"/>
                <a:cs typeface="Arial"/>
              </a:rPr>
              <a:t> </a:t>
            </a:r>
            <a:r>
              <a:rPr lang="en-US" sz="1100" dirty="0">
                <a:latin typeface="Arial"/>
                <a:cs typeface="Arial"/>
              </a:rPr>
              <a:t> (Accessed: 17th April 2023)</a:t>
            </a:r>
            <a:endParaRPr lang="en-US" dirty="0">
              <a:cs typeface="Times"/>
            </a:endParaRPr>
          </a:p>
          <a:p>
            <a:pPr marL="0" indent="0">
              <a:buNone/>
            </a:pPr>
            <a:r>
              <a:rPr lang="en-US" sz="1100" dirty="0" err="1">
                <a:latin typeface="Arial"/>
                <a:cs typeface="Arial"/>
              </a:rPr>
              <a:t>Youanna</a:t>
            </a:r>
            <a:r>
              <a:rPr lang="en-US" sz="1100" dirty="0">
                <a:latin typeface="Arial"/>
                <a:cs typeface="Arial"/>
              </a:rPr>
              <a:t>, A. (2014) </a:t>
            </a:r>
            <a:r>
              <a:rPr lang="en-US" sz="1100" i="1" dirty="0">
                <a:latin typeface="Arial"/>
                <a:cs typeface="Arial"/>
              </a:rPr>
              <a:t>Academic integrity: perceptions and practices in secondary school humanities classes</a:t>
            </a:r>
            <a:r>
              <a:rPr lang="en-US" sz="1100" dirty="0">
                <a:latin typeface="Arial"/>
                <a:cs typeface="Arial"/>
              </a:rPr>
              <a:t>. Student Research Project. University of Toronto. Available at: </a:t>
            </a:r>
            <a:r>
              <a:rPr lang="en-US" sz="1100" u="sng" dirty="0">
                <a:solidFill>
                  <a:srgbClr val="0000EE"/>
                </a:solidFill>
                <a:latin typeface="Arial"/>
                <a:cs typeface="Arial"/>
                <a:hlinkClick r:id="rId6"/>
              </a:rPr>
              <a:t>http://hdl.handle.net/1807/67070</a:t>
            </a:r>
            <a:r>
              <a:rPr lang="en-US" sz="1100" dirty="0">
                <a:latin typeface="Arial"/>
                <a:cs typeface="Arial"/>
              </a:rPr>
              <a:t> (Accessed: 26 June 2023)</a:t>
            </a:r>
            <a:endParaRPr lang="en-US" dirty="0"/>
          </a:p>
          <a:p>
            <a:pPr marL="0" indent="0">
              <a:buNone/>
            </a:pPr>
            <a:r>
              <a:rPr lang="en-US" sz="1100" dirty="0">
                <a:latin typeface="Arial"/>
                <a:cs typeface="Arial"/>
              </a:rPr>
              <a:t>Yorke, H. (2017) 'More than 20,000 university students buying essays and dissertations as Lords call for ban on ‘contract cheating’. </a:t>
            </a:r>
            <a:r>
              <a:rPr lang="en-GB" sz="1100" i="1" dirty="0">
                <a:latin typeface="Arial"/>
                <a:cs typeface="Arial"/>
              </a:rPr>
              <a:t>The Telegraph, </a:t>
            </a:r>
            <a:r>
              <a:rPr lang="en-GB" sz="1100" dirty="0">
                <a:latin typeface="Arial"/>
                <a:cs typeface="Arial"/>
              </a:rPr>
              <a:t>13th January Available at: </a:t>
            </a:r>
            <a:r>
              <a:rPr lang="en-GB" sz="1100" dirty="0">
                <a:solidFill>
                  <a:srgbClr val="0563C1"/>
                </a:solidFill>
                <a:latin typeface="Arial"/>
                <a:cs typeface="Arial"/>
                <a:hlinkClick r:id="rId7"/>
              </a:rPr>
              <a:t>https://www.telegraph.co.uk/education/2017/01/13/2000-university-students-buying</a:t>
            </a:r>
            <a:r>
              <a:rPr lang="en-GB" sz="1100" dirty="0">
                <a:latin typeface="Arial"/>
                <a:cs typeface="Arial"/>
              </a:rPr>
              <a:t>. (Accessed: 20th April 2023)</a:t>
            </a:r>
            <a:endParaRPr lang="en-US" dirty="0">
              <a:cs typeface="Times"/>
            </a:endParaRPr>
          </a:p>
        </p:txBody>
      </p:sp>
    </p:spTree>
    <p:extLst>
      <p:ext uri="{BB962C8B-B14F-4D97-AF65-F5344CB8AC3E}">
        <p14:creationId xmlns:p14="http://schemas.microsoft.com/office/powerpoint/2010/main" val="3130092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Locator flag on a city map">
            <a:extLst>
              <a:ext uri="{FF2B5EF4-FFF2-40B4-BE49-F238E27FC236}">
                <a16:creationId xmlns:a16="http://schemas.microsoft.com/office/drawing/2014/main" id="{FC89E790-B38D-A711-ABEC-75256F0112BE}"/>
              </a:ext>
            </a:extLst>
          </p:cNvPr>
          <p:cNvPicPr>
            <a:picLocks noChangeAspect="1"/>
          </p:cNvPicPr>
          <p:nvPr/>
        </p:nvPicPr>
        <p:blipFill rotWithShape="1">
          <a:blip r:embed="rId3">
            <a:extLst>
              <a:ext uri="{28A0092B-C50C-407E-A947-70E740481C1C}">
                <a14:useLocalDpi xmlns:a14="http://schemas.microsoft.com/office/drawing/2010/main" val="0"/>
              </a:ext>
            </a:extLst>
          </a:blip>
          <a:srcRect r="5845" b="-1"/>
          <a:stretch/>
        </p:blipFill>
        <p:spPr>
          <a:xfrm>
            <a:off x="241297" y="321732"/>
            <a:ext cx="4256173" cy="3017405"/>
          </a:xfrm>
          <a:prstGeom prst="rect">
            <a:avLst/>
          </a:prstGeom>
        </p:spPr>
      </p:pic>
      <p:pic>
        <p:nvPicPr>
          <p:cNvPr id="4" name="Picture Placeholder 7">
            <a:extLst>
              <a:ext uri="{FF2B5EF4-FFF2-40B4-BE49-F238E27FC236}">
                <a16:creationId xmlns:a16="http://schemas.microsoft.com/office/drawing/2014/main" id="{0DAD6172-19F4-3751-2E57-3419DA95F5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805" r="5115" b="2"/>
          <a:stretch/>
        </p:blipFill>
        <p:spPr bwMode="auto">
          <a:xfrm>
            <a:off x="241297" y="3510853"/>
            <a:ext cx="4256173" cy="2789954"/>
          </a:xfrm>
          <a:prstGeom prst="rect">
            <a:avLst/>
          </a:prstGeom>
          <a:noFill/>
        </p:spPr>
      </p:pic>
      <p:pic>
        <p:nvPicPr>
          <p:cNvPr id="2" name="Picture 2" descr="A picture containing outdoor, sky, tree, cloud&#10;&#10;Description automatically generated">
            <a:extLst>
              <a:ext uri="{FF2B5EF4-FFF2-40B4-BE49-F238E27FC236}">
                <a16:creationId xmlns:a16="http://schemas.microsoft.com/office/drawing/2014/main" id="{BABE0039-8CD7-4749-4A62-07E182736AF4}"/>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3305" r="23306" b="-1"/>
          <a:stretch/>
        </p:blipFill>
        <p:spPr>
          <a:xfrm>
            <a:off x="4646529" y="321733"/>
            <a:ext cx="4256173" cy="5979074"/>
          </a:xfrm>
          <a:prstGeom prst="rect">
            <a:avLst/>
          </a:prstGeom>
        </p:spPr>
      </p:pic>
      <p:sp>
        <p:nvSpPr>
          <p:cNvPr id="3" name="TextBox 2">
            <a:extLst>
              <a:ext uri="{FF2B5EF4-FFF2-40B4-BE49-F238E27FC236}">
                <a16:creationId xmlns:a16="http://schemas.microsoft.com/office/drawing/2014/main" id="{C9DD7B2A-2206-9266-5C50-9A887BB630FE}"/>
              </a:ext>
            </a:extLst>
          </p:cNvPr>
          <p:cNvSpPr txBox="1"/>
          <p:nvPr/>
        </p:nvSpPr>
        <p:spPr>
          <a:xfrm>
            <a:off x="6486656" y="6100752"/>
            <a:ext cx="2416046" cy="200055"/>
          </a:xfrm>
          <a:prstGeom prst="rect">
            <a:avLst/>
          </a:prstGeom>
          <a:solidFill>
            <a:srgbClr val="000000"/>
          </a:solidFill>
        </p:spPr>
        <p:txBody>
          <a:bodyPr wrap="none">
            <a:spAutoFit/>
          </a:bodyPr>
          <a:lstStyle/>
          <a:p>
            <a:pPr algn="r">
              <a:spcAft>
                <a:spcPts val="600"/>
              </a:spcAft>
            </a:pPr>
            <a:r>
              <a:rPr lang="en-US" sz="700">
                <a:solidFill>
                  <a:srgbClr val="FFFFFF"/>
                </a:solidFill>
                <a:latin typeface="+mn-lt"/>
                <a:hlinkClick r:id="rId6">
                  <a:extLst>
                    <a:ext uri="{A12FA001-AC4F-418D-AE19-62706E023703}">
                      <ahyp:hlinkClr xmlns:ahyp="http://schemas.microsoft.com/office/drawing/2018/hyperlinkcolor" val="tx"/>
                    </a:ext>
                  </a:extLst>
                </a:hlinkClick>
              </a:rPr>
              <a:t>This Photo</a:t>
            </a:r>
            <a:r>
              <a:rPr lang="en-US" sz="700">
                <a:solidFill>
                  <a:srgbClr val="FFFFFF"/>
                </a:solidFill>
                <a:latin typeface="+mn-lt"/>
              </a:rPr>
              <a:t> by Unknown author is licensed under </a:t>
            </a:r>
            <a:r>
              <a:rPr lang="en-US" sz="700">
                <a:solidFill>
                  <a:srgbClr val="FFFFFF"/>
                </a:solidFill>
                <a:latin typeface="+mn-lt"/>
                <a:hlinkClick r:id="rId7">
                  <a:extLst>
                    <a:ext uri="{A12FA001-AC4F-418D-AE19-62706E023703}">
                      <ahyp:hlinkClr xmlns:ahyp="http://schemas.microsoft.com/office/drawing/2018/hyperlinkcolor" val="tx"/>
                    </a:ext>
                  </a:extLst>
                </a:hlinkClick>
              </a:rPr>
              <a:t>CC BY-ND</a:t>
            </a:r>
            <a:r>
              <a:rPr lang="en-US" sz="700">
                <a:solidFill>
                  <a:srgbClr val="FFFFFF"/>
                </a:solidFill>
                <a:latin typeface="+mn-lt"/>
              </a:rPr>
              <a:t>.</a:t>
            </a:r>
          </a:p>
        </p:txBody>
      </p:sp>
      <p:sp>
        <p:nvSpPr>
          <p:cNvPr id="7" name="TextBox 6">
            <a:extLst>
              <a:ext uri="{FF2B5EF4-FFF2-40B4-BE49-F238E27FC236}">
                <a16:creationId xmlns:a16="http://schemas.microsoft.com/office/drawing/2014/main" id="{AECB4128-D030-2C2F-D430-4A3DD1BDE510}"/>
              </a:ext>
            </a:extLst>
          </p:cNvPr>
          <p:cNvSpPr txBox="1"/>
          <p:nvPr/>
        </p:nvSpPr>
        <p:spPr>
          <a:xfrm>
            <a:off x="2097024" y="2097024"/>
            <a:ext cx="2145792" cy="1200329"/>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West Midlands University</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4962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Graduation caps in the sky">
            <a:extLst>
              <a:ext uri="{FF2B5EF4-FFF2-40B4-BE49-F238E27FC236}">
                <a16:creationId xmlns:a16="http://schemas.microsoft.com/office/drawing/2014/main" id="{D9B48117-B15A-C9CC-0CBC-88E906EC6AA6}"/>
              </a:ext>
            </a:extLst>
          </p:cNvPr>
          <p:cNvPicPr>
            <a:picLocks noChangeAspect="1"/>
          </p:cNvPicPr>
          <p:nvPr/>
        </p:nvPicPr>
        <p:blipFill rotWithShape="1">
          <a:blip r:embed="rId3"/>
          <a:srcRect t="17783" b="2142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7411" name="Content Placeholder 2">
            <a:extLst>
              <a:ext uri="{FF2B5EF4-FFF2-40B4-BE49-F238E27FC236}">
                <a16:creationId xmlns:a16="http://schemas.microsoft.com/office/drawing/2014/main" id="{A8FF97C9-5CE3-4A53-A249-C02B8849D234}"/>
              </a:ext>
            </a:extLst>
          </p:cNvPr>
          <p:cNvSpPr>
            <a:spLocks noGrp="1"/>
          </p:cNvSpPr>
          <p:nvPr>
            <p:ph idx="1"/>
          </p:nvPr>
        </p:nvSpPr>
        <p:spPr>
          <a:xfrm>
            <a:off x="3167986" y="3752850"/>
            <a:ext cx="5614060" cy="2452687"/>
          </a:xfrm>
        </p:spPr>
        <p:txBody>
          <a:bodyPr anchor="ctr">
            <a:normAutofit/>
          </a:bodyPr>
          <a:lstStyle/>
          <a:p>
            <a:pPr marL="0" indent="0">
              <a:lnSpc>
                <a:spcPct val="90000"/>
              </a:lnSpc>
              <a:buNone/>
            </a:pPr>
            <a:endParaRPr lang="en-US" sz="1600">
              <a:latin typeface="Arial"/>
              <a:cs typeface="Arial"/>
            </a:endParaRPr>
          </a:p>
          <a:p>
            <a:pPr marL="0" indent="0">
              <a:lnSpc>
                <a:spcPct val="90000"/>
              </a:lnSpc>
              <a:buNone/>
            </a:pPr>
            <a:r>
              <a:rPr lang="en-US" sz="1600">
                <a:latin typeface="Arial"/>
                <a:cs typeface="Arial"/>
              </a:rPr>
              <a:t>Academic integrity can be defined as the commitment to uphold the key principles of responsibility, respect, and fairness, on the part of the academic community. </a:t>
            </a:r>
            <a:endParaRPr lang="en-US" sz="1600">
              <a:latin typeface="Georgia"/>
              <a:cs typeface="Arial"/>
            </a:endParaRPr>
          </a:p>
          <a:p>
            <a:pPr marL="0" indent="0">
              <a:lnSpc>
                <a:spcPct val="90000"/>
              </a:lnSpc>
              <a:buNone/>
            </a:pPr>
            <a:endParaRPr lang="en-US" sz="1600">
              <a:latin typeface="Arial"/>
              <a:cs typeface="Arial"/>
            </a:endParaRPr>
          </a:p>
          <a:p>
            <a:pPr marL="0" indent="0">
              <a:lnSpc>
                <a:spcPct val="90000"/>
              </a:lnSpc>
              <a:buNone/>
            </a:pPr>
            <a:r>
              <a:rPr lang="en-US" sz="1600">
                <a:latin typeface="Arial"/>
                <a:cs typeface="Arial"/>
              </a:rPr>
              <a:t>This definition includes students, for whom observing the values of academic integrity is a part of their becoming members of the academic community.</a:t>
            </a:r>
            <a:endParaRPr lang="en-US" sz="1600">
              <a:latin typeface="Georgia"/>
              <a:cs typeface="Arial"/>
            </a:endParaRPr>
          </a:p>
          <a:p>
            <a:pPr marL="0" indent="0">
              <a:lnSpc>
                <a:spcPct val="90000"/>
              </a:lnSpc>
              <a:buNone/>
            </a:pPr>
            <a:r>
              <a:rPr lang="en-US" sz="1600">
                <a:latin typeface="Arial"/>
                <a:cs typeface="Arial"/>
              </a:rPr>
              <a:t>(International Center for Academic Integrity, 2021)</a:t>
            </a:r>
          </a:p>
          <a:p>
            <a:pPr marL="0" indent="0">
              <a:lnSpc>
                <a:spcPct val="90000"/>
              </a:lnSpc>
              <a:buNone/>
            </a:pPr>
            <a:endParaRPr lang="en-US" sz="1600">
              <a:latin typeface="Arial"/>
              <a:cs typeface="Arial"/>
            </a:endParaRPr>
          </a:p>
          <a:p>
            <a:pPr marL="0" indent="0">
              <a:lnSpc>
                <a:spcPct val="90000"/>
              </a:lnSpc>
              <a:buNone/>
            </a:pPr>
            <a:endParaRPr lang="en-US" sz="1600">
              <a:latin typeface="Arial"/>
              <a:cs typeface="Arial"/>
            </a:endParaRPr>
          </a:p>
        </p:txBody>
      </p:sp>
      <p:sp>
        <p:nvSpPr>
          <p:cNvPr id="17410" name="Title 1">
            <a:extLst>
              <a:ext uri="{FF2B5EF4-FFF2-40B4-BE49-F238E27FC236}">
                <a16:creationId xmlns:a16="http://schemas.microsoft.com/office/drawing/2014/main" id="{0E006830-704E-4FDC-8F5E-2A15B7E8D624}"/>
              </a:ext>
            </a:extLst>
          </p:cNvPr>
          <p:cNvSpPr>
            <a:spLocks noGrp="1"/>
          </p:cNvSpPr>
          <p:nvPr>
            <p:ph type="title"/>
          </p:nvPr>
        </p:nvSpPr>
        <p:spPr>
          <a:xfrm>
            <a:off x="360759" y="3752849"/>
            <a:ext cx="2468166" cy="2452687"/>
          </a:xfrm>
        </p:spPr>
        <p:txBody>
          <a:bodyPr anchor="ctr">
            <a:normAutofit/>
          </a:bodyPr>
          <a:lstStyle/>
          <a:p>
            <a:r>
              <a:rPr lang="en-US" altLang="en-US" sz="3100">
                <a:latin typeface="Arial"/>
                <a:cs typeface="Arial"/>
              </a:rPr>
              <a:t>Academic Integrity Definition</a:t>
            </a:r>
            <a:endParaRPr lang="en-US" altLang="en-US" sz="3100">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D60C4CE5-F7DC-4081-997A-D44596427FF3}"/>
              </a:ext>
            </a:extLst>
          </p:cNvPr>
          <p:cNvSpPr>
            <a:spLocks noGrp="1"/>
          </p:cNvSpPr>
          <p:nvPr>
            <p:ph type="title"/>
          </p:nvPr>
        </p:nvSpPr>
        <p:spPr>
          <a:xfrm>
            <a:off x="681374" y="287601"/>
            <a:ext cx="7758023" cy="682925"/>
          </a:xfrm>
        </p:spPr>
        <p:txBody>
          <a:bodyPr/>
          <a:lstStyle/>
          <a:p>
            <a:r>
              <a:rPr lang="en-US" altLang="en-US" sz="4000">
                <a:latin typeface="Arial"/>
                <a:cs typeface="Arial"/>
              </a:rPr>
              <a:t>The UK Headlines</a:t>
            </a:r>
            <a:endParaRPr lang="en-US" altLang="en-US" sz="4000">
              <a:latin typeface="Arial" panose="020B0604020202020204" pitchFamily="34" charset="0"/>
              <a:cs typeface="Arial" panose="020B0604020202020204" pitchFamily="34" charset="0"/>
            </a:endParaRPr>
          </a:p>
        </p:txBody>
      </p:sp>
      <p:sp>
        <p:nvSpPr>
          <p:cNvPr id="8195" name="Content Placeholder 2">
            <a:extLst>
              <a:ext uri="{FF2B5EF4-FFF2-40B4-BE49-F238E27FC236}">
                <a16:creationId xmlns:a16="http://schemas.microsoft.com/office/drawing/2014/main" id="{E06CC73F-68F4-42B7-AEE6-4B10A2CF927F}"/>
              </a:ext>
            </a:extLst>
          </p:cNvPr>
          <p:cNvSpPr>
            <a:spLocks noGrp="1"/>
          </p:cNvSpPr>
          <p:nvPr>
            <p:ph idx="1"/>
          </p:nvPr>
        </p:nvSpPr>
        <p:spPr/>
        <p:txBody>
          <a:bodyPr/>
          <a:lstStyle/>
          <a:p>
            <a:pPr marL="342900" lvl="1" indent="-342900">
              <a:buFont typeface="Arial" panose="020B0604020202020204" pitchFamily="34" charset="0"/>
              <a:buChar char="•"/>
            </a:pPr>
            <a:endParaRPr lang="en-GB" altLang="en-US">
              <a:latin typeface="Arial" panose="020B0604020202020204" pitchFamily="34" charset="0"/>
              <a:cs typeface="Arial" panose="020B0604020202020204" pitchFamily="34" charset="0"/>
            </a:endParaRPr>
          </a:p>
          <a:p>
            <a:pPr marL="342900" lvl="1" indent="-342900">
              <a:buFont typeface="Arial" panose="020B0604020202020204" pitchFamily="34" charset="0"/>
              <a:buChar char="•"/>
            </a:pPr>
            <a:endParaRPr lang="en-GB" alt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33CC770-B935-E6B2-BEBE-20FB2B8B23B6}"/>
              </a:ext>
            </a:extLst>
          </p:cNvPr>
          <p:cNvSpPr txBox="1"/>
          <p:nvPr/>
        </p:nvSpPr>
        <p:spPr>
          <a:xfrm>
            <a:off x="661581" y="1206843"/>
            <a:ext cx="8227759"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1600" dirty="0">
                <a:latin typeface="Arial"/>
                <a:cs typeface="Times"/>
              </a:rPr>
              <a:t>The Telegraph in January 2017 reported that 20,000 UK university students were buying essays and dissertations from essay mills</a:t>
            </a:r>
          </a:p>
          <a:p>
            <a:pPr marL="342900" indent="-342900">
              <a:buFont typeface="Arial"/>
              <a:buChar char="•"/>
            </a:pPr>
            <a:endParaRPr lang="en-US" sz="1600" dirty="0">
              <a:latin typeface="Arial"/>
              <a:cs typeface="Times" panose="02020603050405020304" pitchFamily="18" charset="0"/>
            </a:endParaRPr>
          </a:p>
          <a:p>
            <a:pPr marL="342900" indent="-342900">
              <a:buFont typeface="Arial"/>
              <a:buChar char="•"/>
            </a:pPr>
            <a:r>
              <a:rPr lang="en-US" sz="1600" dirty="0">
                <a:latin typeface="Arial"/>
                <a:cs typeface="Times"/>
              </a:rPr>
              <a:t>In 2018 an online league table for essay mills (UK </a:t>
            </a:r>
            <a:r>
              <a:rPr lang="en-US" sz="1600" dirty="0" err="1">
                <a:latin typeface="Arial"/>
                <a:cs typeface="Times"/>
              </a:rPr>
              <a:t>Topwriters</a:t>
            </a:r>
            <a:r>
              <a:rPr lang="en-US" sz="1600" dirty="0">
                <a:latin typeface="Arial"/>
                <a:cs typeface="Times"/>
              </a:rPr>
              <a:t>) collated 635 available essay mill websites. In 2023 this has increased to </a:t>
            </a:r>
            <a:r>
              <a:rPr lang="en-US" sz="1600" dirty="0">
                <a:highlight>
                  <a:srgbClr val="FFFF00"/>
                </a:highlight>
                <a:latin typeface="Arial"/>
                <a:cs typeface="Times"/>
              </a:rPr>
              <a:t>1090. </a:t>
            </a:r>
            <a:r>
              <a:rPr lang="en-US" sz="1600" dirty="0">
                <a:solidFill>
                  <a:srgbClr val="000000"/>
                </a:solidFill>
                <a:latin typeface="Arial"/>
                <a:cs typeface="Times"/>
              </a:rPr>
              <a:t> </a:t>
            </a:r>
            <a:r>
              <a:rPr lang="en-US" sz="1600" dirty="0">
                <a:solidFill>
                  <a:srgbClr val="3D3D3D"/>
                </a:solidFill>
                <a:latin typeface="Gill Sans MT"/>
                <a:cs typeface="Times"/>
                <a:hlinkClick r:id="rId4"/>
              </a:rPr>
              <a:t>https://uktopwriters.com/best-essay-writing-services/</a:t>
            </a:r>
            <a:r>
              <a:rPr lang="en-US" sz="1600" dirty="0">
                <a:solidFill>
                  <a:srgbClr val="3D3D3D"/>
                </a:solidFill>
                <a:latin typeface="Gill Sans MT"/>
                <a:cs typeface="Times"/>
              </a:rPr>
              <a:t> </a:t>
            </a:r>
          </a:p>
          <a:p>
            <a:endParaRPr lang="en-US" sz="1600" dirty="0">
              <a:latin typeface="Arial"/>
              <a:cs typeface="Times"/>
            </a:endParaRPr>
          </a:p>
          <a:p>
            <a:pPr marL="342900" indent="-342900">
              <a:buFont typeface="Arial"/>
              <a:buChar char="•"/>
            </a:pPr>
            <a:r>
              <a:rPr lang="en-US" sz="1600" dirty="0">
                <a:latin typeface="Arial"/>
                <a:cs typeface="Times"/>
              </a:rPr>
              <a:t>In 2018 research by Swansea University indicated that 1 in 7 international students may have paid someone to help write their assignment. </a:t>
            </a:r>
          </a:p>
          <a:p>
            <a:pPr marL="342900" indent="-342900">
              <a:buFont typeface="Arial"/>
              <a:buChar char="•"/>
            </a:pPr>
            <a:endParaRPr lang="en-US" sz="1600" dirty="0">
              <a:solidFill>
                <a:srgbClr val="000000"/>
              </a:solidFill>
              <a:latin typeface="Arial"/>
              <a:cs typeface="Times"/>
            </a:endParaRPr>
          </a:p>
          <a:p>
            <a:pPr marL="342900" indent="-342900">
              <a:buFont typeface="Arial"/>
              <a:buChar char="•"/>
            </a:pPr>
            <a:r>
              <a:rPr lang="en-US" sz="1600" dirty="0">
                <a:solidFill>
                  <a:srgbClr val="000000"/>
                </a:solidFill>
                <a:latin typeface="Arial"/>
                <a:cs typeface="Times"/>
              </a:rPr>
              <a:t>September 2021, the BBC News reported that the writing of 'contract cheating' assessments was mainly being completed by Kenyan ghost writers. </a:t>
            </a:r>
          </a:p>
          <a:p>
            <a:pPr marL="342900" indent="-342900">
              <a:buFont typeface="Arial"/>
              <a:buChar char="•"/>
            </a:pPr>
            <a:endParaRPr lang="en-US" sz="1600" dirty="0">
              <a:solidFill>
                <a:srgbClr val="000000"/>
              </a:solidFill>
              <a:latin typeface="Arial"/>
              <a:cs typeface="Times"/>
            </a:endParaRPr>
          </a:p>
          <a:p>
            <a:pPr marL="285750" indent="-285750">
              <a:buFont typeface="Arial"/>
              <a:buChar char="•"/>
            </a:pPr>
            <a:r>
              <a:rPr lang="en-US" sz="1600" dirty="0">
                <a:solidFill>
                  <a:srgbClr val="0B0C0C"/>
                </a:solidFill>
                <a:latin typeface="Arial"/>
                <a:cs typeface="Times"/>
              </a:rPr>
              <a:t>In May 2022, the Skills and Post-16 Education Bill </a:t>
            </a:r>
            <a:r>
              <a:rPr lang="en-US" sz="1600" dirty="0" err="1">
                <a:solidFill>
                  <a:srgbClr val="0B0C0C"/>
                </a:solidFill>
                <a:latin typeface="Arial"/>
                <a:cs typeface="Times"/>
              </a:rPr>
              <a:t>criminalised</a:t>
            </a:r>
            <a:r>
              <a:rPr lang="en-US" sz="1600" dirty="0">
                <a:solidFill>
                  <a:srgbClr val="0B0C0C"/>
                </a:solidFill>
                <a:latin typeface="Arial"/>
                <a:cs typeface="Times"/>
              </a:rPr>
              <a:t> essay mills</a:t>
            </a:r>
            <a:endParaRPr lang="en-US" sz="1600" dirty="0">
              <a:latin typeface="Arial"/>
              <a:cs typeface="Times"/>
            </a:endParaRPr>
          </a:p>
          <a:p>
            <a:pPr marL="285750" indent="-285750">
              <a:buFont typeface="Arial"/>
              <a:buChar char="•"/>
            </a:pPr>
            <a:endParaRPr lang="en-US" sz="1600" dirty="0">
              <a:solidFill>
                <a:srgbClr val="0B0C0C"/>
              </a:solidFill>
              <a:latin typeface="Arial"/>
              <a:cs typeface="Times" panose="02020603050405020304" pitchFamily="18" charset="0"/>
            </a:endParaRPr>
          </a:p>
          <a:p>
            <a:pPr marL="285750" indent="-285750">
              <a:buFont typeface="Arial"/>
              <a:buChar char="•"/>
            </a:pPr>
            <a:r>
              <a:rPr lang="en-US" sz="1600" dirty="0">
                <a:solidFill>
                  <a:srgbClr val="0B0C0C"/>
                </a:solidFill>
                <a:latin typeface="Arial"/>
                <a:cs typeface="Times"/>
              </a:rPr>
              <a:t>In November 2022, open AI was launched and has continued to develop at a fast pace. </a:t>
            </a:r>
            <a:endParaRPr lang="en-US" sz="1600" dirty="0">
              <a:solidFill>
                <a:srgbClr val="0B0C0C"/>
              </a:solidFill>
              <a:latin typeface="Arial"/>
              <a:cs typeface="Times" panose="02020603050405020304" pitchFamily="18" charset="0"/>
            </a:endParaRPr>
          </a:p>
          <a:p>
            <a:endParaRPr lang="en-US" dirty="0">
              <a:latin typeface="Arial"/>
              <a:cs typeface="Times"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utumn leaves color progression">
            <a:extLst>
              <a:ext uri="{FF2B5EF4-FFF2-40B4-BE49-F238E27FC236}">
                <a16:creationId xmlns:a16="http://schemas.microsoft.com/office/drawing/2014/main" id="{D86B1616-2FC9-B273-42FB-A9E83477909A}"/>
              </a:ext>
            </a:extLst>
          </p:cNvPr>
          <p:cNvPicPr>
            <a:picLocks noChangeAspect="1"/>
          </p:cNvPicPr>
          <p:nvPr/>
        </p:nvPicPr>
        <p:blipFill rotWithShape="1">
          <a:blip r:embed="rId3">
            <a:alphaModFix amt="50000"/>
          </a:blip>
          <a:srcRect l="6562" r="4460" b="-1"/>
          <a:stretch/>
        </p:blipFill>
        <p:spPr>
          <a:xfrm>
            <a:off x="20" y="10"/>
            <a:ext cx="9141692" cy="6857990"/>
          </a:xfrm>
          <a:prstGeom prst="rect">
            <a:avLst/>
          </a:prstGeom>
        </p:spPr>
      </p:pic>
      <p:sp>
        <p:nvSpPr>
          <p:cNvPr id="5" name="TextBox 4">
            <a:extLst>
              <a:ext uri="{FF2B5EF4-FFF2-40B4-BE49-F238E27FC236}">
                <a16:creationId xmlns:a16="http://schemas.microsoft.com/office/drawing/2014/main" id="{C906E429-851F-C6E0-C8BA-B7A024DAA034}"/>
              </a:ext>
            </a:extLst>
          </p:cNvPr>
          <p:cNvSpPr txBox="1"/>
          <p:nvPr/>
        </p:nvSpPr>
        <p:spPr>
          <a:xfrm>
            <a:off x="1143000" y="602411"/>
            <a:ext cx="6858000" cy="3708697"/>
          </a:xfrm>
          <a:prstGeom prst="rect">
            <a:avLst/>
          </a:prstGeom>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eaLnBrk="1" hangingPunct="1">
              <a:lnSpc>
                <a:spcPct val="90000"/>
              </a:lnSpc>
              <a:spcAft>
                <a:spcPts val="600"/>
              </a:spcAft>
            </a:pPr>
            <a:r>
              <a:rPr lang="en-US" sz="4400" dirty="0">
                <a:solidFill>
                  <a:srgbClr val="FFFFFF"/>
                </a:solidFill>
                <a:latin typeface="Arial"/>
                <a:ea typeface="+mj-ea"/>
                <a:cs typeface="Arial"/>
              </a:rPr>
              <a:t>University of Worcester</a:t>
            </a:r>
            <a:endParaRPr lang="en-US" sz="4400" dirty="0">
              <a:latin typeface="Arial"/>
              <a:cs typeface="Arial"/>
            </a:endParaRPr>
          </a:p>
          <a:p>
            <a:pPr algn="ctr">
              <a:lnSpc>
                <a:spcPct val="90000"/>
              </a:lnSpc>
              <a:spcAft>
                <a:spcPts val="600"/>
              </a:spcAft>
            </a:pPr>
            <a:endParaRPr lang="en-US" sz="4400" dirty="0">
              <a:solidFill>
                <a:srgbClr val="FFFFFF"/>
              </a:solidFill>
              <a:latin typeface="Arial"/>
              <a:ea typeface="+mj-ea"/>
              <a:cs typeface="Arial"/>
            </a:endParaRPr>
          </a:p>
          <a:p>
            <a:pPr algn="ctr">
              <a:lnSpc>
                <a:spcPct val="90000"/>
              </a:lnSpc>
              <a:spcAft>
                <a:spcPts val="600"/>
              </a:spcAft>
            </a:pPr>
            <a:r>
              <a:rPr lang="en-US" sz="4400" dirty="0">
                <a:solidFill>
                  <a:srgbClr val="FFFFFF"/>
                </a:solidFill>
                <a:latin typeface="Arial"/>
                <a:ea typeface="+mj-ea"/>
                <a:cs typeface="Arial"/>
              </a:rPr>
              <a:t>Governance</a:t>
            </a:r>
            <a:endParaRPr lang="en-US" sz="4400" dirty="0">
              <a:latin typeface="Arial"/>
              <a:ea typeface="+mj-ea"/>
              <a:cs typeface="Arial"/>
            </a:endParaRPr>
          </a:p>
          <a:p>
            <a:pPr algn="ctr" eaLnBrk="1" hangingPunct="1">
              <a:lnSpc>
                <a:spcPct val="90000"/>
              </a:lnSpc>
              <a:spcAft>
                <a:spcPts val="600"/>
              </a:spcAft>
            </a:pPr>
            <a:r>
              <a:rPr lang="en-US" sz="4400" dirty="0">
                <a:solidFill>
                  <a:srgbClr val="FFFFFF"/>
                </a:solidFill>
                <a:latin typeface="Arial"/>
                <a:ea typeface="+mj-ea"/>
                <a:cs typeface="Arial"/>
              </a:rPr>
              <a:t>Process</a:t>
            </a:r>
          </a:p>
          <a:p>
            <a:pPr algn="ctr" eaLnBrk="1" hangingPunct="1">
              <a:lnSpc>
                <a:spcPct val="90000"/>
              </a:lnSpc>
              <a:spcAft>
                <a:spcPts val="600"/>
              </a:spcAft>
            </a:pPr>
            <a:r>
              <a:rPr lang="en-US" sz="4400" dirty="0">
                <a:solidFill>
                  <a:srgbClr val="FFFFFF"/>
                </a:solidFill>
                <a:latin typeface="Arial"/>
                <a:ea typeface="+mj-ea"/>
                <a:cs typeface="Arial"/>
              </a:rPr>
              <a:t>Policy</a:t>
            </a:r>
          </a:p>
        </p:txBody>
      </p:sp>
      <p:sp>
        <p:nvSpPr>
          <p:cNvPr id="58"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E31B2C6-1CC9-54D4-0F50-083C27EE844A}"/>
              </a:ext>
            </a:extLst>
          </p:cNvPr>
          <p:cNvSpPr txBox="1"/>
          <p:nvPr/>
        </p:nvSpPr>
        <p:spPr>
          <a:xfrm>
            <a:off x="3246120" y="4785360"/>
            <a:ext cx="2590800" cy="707886"/>
          </a:xfrm>
          <a:prstGeom prst="rect">
            <a:avLst/>
          </a:prstGeom>
          <a:noFill/>
        </p:spPr>
        <p:txBody>
          <a:bodyPr wrap="square" rtlCol="0">
            <a:spAutoFit/>
          </a:bodyPr>
          <a:lstStyle/>
          <a:p>
            <a:pPr algn="ctr"/>
            <a:r>
              <a:rPr lang="en-US" sz="4000" dirty="0">
                <a:latin typeface="Arial Black" panose="020B0A04020102020204" pitchFamily="34" charset="0"/>
              </a:rPr>
              <a:t>Culture</a:t>
            </a:r>
            <a:endParaRPr lang="en-GB" sz="4000" dirty="0">
              <a:latin typeface="Arial Black" panose="020B0A04020102020204" pitchFamily="34" charset="0"/>
            </a:endParaRPr>
          </a:p>
        </p:txBody>
      </p:sp>
    </p:spTree>
    <p:extLst>
      <p:ext uri="{BB962C8B-B14F-4D97-AF65-F5344CB8AC3E}">
        <p14:creationId xmlns:p14="http://schemas.microsoft.com/office/powerpoint/2010/main" val="148875763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10">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12">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5C591F-58F3-2AFE-75E4-9DAB7D520B6A}"/>
              </a:ext>
            </a:extLst>
          </p:cNvPr>
          <p:cNvSpPr>
            <a:spLocks noGrp="1"/>
          </p:cNvSpPr>
          <p:nvPr>
            <p:ph type="title"/>
          </p:nvPr>
        </p:nvSpPr>
        <p:spPr>
          <a:xfrm>
            <a:off x="653581" y="685800"/>
            <a:ext cx="3264837" cy="1474666"/>
          </a:xfrm>
        </p:spPr>
        <p:txBody>
          <a:bodyPr anchor="b">
            <a:normAutofit/>
          </a:bodyPr>
          <a:lstStyle/>
          <a:p>
            <a:r>
              <a:rPr lang="en-US" sz="2800" b="1">
                <a:solidFill>
                  <a:srgbClr val="595959"/>
                </a:solidFill>
                <a:latin typeface="Arial"/>
                <a:cs typeface="Times"/>
              </a:rPr>
              <a:t>An action research approach. </a:t>
            </a:r>
            <a:endParaRPr lang="en-US" sz="2800" b="1">
              <a:solidFill>
                <a:srgbClr val="595959"/>
              </a:solidFill>
              <a:latin typeface="Arial"/>
            </a:endParaRPr>
          </a:p>
        </p:txBody>
      </p:sp>
      <p:sp>
        <p:nvSpPr>
          <p:cNvPr id="3" name="Content Placeholder 2">
            <a:extLst>
              <a:ext uri="{FF2B5EF4-FFF2-40B4-BE49-F238E27FC236}">
                <a16:creationId xmlns:a16="http://schemas.microsoft.com/office/drawing/2014/main" id="{6C1DB6CD-0305-8299-E8C1-658011F3D526}"/>
              </a:ext>
            </a:extLst>
          </p:cNvPr>
          <p:cNvSpPr>
            <a:spLocks noGrp="1"/>
          </p:cNvSpPr>
          <p:nvPr>
            <p:ph idx="1"/>
          </p:nvPr>
        </p:nvSpPr>
        <p:spPr>
          <a:xfrm>
            <a:off x="653581" y="2447337"/>
            <a:ext cx="3264837" cy="3770434"/>
          </a:xfrm>
        </p:spPr>
        <p:txBody>
          <a:bodyPr anchor="t">
            <a:normAutofit/>
          </a:bodyPr>
          <a:lstStyle/>
          <a:p>
            <a:pPr>
              <a:buFont typeface="Arial"/>
              <a:buChar char="•"/>
            </a:pPr>
            <a:r>
              <a:rPr lang="en-US" sz="1700">
                <a:solidFill>
                  <a:srgbClr val="595959"/>
                </a:solidFill>
                <a:latin typeface="Arial"/>
                <a:cs typeface="Times"/>
              </a:rPr>
              <a:t>"Action research builds on the past, and takes in the present, with a view to shaping the future." Coghlan (2019, p.87)</a:t>
            </a:r>
            <a:endParaRPr lang="en-US"/>
          </a:p>
          <a:p>
            <a:pPr marL="0" indent="0">
              <a:buNone/>
            </a:pPr>
            <a:endParaRPr lang="en-US" sz="1700">
              <a:solidFill>
                <a:srgbClr val="595959"/>
              </a:solidFill>
              <a:latin typeface="Arial"/>
              <a:cs typeface="Times"/>
            </a:endParaRPr>
          </a:p>
          <a:p>
            <a:pPr>
              <a:buFont typeface="Arial"/>
              <a:buChar char="•"/>
            </a:pPr>
            <a:r>
              <a:rPr lang="en-US" sz="1700" err="1">
                <a:solidFill>
                  <a:srgbClr val="595959"/>
                </a:solidFill>
                <a:latin typeface="Arial"/>
                <a:cs typeface="Times"/>
              </a:rPr>
              <a:t>Utilised</a:t>
            </a:r>
            <a:r>
              <a:rPr lang="en-US" sz="1700">
                <a:solidFill>
                  <a:srgbClr val="595959"/>
                </a:solidFill>
                <a:latin typeface="Arial"/>
                <a:cs typeface="Times"/>
              </a:rPr>
              <a:t> Kemmis &amp; McTaggart's (1988) action research model. </a:t>
            </a:r>
          </a:p>
        </p:txBody>
      </p:sp>
      <p:pic>
        <p:nvPicPr>
          <p:cNvPr id="6" name="Picture 6" descr="Shape&#10;&#10;Description automatically generated">
            <a:extLst>
              <a:ext uri="{FF2B5EF4-FFF2-40B4-BE49-F238E27FC236}">
                <a16:creationId xmlns:a16="http://schemas.microsoft.com/office/drawing/2014/main" id="{084FCC59-5CF1-D654-DD2B-D163F0C3488B}"/>
              </a:ext>
            </a:extLst>
          </p:cNvPr>
          <p:cNvPicPr>
            <a:picLocks noChangeAspect="1"/>
          </p:cNvPicPr>
          <p:nvPr/>
        </p:nvPicPr>
        <p:blipFill>
          <a:blip r:embed="rId3"/>
          <a:stretch>
            <a:fillRect/>
          </a:stretch>
        </p:blipFill>
        <p:spPr>
          <a:xfrm>
            <a:off x="5647467" y="685799"/>
            <a:ext cx="2475557" cy="5531972"/>
          </a:xfrm>
          <a:prstGeom prst="rect">
            <a:avLst/>
          </a:prstGeom>
        </p:spPr>
      </p:pic>
    </p:spTree>
    <p:extLst>
      <p:ext uri="{BB962C8B-B14F-4D97-AF65-F5344CB8AC3E}">
        <p14:creationId xmlns:p14="http://schemas.microsoft.com/office/powerpoint/2010/main" val="365589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D6D5B-9906-4E2C-8397-AED42E11F44B}"/>
              </a:ext>
            </a:extLst>
          </p:cNvPr>
          <p:cNvSpPr>
            <a:spLocks noGrp="1"/>
          </p:cNvSpPr>
          <p:nvPr>
            <p:ph type="title"/>
          </p:nvPr>
        </p:nvSpPr>
        <p:spPr/>
        <p:txBody>
          <a:bodyPr/>
          <a:lstStyle/>
          <a:p>
            <a:r>
              <a:rPr lang="en-US">
                <a:latin typeface="Arial"/>
                <a:cs typeface="Times"/>
              </a:rPr>
              <a:t>Reflect</a:t>
            </a:r>
            <a:endParaRPr lang="en-US">
              <a:latin typeface="Arial"/>
            </a:endParaRPr>
          </a:p>
        </p:txBody>
      </p:sp>
      <p:sp>
        <p:nvSpPr>
          <p:cNvPr id="3" name="Content Placeholder 2">
            <a:extLst>
              <a:ext uri="{FF2B5EF4-FFF2-40B4-BE49-F238E27FC236}">
                <a16:creationId xmlns:a16="http://schemas.microsoft.com/office/drawing/2014/main" id="{33EDC2E2-50FE-05B7-1CF5-9FDCE84CE521}"/>
              </a:ext>
            </a:extLst>
          </p:cNvPr>
          <p:cNvSpPr>
            <a:spLocks noGrp="1"/>
          </p:cNvSpPr>
          <p:nvPr>
            <p:ph idx="1"/>
          </p:nvPr>
        </p:nvSpPr>
        <p:spPr/>
        <p:txBody>
          <a:bodyPr/>
          <a:lstStyle/>
          <a:p>
            <a:r>
              <a:rPr lang="en-US" sz="2800" dirty="0">
                <a:latin typeface="Arial"/>
                <a:cs typeface="Times"/>
              </a:rPr>
              <a:t>June (2019) our first AI case together and the first inter academic school collaboration.</a:t>
            </a:r>
          </a:p>
          <a:p>
            <a:r>
              <a:rPr lang="en-US" sz="2800" dirty="0">
                <a:latin typeface="Arial"/>
                <a:cs typeface="Times"/>
              </a:rPr>
              <a:t>Discussion over coffee!</a:t>
            </a:r>
          </a:p>
          <a:p>
            <a:r>
              <a:rPr lang="en-US" sz="2800" dirty="0">
                <a:latin typeface="Arial"/>
                <a:cs typeface="Times"/>
              </a:rPr>
              <a:t>We had concerns about how AI worked within the university, in particular. fairness, consistency, student and staff experience and ethical considerations.</a:t>
            </a:r>
          </a:p>
          <a:p>
            <a:r>
              <a:rPr lang="en-US" sz="2800" dirty="0">
                <a:latin typeface="Arial"/>
                <a:cs typeface="Times"/>
              </a:rPr>
              <a:t>AI process for students was a task rather than an ethical 'way of being'. </a:t>
            </a:r>
          </a:p>
          <a:p>
            <a:pPr lvl="8" eaLnBrk="0" hangingPunct="0"/>
            <a:r>
              <a:rPr lang="en-US" sz="1600" dirty="0">
                <a:latin typeface="Arial"/>
                <a:cs typeface="Times"/>
              </a:rPr>
              <a:t>   (Downes 2017, Parkinson et al 2022)</a:t>
            </a:r>
          </a:p>
          <a:p>
            <a:endParaRPr lang="en-US" sz="2800" dirty="0">
              <a:latin typeface="Arial"/>
              <a:cs typeface="Times"/>
            </a:endParaRPr>
          </a:p>
          <a:p>
            <a:endParaRPr lang="en-US" sz="2800" dirty="0">
              <a:latin typeface="Arial"/>
              <a:cs typeface="Times"/>
            </a:endParaRPr>
          </a:p>
          <a:p>
            <a:endParaRPr lang="en-US" sz="2800" dirty="0">
              <a:latin typeface="Arial"/>
              <a:cs typeface="Times"/>
            </a:endParaRPr>
          </a:p>
        </p:txBody>
      </p:sp>
    </p:spTree>
    <p:extLst>
      <p:ext uri="{BB962C8B-B14F-4D97-AF65-F5344CB8AC3E}">
        <p14:creationId xmlns:p14="http://schemas.microsoft.com/office/powerpoint/2010/main" val="4229116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7AEBE21-CFB1-F210-461C-475ACE483EFE}"/>
              </a:ext>
            </a:extLst>
          </p:cNvPr>
          <p:cNvGraphicFramePr>
            <a:graphicFrameLocks noGrp="1"/>
          </p:cNvGraphicFramePr>
          <p:nvPr>
            <p:extLst>
              <p:ext uri="{D42A27DB-BD31-4B8C-83A1-F6EECF244321}">
                <p14:modId xmlns:p14="http://schemas.microsoft.com/office/powerpoint/2010/main" val="2897293708"/>
              </p:ext>
            </p:extLst>
          </p:nvPr>
        </p:nvGraphicFramePr>
        <p:xfrm>
          <a:off x="322729" y="726141"/>
          <a:ext cx="8174355" cy="5462081"/>
        </p:xfrm>
        <a:graphic>
          <a:graphicData uri="http://schemas.openxmlformats.org/drawingml/2006/table">
            <a:tbl>
              <a:tblPr firstRow="1" bandRow="1">
                <a:tableStyleId>{5C22544A-7EE6-4342-B048-85BDC9FD1C3A}</a:tableStyleId>
              </a:tblPr>
              <a:tblGrid>
                <a:gridCol w="2724785">
                  <a:extLst>
                    <a:ext uri="{9D8B030D-6E8A-4147-A177-3AD203B41FA5}">
                      <a16:colId xmlns:a16="http://schemas.microsoft.com/office/drawing/2014/main" val="1771142633"/>
                    </a:ext>
                  </a:extLst>
                </a:gridCol>
                <a:gridCol w="2724785">
                  <a:extLst>
                    <a:ext uri="{9D8B030D-6E8A-4147-A177-3AD203B41FA5}">
                      <a16:colId xmlns:a16="http://schemas.microsoft.com/office/drawing/2014/main" val="514393798"/>
                    </a:ext>
                  </a:extLst>
                </a:gridCol>
                <a:gridCol w="2724785">
                  <a:extLst>
                    <a:ext uri="{9D8B030D-6E8A-4147-A177-3AD203B41FA5}">
                      <a16:colId xmlns:a16="http://schemas.microsoft.com/office/drawing/2014/main" val="4291182235"/>
                    </a:ext>
                  </a:extLst>
                </a:gridCol>
              </a:tblGrid>
              <a:tr h="778199">
                <a:tc>
                  <a:txBody>
                    <a:bodyPr/>
                    <a:lstStyle/>
                    <a:p>
                      <a:pPr algn="ctr"/>
                      <a:r>
                        <a:rPr lang="en-US">
                          <a:solidFill>
                            <a:schemeClr val="tx1"/>
                          </a:solidFill>
                          <a:latin typeface="Arial"/>
                        </a:rPr>
                        <a:t>Governance</a:t>
                      </a:r>
                    </a:p>
                  </a:txBody>
                  <a:tcPr/>
                </a:tc>
                <a:tc>
                  <a:txBody>
                    <a:bodyPr/>
                    <a:lstStyle/>
                    <a:p>
                      <a:pPr algn="ctr"/>
                      <a:r>
                        <a:rPr lang="en-US">
                          <a:solidFill>
                            <a:schemeClr val="tx1"/>
                          </a:solidFill>
                          <a:latin typeface="Arial"/>
                        </a:rPr>
                        <a:t>Processes</a:t>
                      </a:r>
                    </a:p>
                  </a:txBody>
                  <a:tcPr/>
                </a:tc>
                <a:tc>
                  <a:txBody>
                    <a:bodyPr/>
                    <a:lstStyle/>
                    <a:p>
                      <a:pPr algn="ctr"/>
                      <a:r>
                        <a:rPr lang="en-US">
                          <a:solidFill>
                            <a:schemeClr val="tx1"/>
                          </a:solidFill>
                          <a:latin typeface="Arial"/>
                        </a:rPr>
                        <a:t>Culture</a:t>
                      </a:r>
                    </a:p>
                  </a:txBody>
                  <a:tcPr/>
                </a:tc>
                <a:extLst>
                  <a:ext uri="{0D108BD9-81ED-4DB2-BD59-A6C34878D82A}">
                    <a16:rowId xmlns:a16="http://schemas.microsoft.com/office/drawing/2014/main" val="2093397544"/>
                  </a:ext>
                </a:extLst>
              </a:tr>
              <a:tr h="1086543">
                <a:tc>
                  <a:txBody>
                    <a:bodyPr/>
                    <a:lstStyle/>
                    <a:p>
                      <a:pPr algn="ctr"/>
                      <a:r>
                        <a:rPr lang="en-US">
                          <a:solidFill>
                            <a:schemeClr val="tx1"/>
                          </a:solidFill>
                          <a:latin typeface="Arial"/>
                        </a:rPr>
                        <a:t>Sign up for the QAA Academic Integrity Charter.</a:t>
                      </a:r>
                    </a:p>
                  </a:txBody>
                  <a:tcPr/>
                </a:tc>
                <a:tc>
                  <a:txBody>
                    <a:bodyPr/>
                    <a:lstStyle/>
                    <a:p>
                      <a:pPr algn="ctr"/>
                      <a:r>
                        <a:rPr lang="en-US">
                          <a:solidFill>
                            <a:schemeClr val="tx1"/>
                          </a:solidFill>
                          <a:latin typeface="Arial"/>
                        </a:rPr>
                        <a:t>Introduce blocking for contract cheating websites. </a:t>
                      </a:r>
                    </a:p>
                  </a:txBody>
                  <a:tcPr/>
                </a:tc>
                <a:tc>
                  <a:txBody>
                    <a:bodyPr/>
                    <a:lstStyle/>
                    <a:p>
                      <a:pPr algn="ctr"/>
                      <a:r>
                        <a:rPr lang="en-US">
                          <a:solidFill>
                            <a:schemeClr val="tx1"/>
                          </a:solidFill>
                          <a:latin typeface="Arial"/>
                        </a:rPr>
                        <a:t>Developed training workshops for students and staff.</a:t>
                      </a:r>
                    </a:p>
                  </a:txBody>
                  <a:tcPr/>
                </a:tc>
                <a:extLst>
                  <a:ext uri="{0D108BD9-81ED-4DB2-BD59-A6C34878D82A}">
                    <a16:rowId xmlns:a16="http://schemas.microsoft.com/office/drawing/2014/main" val="3337295198"/>
                  </a:ext>
                </a:extLst>
              </a:tr>
              <a:tr h="1086543">
                <a:tc>
                  <a:txBody>
                    <a:bodyPr/>
                    <a:lstStyle/>
                    <a:p>
                      <a:pPr algn="ctr"/>
                      <a:r>
                        <a:rPr lang="en-US" dirty="0">
                          <a:solidFill>
                            <a:schemeClr val="tx1"/>
                          </a:solidFill>
                          <a:latin typeface="Arial"/>
                        </a:rPr>
                        <a:t>Review and rewrote the academic misconduct policy.</a:t>
                      </a:r>
                    </a:p>
                  </a:txBody>
                  <a:tcPr/>
                </a:tc>
                <a:tc>
                  <a:txBody>
                    <a:bodyPr/>
                    <a:lstStyle/>
                    <a:p>
                      <a:pPr algn="ctr"/>
                      <a:r>
                        <a:rPr lang="en-US">
                          <a:solidFill>
                            <a:schemeClr val="tx1"/>
                          </a:solidFill>
                          <a:latin typeface="Arial"/>
                        </a:rPr>
                        <a:t>Automation of the AI process from paper forms to online. </a:t>
                      </a:r>
                    </a:p>
                  </a:txBody>
                  <a:tcPr/>
                </a:tc>
                <a:tc>
                  <a:txBody>
                    <a:bodyPr/>
                    <a:lstStyle/>
                    <a:p>
                      <a:pPr algn="ctr"/>
                      <a:r>
                        <a:rPr lang="en-US" dirty="0">
                          <a:solidFill>
                            <a:schemeClr val="tx1"/>
                          </a:solidFill>
                          <a:highlight>
                            <a:srgbClr val="FFFF00"/>
                          </a:highlight>
                          <a:latin typeface="Arial"/>
                        </a:rPr>
                        <a:t>Across university collaboration through forums. </a:t>
                      </a:r>
                    </a:p>
                  </a:txBody>
                  <a:tcPr/>
                </a:tc>
                <a:extLst>
                  <a:ext uri="{0D108BD9-81ED-4DB2-BD59-A6C34878D82A}">
                    <a16:rowId xmlns:a16="http://schemas.microsoft.com/office/drawing/2014/main" val="1600631035"/>
                  </a:ext>
                </a:extLst>
              </a:tr>
              <a:tr h="1424253">
                <a:tc>
                  <a:txBody>
                    <a:bodyPr/>
                    <a:lstStyle/>
                    <a:p>
                      <a:pPr algn="ctr"/>
                      <a:r>
                        <a:rPr lang="en-US" dirty="0">
                          <a:solidFill>
                            <a:schemeClr val="tx1"/>
                          </a:solidFill>
                          <a:latin typeface="Arial"/>
                        </a:rPr>
                        <a:t>Annual AI report produced for university and each school.</a:t>
                      </a:r>
                    </a:p>
                  </a:txBody>
                  <a:tcPr/>
                </a:tc>
                <a:tc>
                  <a:txBody>
                    <a:bodyPr/>
                    <a:lstStyle/>
                    <a:p>
                      <a:pPr algn="ctr"/>
                      <a:r>
                        <a:rPr lang="en-US">
                          <a:solidFill>
                            <a:schemeClr val="tx1"/>
                          </a:solidFill>
                          <a:latin typeface="Arial"/>
                        </a:rPr>
                        <a:t>Review of process for appeals and higher penalties at university committees. </a:t>
                      </a:r>
                    </a:p>
                  </a:txBody>
                  <a:tcPr/>
                </a:tc>
                <a:tc>
                  <a:txBody>
                    <a:bodyPr/>
                    <a:lstStyle/>
                    <a:p>
                      <a:pPr algn="ctr"/>
                      <a:r>
                        <a:rPr lang="en-US">
                          <a:solidFill>
                            <a:schemeClr val="tx1"/>
                          </a:solidFill>
                          <a:latin typeface="Arial"/>
                        </a:rPr>
                        <a:t>Created support systems. </a:t>
                      </a:r>
                    </a:p>
                  </a:txBody>
                  <a:tcPr/>
                </a:tc>
                <a:extLst>
                  <a:ext uri="{0D108BD9-81ED-4DB2-BD59-A6C34878D82A}">
                    <a16:rowId xmlns:a16="http://schemas.microsoft.com/office/drawing/2014/main" val="3141565477"/>
                  </a:ext>
                </a:extLst>
              </a:tr>
              <a:tr h="1086543">
                <a:tc>
                  <a:txBody>
                    <a:bodyPr/>
                    <a:lstStyle/>
                    <a:p>
                      <a:pPr lvl="0" algn="ctr">
                        <a:buNone/>
                      </a:pPr>
                      <a:r>
                        <a:rPr lang="en-US" sz="1800" b="0" i="0" u="none" strike="noStrike" noProof="0" dirty="0">
                          <a:solidFill>
                            <a:schemeClr val="tx1"/>
                          </a:solidFill>
                          <a:highlight>
                            <a:srgbClr val="FFFF00"/>
                          </a:highlight>
                          <a:latin typeface="Arial"/>
                        </a:rPr>
                        <a:t>Work with school senior management teams.</a:t>
                      </a:r>
                      <a:endParaRPr lang="en-US" dirty="0">
                        <a:highlight>
                          <a:srgbClr val="FFFF00"/>
                        </a:highlight>
                        <a:latin typeface="Arial"/>
                      </a:endParaRPr>
                    </a:p>
                  </a:txBody>
                  <a:tcPr/>
                </a:tc>
                <a:tc>
                  <a:txBody>
                    <a:bodyPr/>
                    <a:lstStyle/>
                    <a:p>
                      <a:pPr algn="ctr"/>
                      <a:r>
                        <a:rPr lang="en-US" dirty="0">
                          <a:solidFill>
                            <a:schemeClr val="tx1"/>
                          </a:solidFill>
                          <a:latin typeface="Arial"/>
                        </a:rPr>
                        <a:t>Introduced more academic integrity staff in each school.</a:t>
                      </a:r>
                    </a:p>
                  </a:txBody>
                  <a:tcPr/>
                </a:tc>
                <a:tc>
                  <a:txBody>
                    <a:bodyPr/>
                    <a:lstStyle/>
                    <a:p>
                      <a:pPr algn="ctr"/>
                      <a:r>
                        <a:rPr lang="en-US" dirty="0">
                          <a:solidFill>
                            <a:schemeClr val="tx1"/>
                          </a:solidFill>
                          <a:latin typeface="Arial"/>
                        </a:rPr>
                        <a:t>Kept up to date with development in AI, e.g., LLMs. </a:t>
                      </a:r>
                    </a:p>
                  </a:txBody>
                  <a:tcPr/>
                </a:tc>
                <a:extLst>
                  <a:ext uri="{0D108BD9-81ED-4DB2-BD59-A6C34878D82A}">
                    <a16:rowId xmlns:a16="http://schemas.microsoft.com/office/drawing/2014/main" val="127625226"/>
                  </a:ext>
                </a:extLst>
              </a:tr>
            </a:tbl>
          </a:graphicData>
        </a:graphic>
      </p:graphicFrame>
    </p:spTree>
    <p:extLst>
      <p:ext uri="{BB962C8B-B14F-4D97-AF65-F5344CB8AC3E}">
        <p14:creationId xmlns:p14="http://schemas.microsoft.com/office/powerpoint/2010/main" val="2323715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5171DD3D-8647-EDD7-1B25-E9D8D8798AE3}"/>
              </a:ext>
            </a:extLst>
          </p:cNvPr>
          <p:cNvPicPr>
            <a:picLocks noChangeAspect="1"/>
          </p:cNvPicPr>
          <p:nvPr/>
        </p:nvPicPr>
        <p:blipFill>
          <a:blip r:embed="rId3"/>
          <a:stretch>
            <a:fillRect/>
          </a:stretch>
        </p:blipFill>
        <p:spPr>
          <a:xfrm>
            <a:off x="757262" y="1676751"/>
            <a:ext cx="7334382" cy="3826666"/>
          </a:xfrm>
          <a:prstGeom prst="rect">
            <a:avLst/>
          </a:prstGeom>
        </p:spPr>
      </p:pic>
      <p:sp>
        <p:nvSpPr>
          <p:cNvPr id="4" name="Title 3">
            <a:extLst>
              <a:ext uri="{FF2B5EF4-FFF2-40B4-BE49-F238E27FC236}">
                <a16:creationId xmlns:a16="http://schemas.microsoft.com/office/drawing/2014/main" id="{AC4DCE0F-84F3-A6D7-8BB6-915588797A28}"/>
              </a:ext>
            </a:extLst>
          </p:cNvPr>
          <p:cNvSpPr>
            <a:spLocks noGrp="1"/>
          </p:cNvSpPr>
          <p:nvPr>
            <p:ph type="title" idx="4294967295"/>
          </p:nvPr>
        </p:nvSpPr>
        <p:spPr>
          <a:xfrm>
            <a:off x="0" y="358589"/>
            <a:ext cx="7772400" cy="891988"/>
          </a:xfrm>
        </p:spPr>
        <p:txBody>
          <a:bodyPr/>
          <a:lstStyle/>
          <a:p>
            <a:r>
              <a:rPr lang="en-US" sz="3200">
                <a:latin typeface="Arial Black"/>
              </a:rPr>
              <a:t>IMPACT </a:t>
            </a:r>
            <a:r>
              <a:rPr lang="en-US" sz="1600">
                <a:latin typeface="Arial Black"/>
              </a:rPr>
              <a:t>– Can we stop the plagiarism pandemic?</a:t>
            </a:r>
            <a:endParaRPr lang="en-US"/>
          </a:p>
        </p:txBody>
      </p:sp>
      <p:sp>
        <p:nvSpPr>
          <p:cNvPr id="6" name="TextBox 5">
            <a:extLst>
              <a:ext uri="{FF2B5EF4-FFF2-40B4-BE49-F238E27FC236}">
                <a16:creationId xmlns:a16="http://schemas.microsoft.com/office/drawing/2014/main" id="{FEDE7C7E-328C-182B-1F44-3EA00D008437}"/>
              </a:ext>
            </a:extLst>
          </p:cNvPr>
          <p:cNvSpPr txBox="1"/>
          <p:nvPr/>
        </p:nvSpPr>
        <p:spPr>
          <a:xfrm>
            <a:off x="812426" y="5630955"/>
            <a:ext cx="724348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latin typeface="Arial "/>
                <a:cs typeface="Times"/>
              </a:rPr>
              <a:t>Reduction in cases from 464 to current of 247. </a:t>
            </a:r>
          </a:p>
          <a:p>
            <a:pPr marL="342900" indent="-342900">
              <a:buFont typeface="Arial"/>
              <a:buChar char="•"/>
            </a:pPr>
            <a:r>
              <a:rPr lang="en-US" sz="2000">
                <a:latin typeface="Arial "/>
                <a:cs typeface="Times"/>
              </a:rPr>
              <a:t>Reduction in serious penalties from 86 – 18. </a:t>
            </a:r>
          </a:p>
          <a:p>
            <a:pPr marL="342900" indent="-342900">
              <a:buFont typeface="Arial"/>
              <a:buChar char="•"/>
            </a:pPr>
            <a:r>
              <a:rPr lang="en-US" sz="2000">
                <a:latin typeface="Arial "/>
                <a:cs typeface="Times"/>
              </a:rPr>
              <a:t>Study Skills AI website hits.</a:t>
            </a:r>
          </a:p>
          <a:p>
            <a:pPr marL="342900" indent="-342900">
              <a:buFont typeface="Arial"/>
              <a:buChar char="•"/>
            </a:pPr>
            <a:endParaRPr lang="en-US">
              <a:cs typeface="Times" panose="02020603050405020304" pitchFamily="18" charset="0"/>
            </a:endParaRPr>
          </a:p>
        </p:txBody>
      </p:sp>
    </p:spTree>
    <p:extLst>
      <p:ext uri="{BB962C8B-B14F-4D97-AF65-F5344CB8AC3E}">
        <p14:creationId xmlns:p14="http://schemas.microsoft.com/office/powerpoint/2010/main" val="40844129"/>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2683</Words>
  <Application>Microsoft Office PowerPoint</Application>
  <PresentationFormat>On-screen Show (4:3)</PresentationFormat>
  <Paragraphs>154</Paragraphs>
  <Slides>14</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Arial </vt:lpstr>
      <vt:lpstr>Arial Black</vt:lpstr>
      <vt:lpstr>Calibri</vt:lpstr>
      <vt:lpstr>Georgia</vt:lpstr>
      <vt:lpstr>Gill Sans MT</vt:lpstr>
      <vt:lpstr>Open Sans</vt:lpstr>
      <vt:lpstr>Segoe UI</vt:lpstr>
      <vt:lpstr>Times</vt:lpstr>
      <vt:lpstr>Blank</vt:lpstr>
      <vt:lpstr>ACADEMIC INTEGRITY: WHOSE WRITING IS IT? CAN WE STOP THE PLAGIARISM PANDEMIC?</vt:lpstr>
      <vt:lpstr>PowerPoint Presentation</vt:lpstr>
      <vt:lpstr>Academic Integrity Definition</vt:lpstr>
      <vt:lpstr>The UK Headlines</vt:lpstr>
      <vt:lpstr>PowerPoint Presentation</vt:lpstr>
      <vt:lpstr>An action research approach. </vt:lpstr>
      <vt:lpstr>Reflect</vt:lpstr>
      <vt:lpstr>PowerPoint Presentation</vt:lpstr>
      <vt:lpstr>IMPACT – Can we stop the plagiarism pandemic?</vt:lpstr>
      <vt:lpstr>Reflect</vt:lpstr>
      <vt:lpstr>Any questions?  Thinking time?  </vt:lpstr>
      <vt:lpstr>References</vt:lpstr>
      <vt:lpstr>References</vt:lpstr>
      <vt:lpstr>References</vt:lpstr>
    </vt:vector>
  </TitlesOfParts>
  <Company>Linney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LD03</dc:creator>
  <cp:lastModifiedBy>Helen Hope</cp:lastModifiedBy>
  <cp:revision>575</cp:revision>
  <dcterms:created xsi:type="dcterms:W3CDTF">2005-08-11T09:46:20Z</dcterms:created>
  <dcterms:modified xsi:type="dcterms:W3CDTF">2023-07-04T05:11:51Z</dcterms:modified>
</cp:coreProperties>
</file>