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1CC71-5FCB-6151-D9A3-10F2BA8B03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304830B-0B87-AD0B-C54A-D58C425030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0B4AC30-56EE-A260-03A9-82CA1AE7E534}"/>
              </a:ext>
            </a:extLst>
          </p:cNvPr>
          <p:cNvSpPr>
            <a:spLocks noGrp="1"/>
          </p:cNvSpPr>
          <p:nvPr>
            <p:ph type="dt" sz="half" idx="10"/>
          </p:nvPr>
        </p:nvSpPr>
        <p:spPr/>
        <p:txBody>
          <a:bodyPr/>
          <a:lstStyle/>
          <a:p>
            <a:fld id="{0F8AD35B-3C13-4DA5-A16C-821ADE86E9B1}" type="datetimeFigureOut">
              <a:rPr lang="en-GB" smtClean="0"/>
              <a:t>02/02/2023</a:t>
            </a:fld>
            <a:endParaRPr lang="en-GB"/>
          </a:p>
        </p:txBody>
      </p:sp>
      <p:sp>
        <p:nvSpPr>
          <p:cNvPr id="5" name="Footer Placeholder 4">
            <a:extLst>
              <a:ext uri="{FF2B5EF4-FFF2-40B4-BE49-F238E27FC236}">
                <a16:creationId xmlns:a16="http://schemas.microsoft.com/office/drawing/2014/main" id="{B3A802E9-0BDF-9586-0ED0-5CF12DB48D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5A2EF6-AB5A-3163-E17E-7FA5BC8A446C}"/>
              </a:ext>
            </a:extLst>
          </p:cNvPr>
          <p:cNvSpPr>
            <a:spLocks noGrp="1"/>
          </p:cNvSpPr>
          <p:nvPr>
            <p:ph type="sldNum" sz="quarter" idx="12"/>
          </p:nvPr>
        </p:nvSpPr>
        <p:spPr/>
        <p:txBody>
          <a:bodyPr/>
          <a:lstStyle/>
          <a:p>
            <a:fld id="{0237F1CD-512D-4FDB-835E-49FBEAF569D0}" type="slidenum">
              <a:rPr lang="en-GB" smtClean="0"/>
              <a:t>‹#›</a:t>
            </a:fld>
            <a:endParaRPr lang="en-GB"/>
          </a:p>
        </p:txBody>
      </p:sp>
    </p:spTree>
    <p:extLst>
      <p:ext uri="{BB962C8B-B14F-4D97-AF65-F5344CB8AC3E}">
        <p14:creationId xmlns:p14="http://schemas.microsoft.com/office/powerpoint/2010/main" val="1501909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20182-F09F-A4E6-29E7-FF8D71A0AB2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3266B7-65B6-73A8-4AAB-47DEF65529F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05688A-8D49-6122-39F2-591BFE797622}"/>
              </a:ext>
            </a:extLst>
          </p:cNvPr>
          <p:cNvSpPr>
            <a:spLocks noGrp="1"/>
          </p:cNvSpPr>
          <p:nvPr>
            <p:ph type="dt" sz="half" idx="10"/>
          </p:nvPr>
        </p:nvSpPr>
        <p:spPr/>
        <p:txBody>
          <a:bodyPr/>
          <a:lstStyle/>
          <a:p>
            <a:fld id="{0F8AD35B-3C13-4DA5-A16C-821ADE86E9B1}" type="datetimeFigureOut">
              <a:rPr lang="en-GB" smtClean="0"/>
              <a:t>02/02/2023</a:t>
            </a:fld>
            <a:endParaRPr lang="en-GB"/>
          </a:p>
        </p:txBody>
      </p:sp>
      <p:sp>
        <p:nvSpPr>
          <p:cNvPr id="5" name="Footer Placeholder 4">
            <a:extLst>
              <a:ext uri="{FF2B5EF4-FFF2-40B4-BE49-F238E27FC236}">
                <a16:creationId xmlns:a16="http://schemas.microsoft.com/office/drawing/2014/main" id="{4E7C7901-D66B-7D27-7EF7-78724857B1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693F92-8AA7-DB87-6624-092DB13AF236}"/>
              </a:ext>
            </a:extLst>
          </p:cNvPr>
          <p:cNvSpPr>
            <a:spLocks noGrp="1"/>
          </p:cNvSpPr>
          <p:nvPr>
            <p:ph type="sldNum" sz="quarter" idx="12"/>
          </p:nvPr>
        </p:nvSpPr>
        <p:spPr/>
        <p:txBody>
          <a:bodyPr/>
          <a:lstStyle/>
          <a:p>
            <a:fld id="{0237F1CD-512D-4FDB-835E-49FBEAF569D0}" type="slidenum">
              <a:rPr lang="en-GB" smtClean="0"/>
              <a:t>‹#›</a:t>
            </a:fld>
            <a:endParaRPr lang="en-GB"/>
          </a:p>
        </p:txBody>
      </p:sp>
    </p:spTree>
    <p:extLst>
      <p:ext uri="{BB962C8B-B14F-4D97-AF65-F5344CB8AC3E}">
        <p14:creationId xmlns:p14="http://schemas.microsoft.com/office/powerpoint/2010/main" val="4233666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4AF636-D0C7-FB81-4F55-5D5C9ED68DC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302C207-C3F8-B620-E068-66CACB08BBC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8AD8D3-D82E-7288-8CB8-C23AD2767F5E}"/>
              </a:ext>
            </a:extLst>
          </p:cNvPr>
          <p:cNvSpPr>
            <a:spLocks noGrp="1"/>
          </p:cNvSpPr>
          <p:nvPr>
            <p:ph type="dt" sz="half" idx="10"/>
          </p:nvPr>
        </p:nvSpPr>
        <p:spPr/>
        <p:txBody>
          <a:bodyPr/>
          <a:lstStyle/>
          <a:p>
            <a:fld id="{0F8AD35B-3C13-4DA5-A16C-821ADE86E9B1}" type="datetimeFigureOut">
              <a:rPr lang="en-GB" smtClean="0"/>
              <a:t>02/02/2023</a:t>
            </a:fld>
            <a:endParaRPr lang="en-GB"/>
          </a:p>
        </p:txBody>
      </p:sp>
      <p:sp>
        <p:nvSpPr>
          <p:cNvPr id="5" name="Footer Placeholder 4">
            <a:extLst>
              <a:ext uri="{FF2B5EF4-FFF2-40B4-BE49-F238E27FC236}">
                <a16:creationId xmlns:a16="http://schemas.microsoft.com/office/drawing/2014/main" id="{08641347-4152-6779-D5CB-B3DA13FB6D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242DBC-4C3F-A48F-33DE-295692120E94}"/>
              </a:ext>
            </a:extLst>
          </p:cNvPr>
          <p:cNvSpPr>
            <a:spLocks noGrp="1"/>
          </p:cNvSpPr>
          <p:nvPr>
            <p:ph type="sldNum" sz="quarter" idx="12"/>
          </p:nvPr>
        </p:nvSpPr>
        <p:spPr/>
        <p:txBody>
          <a:bodyPr/>
          <a:lstStyle/>
          <a:p>
            <a:fld id="{0237F1CD-512D-4FDB-835E-49FBEAF569D0}" type="slidenum">
              <a:rPr lang="en-GB" smtClean="0"/>
              <a:t>‹#›</a:t>
            </a:fld>
            <a:endParaRPr lang="en-GB"/>
          </a:p>
        </p:txBody>
      </p:sp>
    </p:spTree>
    <p:extLst>
      <p:ext uri="{BB962C8B-B14F-4D97-AF65-F5344CB8AC3E}">
        <p14:creationId xmlns:p14="http://schemas.microsoft.com/office/powerpoint/2010/main" val="3580774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882BC-3F35-8E71-80CD-FB943EA721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6226BF-B736-0468-BD33-B279134B7E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BDB951-152E-046E-3420-F41957DD548B}"/>
              </a:ext>
            </a:extLst>
          </p:cNvPr>
          <p:cNvSpPr>
            <a:spLocks noGrp="1"/>
          </p:cNvSpPr>
          <p:nvPr>
            <p:ph type="dt" sz="half" idx="10"/>
          </p:nvPr>
        </p:nvSpPr>
        <p:spPr/>
        <p:txBody>
          <a:bodyPr/>
          <a:lstStyle/>
          <a:p>
            <a:fld id="{0F8AD35B-3C13-4DA5-A16C-821ADE86E9B1}" type="datetimeFigureOut">
              <a:rPr lang="en-GB" smtClean="0"/>
              <a:t>02/02/2023</a:t>
            </a:fld>
            <a:endParaRPr lang="en-GB"/>
          </a:p>
        </p:txBody>
      </p:sp>
      <p:sp>
        <p:nvSpPr>
          <p:cNvPr id="5" name="Footer Placeholder 4">
            <a:extLst>
              <a:ext uri="{FF2B5EF4-FFF2-40B4-BE49-F238E27FC236}">
                <a16:creationId xmlns:a16="http://schemas.microsoft.com/office/drawing/2014/main" id="{F4ED0C11-54C8-D09D-2AD8-81E2620AD9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A44E82-6994-21F9-69B6-75A7C55DDD59}"/>
              </a:ext>
            </a:extLst>
          </p:cNvPr>
          <p:cNvSpPr>
            <a:spLocks noGrp="1"/>
          </p:cNvSpPr>
          <p:nvPr>
            <p:ph type="sldNum" sz="quarter" idx="12"/>
          </p:nvPr>
        </p:nvSpPr>
        <p:spPr/>
        <p:txBody>
          <a:bodyPr/>
          <a:lstStyle/>
          <a:p>
            <a:fld id="{0237F1CD-512D-4FDB-835E-49FBEAF569D0}" type="slidenum">
              <a:rPr lang="en-GB" smtClean="0"/>
              <a:t>‹#›</a:t>
            </a:fld>
            <a:endParaRPr lang="en-GB"/>
          </a:p>
        </p:txBody>
      </p:sp>
    </p:spTree>
    <p:extLst>
      <p:ext uri="{BB962C8B-B14F-4D97-AF65-F5344CB8AC3E}">
        <p14:creationId xmlns:p14="http://schemas.microsoft.com/office/powerpoint/2010/main" val="1777976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E0FF0-0E75-1E69-CE21-D432228B2F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D3FA83-F482-98D1-66AA-680F8EFED9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531355-B8BC-8AC4-0439-0820491AA64A}"/>
              </a:ext>
            </a:extLst>
          </p:cNvPr>
          <p:cNvSpPr>
            <a:spLocks noGrp="1"/>
          </p:cNvSpPr>
          <p:nvPr>
            <p:ph type="dt" sz="half" idx="10"/>
          </p:nvPr>
        </p:nvSpPr>
        <p:spPr/>
        <p:txBody>
          <a:bodyPr/>
          <a:lstStyle/>
          <a:p>
            <a:fld id="{0F8AD35B-3C13-4DA5-A16C-821ADE86E9B1}" type="datetimeFigureOut">
              <a:rPr lang="en-GB" smtClean="0"/>
              <a:t>02/02/2023</a:t>
            </a:fld>
            <a:endParaRPr lang="en-GB"/>
          </a:p>
        </p:txBody>
      </p:sp>
      <p:sp>
        <p:nvSpPr>
          <p:cNvPr id="5" name="Footer Placeholder 4">
            <a:extLst>
              <a:ext uri="{FF2B5EF4-FFF2-40B4-BE49-F238E27FC236}">
                <a16:creationId xmlns:a16="http://schemas.microsoft.com/office/drawing/2014/main" id="{70354573-80FE-E045-72A2-14D424735E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DD5531-943B-E95F-829E-BBF2509E1E99}"/>
              </a:ext>
            </a:extLst>
          </p:cNvPr>
          <p:cNvSpPr>
            <a:spLocks noGrp="1"/>
          </p:cNvSpPr>
          <p:nvPr>
            <p:ph type="sldNum" sz="quarter" idx="12"/>
          </p:nvPr>
        </p:nvSpPr>
        <p:spPr/>
        <p:txBody>
          <a:bodyPr/>
          <a:lstStyle/>
          <a:p>
            <a:fld id="{0237F1CD-512D-4FDB-835E-49FBEAF569D0}" type="slidenum">
              <a:rPr lang="en-GB" smtClean="0"/>
              <a:t>‹#›</a:t>
            </a:fld>
            <a:endParaRPr lang="en-GB"/>
          </a:p>
        </p:txBody>
      </p:sp>
    </p:spTree>
    <p:extLst>
      <p:ext uri="{BB962C8B-B14F-4D97-AF65-F5344CB8AC3E}">
        <p14:creationId xmlns:p14="http://schemas.microsoft.com/office/powerpoint/2010/main" val="3012026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A824B-E658-F441-6747-A9449F79F24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12BB03-1483-07A2-4707-A8658DB9F9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45CAB02-C751-8504-C6AE-97A74F9CC1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22944A0-A12A-3D29-A33C-829333CB7ECE}"/>
              </a:ext>
            </a:extLst>
          </p:cNvPr>
          <p:cNvSpPr>
            <a:spLocks noGrp="1"/>
          </p:cNvSpPr>
          <p:nvPr>
            <p:ph type="dt" sz="half" idx="10"/>
          </p:nvPr>
        </p:nvSpPr>
        <p:spPr/>
        <p:txBody>
          <a:bodyPr/>
          <a:lstStyle/>
          <a:p>
            <a:fld id="{0F8AD35B-3C13-4DA5-A16C-821ADE86E9B1}" type="datetimeFigureOut">
              <a:rPr lang="en-GB" smtClean="0"/>
              <a:t>02/02/2023</a:t>
            </a:fld>
            <a:endParaRPr lang="en-GB"/>
          </a:p>
        </p:txBody>
      </p:sp>
      <p:sp>
        <p:nvSpPr>
          <p:cNvPr id="6" name="Footer Placeholder 5">
            <a:extLst>
              <a:ext uri="{FF2B5EF4-FFF2-40B4-BE49-F238E27FC236}">
                <a16:creationId xmlns:a16="http://schemas.microsoft.com/office/drawing/2014/main" id="{63776086-9A3E-9723-EF47-12E6BA96BC4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5E4128-ABBD-89C6-5596-7560FE07C9DA}"/>
              </a:ext>
            </a:extLst>
          </p:cNvPr>
          <p:cNvSpPr>
            <a:spLocks noGrp="1"/>
          </p:cNvSpPr>
          <p:nvPr>
            <p:ph type="sldNum" sz="quarter" idx="12"/>
          </p:nvPr>
        </p:nvSpPr>
        <p:spPr/>
        <p:txBody>
          <a:bodyPr/>
          <a:lstStyle/>
          <a:p>
            <a:fld id="{0237F1CD-512D-4FDB-835E-49FBEAF569D0}" type="slidenum">
              <a:rPr lang="en-GB" smtClean="0"/>
              <a:t>‹#›</a:t>
            </a:fld>
            <a:endParaRPr lang="en-GB"/>
          </a:p>
        </p:txBody>
      </p:sp>
    </p:spTree>
    <p:extLst>
      <p:ext uri="{BB962C8B-B14F-4D97-AF65-F5344CB8AC3E}">
        <p14:creationId xmlns:p14="http://schemas.microsoft.com/office/powerpoint/2010/main" val="771150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0BAC7-20A8-2E68-1AEF-A3CE3BFD8F8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2799CD-6011-B458-399C-B042E4E2F1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2D1E4F-7C99-7E25-199B-331245F75E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D2C302D-FDD5-3876-6112-A3940F4518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19DF93-26CA-7BD8-D8D9-3127856029F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976AC2D-31C7-D7CD-F6C8-F64E1DEA5D13}"/>
              </a:ext>
            </a:extLst>
          </p:cNvPr>
          <p:cNvSpPr>
            <a:spLocks noGrp="1"/>
          </p:cNvSpPr>
          <p:nvPr>
            <p:ph type="dt" sz="half" idx="10"/>
          </p:nvPr>
        </p:nvSpPr>
        <p:spPr/>
        <p:txBody>
          <a:bodyPr/>
          <a:lstStyle/>
          <a:p>
            <a:fld id="{0F8AD35B-3C13-4DA5-A16C-821ADE86E9B1}" type="datetimeFigureOut">
              <a:rPr lang="en-GB" smtClean="0"/>
              <a:t>02/02/2023</a:t>
            </a:fld>
            <a:endParaRPr lang="en-GB"/>
          </a:p>
        </p:txBody>
      </p:sp>
      <p:sp>
        <p:nvSpPr>
          <p:cNvPr id="8" name="Footer Placeholder 7">
            <a:extLst>
              <a:ext uri="{FF2B5EF4-FFF2-40B4-BE49-F238E27FC236}">
                <a16:creationId xmlns:a16="http://schemas.microsoft.com/office/drawing/2014/main" id="{A9C09CC4-058E-A716-AD4E-5B661C9E9EA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7DA6CE9-019A-27D1-8D8E-01CA7AD0EDB4}"/>
              </a:ext>
            </a:extLst>
          </p:cNvPr>
          <p:cNvSpPr>
            <a:spLocks noGrp="1"/>
          </p:cNvSpPr>
          <p:nvPr>
            <p:ph type="sldNum" sz="quarter" idx="12"/>
          </p:nvPr>
        </p:nvSpPr>
        <p:spPr/>
        <p:txBody>
          <a:bodyPr/>
          <a:lstStyle/>
          <a:p>
            <a:fld id="{0237F1CD-512D-4FDB-835E-49FBEAF569D0}" type="slidenum">
              <a:rPr lang="en-GB" smtClean="0"/>
              <a:t>‹#›</a:t>
            </a:fld>
            <a:endParaRPr lang="en-GB"/>
          </a:p>
        </p:txBody>
      </p:sp>
    </p:spTree>
    <p:extLst>
      <p:ext uri="{BB962C8B-B14F-4D97-AF65-F5344CB8AC3E}">
        <p14:creationId xmlns:p14="http://schemas.microsoft.com/office/powerpoint/2010/main" val="2589291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96777-148C-4CC7-EEF7-5F0B7F419D0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FBF81FF-0E54-DDDB-1BC0-67F76F43E798}"/>
              </a:ext>
            </a:extLst>
          </p:cNvPr>
          <p:cNvSpPr>
            <a:spLocks noGrp="1"/>
          </p:cNvSpPr>
          <p:nvPr>
            <p:ph type="dt" sz="half" idx="10"/>
          </p:nvPr>
        </p:nvSpPr>
        <p:spPr/>
        <p:txBody>
          <a:bodyPr/>
          <a:lstStyle/>
          <a:p>
            <a:fld id="{0F8AD35B-3C13-4DA5-A16C-821ADE86E9B1}" type="datetimeFigureOut">
              <a:rPr lang="en-GB" smtClean="0"/>
              <a:t>02/02/2023</a:t>
            </a:fld>
            <a:endParaRPr lang="en-GB"/>
          </a:p>
        </p:txBody>
      </p:sp>
      <p:sp>
        <p:nvSpPr>
          <p:cNvPr id="4" name="Footer Placeholder 3">
            <a:extLst>
              <a:ext uri="{FF2B5EF4-FFF2-40B4-BE49-F238E27FC236}">
                <a16:creationId xmlns:a16="http://schemas.microsoft.com/office/drawing/2014/main" id="{A4C37588-3DE7-7506-26CD-402338C9293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B1FCB4E-0EDB-B7D4-4855-8D77A686ADB9}"/>
              </a:ext>
            </a:extLst>
          </p:cNvPr>
          <p:cNvSpPr>
            <a:spLocks noGrp="1"/>
          </p:cNvSpPr>
          <p:nvPr>
            <p:ph type="sldNum" sz="quarter" idx="12"/>
          </p:nvPr>
        </p:nvSpPr>
        <p:spPr/>
        <p:txBody>
          <a:bodyPr/>
          <a:lstStyle/>
          <a:p>
            <a:fld id="{0237F1CD-512D-4FDB-835E-49FBEAF569D0}" type="slidenum">
              <a:rPr lang="en-GB" smtClean="0"/>
              <a:t>‹#›</a:t>
            </a:fld>
            <a:endParaRPr lang="en-GB"/>
          </a:p>
        </p:txBody>
      </p:sp>
    </p:spTree>
    <p:extLst>
      <p:ext uri="{BB962C8B-B14F-4D97-AF65-F5344CB8AC3E}">
        <p14:creationId xmlns:p14="http://schemas.microsoft.com/office/powerpoint/2010/main" val="2028300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C1AB42-29FB-FA8B-57C5-27F7F8BED5C4}"/>
              </a:ext>
            </a:extLst>
          </p:cNvPr>
          <p:cNvSpPr>
            <a:spLocks noGrp="1"/>
          </p:cNvSpPr>
          <p:nvPr>
            <p:ph type="dt" sz="half" idx="10"/>
          </p:nvPr>
        </p:nvSpPr>
        <p:spPr/>
        <p:txBody>
          <a:bodyPr/>
          <a:lstStyle/>
          <a:p>
            <a:fld id="{0F8AD35B-3C13-4DA5-A16C-821ADE86E9B1}" type="datetimeFigureOut">
              <a:rPr lang="en-GB" smtClean="0"/>
              <a:t>02/02/2023</a:t>
            </a:fld>
            <a:endParaRPr lang="en-GB"/>
          </a:p>
        </p:txBody>
      </p:sp>
      <p:sp>
        <p:nvSpPr>
          <p:cNvPr id="3" name="Footer Placeholder 2">
            <a:extLst>
              <a:ext uri="{FF2B5EF4-FFF2-40B4-BE49-F238E27FC236}">
                <a16:creationId xmlns:a16="http://schemas.microsoft.com/office/drawing/2014/main" id="{EAB7A51F-A633-6F86-0CB9-C4072F3752D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1DF0414-9027-4ACF-BB39-E8DDA61798F2}"/>
              </a:ext>
            </a:extLst>
          </p:cNvPr>
          <p:cNvSpPr>
            <a:spLocks noGrp="1"/>
          </p:cNvSpPr>
          <p:nvPr>
            <p:ph type="sldNum" sz="quarter" idx="12"/>
          </p:nvPr>
        </p:nvSpPr>
        <p:spPr/>
        <p:txBody>
          <a:bodyPr/>
          <a:lstStyle/>
          <a:p>
            <a:fld id="{0237F1CD-512D-4FDB-835E-49FBEAF569D0}" type="slidenum">
              <a:rPr lang="en-GB" smtClean="0"/>
              <a:t>‹#›</a:t>
            </a:fld>
            <a:endParaRPr lang="en-GB"/>
          </a:p>
        </p:txBody>
      </p:sp>
    </p:spTree>
    <p:extLst>
      <p:ext uri="{BB962C8B-B14F-4D97-AF65-F5344CB8AC3E}">
        <p14:creationId xmlns:p14="http://schemas.microsoft.com/office/powerpoint/2010/main" val="3630260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D5583-9448-6BFB-E5B6-259F079189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3D20EF-3038-10D0-FDB4-2BD55FDB68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CC95926-5818-31AF-54F0-7F12893BF6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E5A853-E256-3664-2D77-AC5E748486F0}"/>
              </a:ext>
            </a:extLst>
          </p:cNvPr>
          <p:cNvSpPr>
            <a:spLocks noGrp="1"/>
          </p:cNvSpPr>
          <p:nvPr>
            <p:ph type="dt" sz="half" idx="10"/>
          </p:nvPr>
        </p:nvSpPr>
        <p:spPr/>
        <p:txBody>
          <a:bodyPr/>
          <a:lstStyle/>
          <a:p>
            <a:fld id="{0F8AD35B-3C13-4DA5-A16C-821ADE86E9B1}" type="datetimeFigureOut">
              <a:rPr lang="en-GB" smtClean="0"/>
              <a:t>02/02/2023</a:t>
            </a:fld>
            <a:endParaRPr lang="en-GB"/>
          </a:p>
        </p:txBody>
      </p:sp>
      <p:sp>
        <p:nvSpPr>
          <p:cNvPr id="6" name="Footer Placeholder 5">
            <a:extLst>
              <a:ext uri="{FF2B5EF4-FFF2-40B4-BE49-F238E27FC236}">
                <a16:creationId xmlns:a16="http://schemas.microsoft.com/office/drawing/2014/main" id="{5B82AE91-5A6F-F91B-F27A-1F689D69EE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48132F-CA29-5A04-7DF7-49F260D562C2}"/>
              </a:ext>
            </a:extLst>
          </p:cNvPr>
          <p:cNvSpPr>
            <a:spLocks noGrp="1"/>
          </p:cNvSpPr>
          <p:nvPr>
            <p:ph type="sldNum" sz="quarter" idx="12"/>
          </p:nvPr>
        </p:nvSpPr>
        <p:spPr/>
        <p:txBody>
          <a:bodyPr/>
          <a:lstStyle/>
          <a:p>
            <a:fld id="{0237F1CD-512D-4FDB-835E-49FBEAF569D0}" type="slidenum">
              <a:rPr lang="en-GB" smtClean="0"/>
              <a:t>‹#›</a:t>
            </a:fld>
            <a:endParaRPr lang="en-GB"/>
          </a:p>
        </p:txBody>
      </p:sp>
    </p:spTree>
    <p:extLst>
      <p:ext uri="{BB962C8B-B14F-4D97-AF65-F5344CB8AC3E}">
        <p14:creationId xmlns:p14="http://schemas.microsoft.com/office/powerpoint/2010/main" val="684971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C270-C0A6-D355-75E7-57267F041F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9EBD6DF-E000-1869-DB2C-B37E198D09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AB00807-322A-C2F3-239F-4F7FD62301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203A16-4256-7C9E-6F61-3626E756C779}"/>
              </a:ext>
            </a:extLst>
          </p:cNvPr>
          <p:cNvSpPr>
            <a:spLocks noGrp="1"/>
          </p:cNvSpPr>
          <p:nvPr>
            <p:ph type="dt" sz="half" idx="10"/>
          </p:nvPr>
        </p:nvSpPr>
        <p:spPr/>
        <p:txBody>
          <a:bodyPr/>
          <a:lstStyle/>
          <a:p>
            <a:fld id="{0F8AD35B-3C13-4DA5-A16C-821ADE86E9B1}" type="datetimeFigureOut">
              <a:rPr lang="en-GB" smtClean="0"/>
              <a:t>02/02/2023</a:t>
            </a:fld>
            <a:endParaRPr lang="en-GB"/>
          </a:p>
        </p:txBody>
      </p:sp>
      <p:sp>
        <p:nvSpPr>
          <p:cNvPr id="6" name="Footer Placeholder 5">
            <a:extLst>
              <a:ext uri="{FF2B5EF4-FFF2-40B4-BE49-F238E27FC236}">
                <a16:creationId xmlns:a16="http://schemas.microsoft.com/office/drawing/2014/main" id="{AE85A0C2-F170-7236-1216-0BFE23C726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5CE164-AA8C-6D3A-521C-AFB5A15D01BA}"/>
              </a:ext>
            </a:extLst>
          </p:cNvPr>
          <p:cNvSpPr>
            <a:spLocks noGrp="1"/>
          </p:cNvSpPr>
          <p:nvPr>
            <p:ph type="sldNum" sz="quarter" idx="12"/>
          </p:nvPr>
        </p:nvSpPr>
        <p:spPr/>
        <p:txBody>
          <a:bodyPr/>
          <a:lstStyle/>
          <a:p>
            <a:fld id="{0237F1CD-512D-4FDB-835E-49FBEAF569D0}" type="slidenum">
              <a:rPr lang="en-GB" smtClean="0"/>
              <a:t>‹#›</a:t>
            </a:fld>
            <a:endParaRPr lang="en-GB"/>
          </a:p>
        </p:txBody>
      </p:sp>
    </p:spTree>
    <p:extLst>
      <p:ext uri="{BB962C8B-B14F-4D97-AF65-F5344CB8AC3E}">
        <p14:creationId xmlns:p14="http://schemas.microsoft.com/office/powerpoint/2010/main" val="217627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EE55DE-6393-4275-581D-9A719F96A6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BB908F-9FF1-2E6D-0E93-DCA8870309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8A8BD6-1343-39F4-3FEE-5E6A3BACA6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8AD35B-3C13-4DA5-A16C-821ADE86E9B1}" type="datetimeFigureOut">
              <a:rPr lang="en-GB" smtClean="0"/>
              <a:t>02/02/2023</a:t>
            </a:fld>
            <a:endParaRPr lang="en-GB"/>
          </a:p>
        </p:txBody>
      </p:sp>
      <p:sp>
        <p:nvSpPr>
          <p:cNvPr id="5" name="Footer Placeholder 4">
            <a:extLst>
              <a:ext uri="{FF2B5EF4-FFF2-40B4-BE49-F238E27FC236}">
                <a16:creationId xmlns:a16="http://schemas.microsoft.com/office/drawing/2014/main" id="{8D774B7F-2D91-A6FD-D725-3D0C421242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D04827-9363-6A20-E9E7-B4D60F43A4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7F1CD-512D-4FDB-835E-49FBEAF569D0}" type="slidenum">
              <a:rPr lang="en-GB" smtClean="0"/>
              <a:t>‹#›</a:t>
            </a:fld>
            <a:endParaRPr lang="en-GB"/>
          </a:p>
        </p:txBody>
      </p:sp>
    </p:spTree>
    <p:extLst>
      <p:ext uri="{BB962C8B-B14F-4D97-AF65-F5344CB8AC3E}">
        <p14:creationId xmlns:p14="http://schemas.microsoft.com/office/powerpoint/2010/main" val="150104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parliament.uk/business/news/2020/march/statement-from-education-secretary-on-education-settings-update/" TargetMode="External"/><Relationship Id="rId2" Type="http://schemas.openxmlformats.org/officeDocument/2006/relationships/hyperlink" Target="http://wiki.ict-register.net/images/0/0a/July_07_Every_parent_matters.pdf%2028/06/2011" TargetMode="External"/><Relationship Id="rId1" Type="http://schemas.openxmlformats.org/officeDocument/2006/relationships/slideLayout" Target="../slideLayouts/slideLayout2.xml"/><Relationship Id="rId5" Type="http://schemas.openxmlformats.org/officeDocument/2006/relationships/hyperlink" Target="https://www.gov.uk/government/speeches/education-secretary-speech-at-ascls-annual-conference" TargetMode="External"/><Relationship Id="rId4" Type="http://schemas.openxmlformats.org/officeDocument/2006/relationships/hyperlink" Target="https://data.unicef.org/topic/education/covid-1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4C6DF-EF6B-2F7E-B04E-8662AF437427}"/>
              </a:ext>
            </a:extLst>
          </p:cNvPr>
          <p:cNvSpPr>
            <a:spLocks noGrp="1"/>
          </p:cNvSpPr>
          <p:nvPr>
            <p:ph type="ctrTitle"/>
          </p:nvPr>
        </p:nvSpPr>
        <p:spPr>
          <a:xfrm>
            <a:off x="1524000" y="1268137"/>
            <a:ext cx="9144000" cy="2387600"/>
          </a:xfrm>
        </p:spPr>
        <p:txBody>
          <a:bodyPr>
            <a:normAutofit fontScale="90000"/>
          </a:bodyPr>
          <a:lstStyle/>
          <a:p>
            <a:r>
              <a:rPr lang="en-GB" dirty="0"/>
              <a:t>Experiences of home schooling during the Covid lockdowns: sharing our research and dissertation exemplar </a:t>
            </a:r>
          </a:p>
        </p:txBody>
      </p:sp>
      <p:sp>
        <p:nvSpPr>
          <p:cNvPr id="3" name="Subtitle 2">
            <a:extLst>
              <a:ext uri="{FF2B5EF4-FFF2-40B4-BE49-F238E27FC236}">
                <a16:creationId xmlns:a16="http://schemas.microsoft.com/office/drawing/2014/main" id="{3F80F9A6-D4F0-E45C-C6D0-CBD3683FB8A4}"/>
              </a:ext>
            </a:extLst>
          </p:cNvPr>
          <p:cNvSpPr>
            <a:spLocks noGrp="1"/>
          </p:cNvSpPr>
          <p:nvPr>
            <p:ph type="subTitle" idx="1"/>
          </p:nvPr>
        </p:nvSpPr>
        <p:spPr>
          <a:xfrm>
            <a:off x="1524000" y="4079875"/>
            <a:ext cx="9144000" cy="1655762"/>
          </a:xfrm>
        </p:spPr>
        <p:txBody>
          <a:bodyPr>
            <a:normAutofit lnSpcReduction="10000"/>
          </a:bodyPr>
          <a:lstStyle/>
          <a:p>
            <a:r>
              <a:rPr lang="en-GB" dirty="0"/>
              <a:t>Research by Prof. Alison Kington, Dr Ariel Lindorff and Tom Weaver</a:t>
            </a:r>
          </a:p>
          <a:p>
            <a:r>
              <a:rPr lang="en-GB" dirty="0"/>
              <a:t>Presentation by Tom Weaver to The Department for Children and Families Student Conference ‘Healing the hurt, restoring the hope’</a:t>
            </a:r>
          </a:p>
          <a:p>
            <a:r>
              <a:rPr lang="en-GB" dirty="0"/>
              <a:t>11</a:t>
            </a:r>
            <a:r>
              <a:rPr lang="en-GB" baseline="30000" dirty="0"/>
              <a:t>th</a:t>
            </a:r>
            <a:r>
              <a:rPr lang="en-GB" dirty="0"/>
              <a:t> February 2023 </a:t>
            </a:r>
          </a:p>
        </p:txBody>
      </p:sp>
    </p:spTree>
    <p:extLst>
      <p:ext uri="{BB962C8B-B14F-4D97-AF65-F5344CB8AC3E}">
        <p14:creationId xmlns:p14="http://schemas.microsoft.com/office/powerpoint/2010/main" val="135187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4F9DF-A872-F1C4-6AF3-298D66FEB6B3}"/>
              </a:ext>
            </a:extLst>
          </p:cNvPr>
          <p:cNvSpPr>
            <a:spLocks noGrp="1"/>
          </p:cNvSpPr>
          <p:nvPr>
            <p:ph type="title"/>
          </p:nvPr>
        </p:nvSpPr>
        <p:spPr/>
        <p:txBody>
          <a:bodyPr/>
          <a:lstStyle/>
          <a:p>
            <a:r>
              <a:rPr lang="en-GB" dirty="0"/>
              <a:t>Reflection / conclusion</a:t>
            </a:r>
          </a:p>
        </p:txBody>
      </p:sp>
      <p:sp>
        <p:nvSpPr>
          <p:cNvPr id="3" name="Content Placeholder 2">
            <a:extLst>
              <a:ext uri="{FF2B5EF4-FFF2-40B4-BE49-F238E27FC236}">
                <a16:creationId xmlns:a16="http://schemas.microsoft.com/office/drawing/2014/main" id="{71940B9F-426C-C44D-3BD6-7D69F6DEE659}"/>
              </a:ext>
            </a:extLst>
          </p:cNvPr>
          <p:cNvSpPr>
            <a:spLocks noGrp="1"/>
          </p:cNvSpPr>
          <p:nvPr>
            <p:ph idx="1"/>
          </p:nvPr>
        </p:nvSpPr>
        <p:spPr/>
        <p:txBody>
          <a:bodyPr>
            <a:normAutofit fontScale="85000" lnSpcReduction="10000"/>
          </a:bodyPr>
          <a:lstStyle/>
          <a:p>
            <a:r>
              <a:rPr lang="en-GB" dirty="0"/>
              <a:t>I am indebted to my colleagues Alison Kington, Ariel Lindorff and Alexandra Sewell for inviting me into this research and supporting me through the process</a:t>
            </a:r>
          </a:p>
          <a:p>
            <a:r>
              <a:rPr lang="en-GB" dirty="0"/>
              <a:t>This has been particularly useful in the drafting of a paper for publishing in a peer reviewed journal. I will definitely use FDA again</a:t>
            </a:r>
          </a:p>
          <a:p>
            <a:r>
              <a:rPr lang="en-GB" dirty="0"/>
              <a:t>In terms of the themes of the conference, there is evidence that home schooling caused some challenges for families. I am not sure I would say it ‘hurt’ families psychologically or affectively over the long term but it would be interesting to revisit the same families now that some time has passed. However, we will all live with legacy of missed socialisation and development that the children have experienced </a:t>
            </a:r>
          </a:p>
          <a:p>
            <a:r>
              <a:rPr lang="en-GB" dirty="0"/>
              <a:t>You will review both your findings and your engagement with research processes in this section. Don’t paint a perfect picture – be honest about your experience, we are not looking for ‘right answers’ or ‘ground breaking evidence’ </a:t>
            </a:r>
          </a:p>
          <a:p>
            <a:endParaRPr lang="en-GB" dirty="0"/>
          </a:p>
        </p:txBody>
      </p:sp>
    </p:spTree>
    <p:extLst>
      <p:ext uri="{BB962C8B-B14F-4D97-AF65-F5344CB8AC3E}">
        <p14:creationId xmlns:p14="http://schemas.microsoft.com/office/powerpoint/2010/main" val="40741105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789A0-C78F-C1A4-FE83-3A0F2435B8BA}"/>
              </a:ext>
            </a:extLst>
          </p:cNvPr>
          <p:cNvSpPr>
            <a:spLocks noGrp="1"/>
          </p:cNvSpPr>
          <p:nvPr>
            <p:ph type="title"/>
          </p:nvPr>
        </p:nvSpPr>
        <p:spPr/>
        <p:txBody>
          <a:bodyPr/>
          <a:lstStyle/>
          <a:p>
            <a:r>
              <a:rPr lang="en-GB" dirty="0">
                <a:cs typeface="Calibri Light"/>
              </a:rPr>
              <a:t>References</a:t>
            </a:r>
            <a:endParaRPr lang="en-GB" dirty="0"/>
          </a:p>
        </p:txBody>
      </p:sp>
      <p:sp>
        <p:nvSpPr>
          <p:cNvPr id="3" name="Content Placeholder 2">
            <a:extLst>
              <a:ext uri="{FF2B5EF4-FFF2-40B4-BE49-F238E27FC236}">
                <a16:creationId xmlns:a16="http://schemas.microsoft.com/office/drawing/2014/main" id="{1F2FA40C-646A-CA21-BEC6-EE167116A262}"/>
              </a:ext>
            </a:extLst>
          </p:cNvPr>
          <p:cNvSpPr>
            <a:spLocks noGrp="1"/>
          </p:cNvSpPr>
          <p:nvPr>
            <p:ph idx="1"/>
          </p:nvPr>
        </p:nvSpPr>
        <p:spPr>
          <a:xfrm>
            <a:off x="838200" y="1322161"/>
            <a:ext cx="10515600" cy="5331052"/>
          </a:xfrm>
        </p:spPr>
        <p:txBody>
          <a:bodyPr vert="horz" lIns="91440" tIns="45720" rIns="91440" bIns="45720" rtlCol="0" anchor="t">
            <a:normAutofit fontScale="32500" lnSpcReduction="20000"/>
          </a:bodyPr>
          <a:lstStyle/>
          <a:p>
            <a:pPr>
              <a:buFont typeface="Arial"/>
              <a:buChar char="•"/>
            </a:pPr>
            <a:r>
              <a:rPr lang="es-MX" dirty="0">
                <a:ea typeface="+mn-lt"/>
                <a:cs typeface="+mn-lt"/>
              </a:rPr>
              <a:t>Bandura et al. (</a:t>
            </a:r>
            <a:r>
              <a:rPr lang="en-US" dirty="0">
                <a:ea typeface="+mn-lt"/>
                <a:cs typeface="+mn-lt"/>
              </a:rPr>
              <a:t>1996). Multifaceted Impact of Self-Efficacy Beliefs on Academic Functioning. </a:t>
            </a:r>
            <a:r>
              <a:rPr lang="en-US" i="1" dirty="0">
                <a:ea typeface="+mn-lt"/>
                <a:cs typeface="+mn-lt"/>
              </a:rPr>
              <a:t>Child Development</a:t>
            </a:r>
            <a:r>
              <a:rPr lang="en-US" dirty="0">
                <a:ea typeface="+mn-lt"/>
                <a:cs typeface="+mn-lt"/>
              </a:rPr>
              <a:t> 67(3), 1206-1222.</a:t>
            </a:r>
            <a:endParaRPr lang="en-US" dirty="0"/>
          </a:p>
          <a:p>
            <a:pPr>
              <a:buFont typeface="Arial"/>
              <a:buChar char="•"/>
            </a:pPr>
            <a:r>
              <a:rPr lang="en-GB" dirty="0">
                <a:ea typeface="+mn-lt"/>
                <a:cs typeface="+mn-lt"/>
              </a:rPr>
              <a:t>Dempsey, L. (2021). “You’re not being serious enough!”: Renegotiating Relationships during Lockdown. </a:t>
            </a:r>
            <a:r>
              <a:rPr lang="en-GB" i="1" dirty="0">
                <a:ea typeface="+mn-lt"/>
                <a:cs typeface="+mn-lt"/>
              </a:rPr>
              <a:t>Networking Knowledge: Journal of the </a:t>
            </a:r>
            <a:r>
              <a:rPr lang="en-GB" i="1" dirty="0" err="1">
                <a:ea typeface="+mn-lt"/>
                <a:cs typeface="+mn-lt"/>
              </a:rPr>
              <a:t>MeCCSA</a:t>
            </a:r>
            <a:r>
              <a:rPr lang="en-GB" i="1" dirty="0">
                <a:ea typeface="+mn-lt"/>
                <a:cs typeface="+mn-lt"/>
              </a:rPr>
              <a:t> Postgraduate Network</a:t>
            </a:r>
            <a:r>
              <a:rPr lang="en-GB" dirty="0">
                <a:ea typeface="+mn-lt"/>
                <a:cs typeface="+mn-lt"/>
              </a:rPr>
              <a:t>, </a:t>
            </a:r>
            <a:r>
              <a:rPr lang="en-GB" i="1" dirty="0">
                <a:ea typeface="+mn-lt"/>
                <a:cs typeface="+mn-lt"/>
              </a:rPr>
              <a:t>14</a:t>
            </a:r>
            <a:r>
              <a:rPr lang="en-GB" dirty="0">
                <a:ea typeface="+mn-lt"/>
                <a:cs typeface="+mn-lt"/>
              </a:rPr>
              <a:t>(1), 75-93.</a:t>
            </a:r>
            <a:endParaRPr lang="en-GB" dirty="0"/>
          </a:p>
          <a:p>
            <a:pPr>
              <a:buFont typeface="Arial"/>
              <a:buChar char="•"/>
            </a:pPr>
            <a:r>
              <a:rPr lang="en-GB" dirty="0">
                <a:ea typeface="+mn-lt"/>
                <a:cs typeface="+mn-lt"/>
              </a:rPr>
              <a:t>Fest, J. (2015). Corpora in the social sciences - how corpus-based approaches can support qualitative interview analyses. </a:t>
            </a:r>
            <a:r>
              <a:rPr lang="en-GB" i="1" dirty="0">
                <a:ea typeface="+mn-lt"/>
                <a:cs typeface="+mn-lt"/>
              </a:rPr>
              <a:t>Rev. Leng. Fin. Espec.</a:t>
            </a:r>
            <a:r>
              <a:rPr lang="en-GB" dirty="0">
                <a:ea typeface="+mn-lt"/>
                <a:cs typeface="+mn-lt"/>
              </a:rPr>
              <a:t> 21, 48–69. </a:t>
            </a:r>
            <a:endParaRPr lang="en-GB">
              <a:ea typeface="+mn-lt"/>
              <a:cs typeface="+mn-lt"/>
            </a:endParaRPr>
          </a:p>
          <a:p>
            <a:pPr>
              <a:buFont typeface="Arial"/>
              <a:buChar char="•"/>
            </a:pPr>
            <a:r>
              <a:rPr lang="en-GB" dirty="0">
                <a:ea typeface="+mn-lt"/>
                <a:cs typeface="+mn-lt"/>
              </a:rPr>
              <a:t>Gambin, M. et al, (2020). Factors related to positive experiences in parent-child relationship during the COVID-19 lockdown. The role of empathy, emotion regulation, parenting self-efficacy and social support.</a:t>
            </a:r>
            <a:endParaRPr lang="en-GB" dirty="0"/>
          </a:p>
          <a:p>
            <a:pPr>
              <a:buFont typeface="Arial"/>
              <a:buChar char="•"/>
            </a:pPr>
            <a:r>
              <a:rPr lang="en-US" dirty="0">
                <a:ea typeface="+mn-lt"/>
                <a:cs typeface="+mn-lt"/>
              </a:rPr>
              <a:t>Gurdal, S et al (2016). Parental Perceptions of Children's Agency: Parental Warmth, School Achievement and Adjustment. </a:t>
            </a:r>
            <a:r>
              <a:rPr lang="en-US" i="1" dirty="0">
                <a:ea typeface="+mn-lt"/>
                <a:cs typeface="+mn-lt"/>
              </a:rPr>
              <a:t>Early child development and care</a:t>
            </a:r>
            <a:r>
              <a:rPr lang="en-US" dirty="0">
                <a:ea typeface="+mn-lt"/>
                <a:cs typeface="+mn-lt"/>
              </a:rPr>
              <a:t> 186(8), 1203-11.</a:t>
            </a:r>
            <a:endParaRPr lang="en-GB" dirty="0"/>
          </a:p>
          <a:p>
            <a:pPr>
              <a:buFont typeface="Arial"/>
              <a:buChar char="•"/>
            </a:pPr>
            <a:r>
              <a:rPr lang="en-US" dirty="0">
                <a:ea typeface="+mn-lt"/>
                <a:cs typeface="+mn-lt"/>
              </a:rPr>
              <a:t>Harris, A, &amp; Goodall, J. (2007). Engaging Parents in Raising Achievement: Do Parents Know they Matter?: A Research Project Commissioned by the Specialist Schools and Academies Trust. Research Report DCSF-RW004. Retrieved from </a:t>
            </a:r>
            <a:r>
              <a:rPr lang="en-US" dirty="0">
                <a:ea typeface="+mn-lt"/>
                <a:cs typeface="+mn-lt"/>
                <a:hlinkClick r:id="rId2"/>
              </a:rPr>
              <a:t>http://wiki.ict-register.net/images/0/0a/July_07_Every_parent_matters.pdf 28/06/2011</a:t>
            </a:r>
            <a:endParaRPr lang="en-GB"/>
          </a:p>
          <a:p>
            <a:pPr>
              <a:buFont typeface="Arial"/>
              <a:buChar char="•"/>
            </a:pPr>
            <a:r>
              <a:rPr lang="en-GB" dirty="0">
                <a:ea typeface="+mn-lt"/>
                <a:cs typeface="+mn-lt"/>
              </a:rPr>
              <a:t>Johnson, M. et al (2021). Mechanisms of parental distress during and after the first COVID-19 lockdown phase: A two-wave longitudinal study. </a:t>
            </a:r>
            <a:r>
              <a:rPr lang="en-GB" i="1" dirty="0" err="1">
                <a:ea typeface="+mn-lt"/>
                <a:cs typeface="+mn-lt"/>
              </a:rPr>
              <a:t>Plos</a:t>
            </a:r>
            <a:r>
              <a:rPr lang="en-GB" i="1" dirty="0">
                <a:ea typeface="+mn-lt"/>
                <a:cs typeface="+mn-lt"/>
              </a:rPr>
              <a:t> one</a:t>
            </a:r>
            <a:r>
              <a:rPr lang="en-GB" dirty="0">
                <a:ea typeface="+mn-lt"/>
                <a:cs typeface="+mn-lt"/>
              </a:rPr>
              <a:t>, </a:t>
            </a:r>
            <a:r>
              <a:rPr lang="en-GB" i="1" dirty="0">
                <a:ea typeface="+mn-lt"/>
                <a:cs typeface="+mn-lt"/>
              </a:rPr>
              <a:t>16</a:t>
            </a:r>
            <a:r>
              <a:rPr lang="en-GB" dirty="0">
                <a:ea typeface="+mn-lt"/>
                <a:cs typeface="+mn-lt"/>
              </a:rPr>
              <a:t>(6), e0253087.</a:t>
            </a:r>
            <a:endParaRPr lang="en-GB" dirty="0"/>
          </a:p>
          <a:p>
            <a:pPr>
              <a:buFont typeface="Arial"/>
              <a:buChar char="•"/>
            </a:pPr>
            <a:r>
              <a:rPr lang="en-GB" dirty="0">
                <a:ea typeface="+mn-lt"/>
                <a:cs typeface="+mn-lt"/>
              </a:rPr>
              <a:t>Kim, L. E., &amp; Asbury, K. (2020). Like a rug had been pulled from under you.': the impact of COVID-19 on teachers in England during the first six weeks of UK lockdown. </a:t>
            </a:r>
            <a:r>
              <a:rPr lang="en-GB" i="1" dirty="0">
                <a:ea typeface="+mn-lt"/>
                <a:cs typeface="+mn-lt"/>
              </a:rPr>
              <a:t>Brit. J. Educ. Psychol.</a:t>
            </a:r>
            <a:r>
              <a:rPr lang="en-GB" dirty="0">
                <a:ea typeface="+mn-lt"/>
                <a:cs typeface="+mn-lt"/>
              </a:rPr>
              <a:t> 90, 1062–83.</a:t>
            </a:r>
            <a:endParaRPr lang="en-GB" dirty="0"/>
          </a:p>
          <a:p>
            <a:pPr>
              <a:buFont typeface="Arial"/>
              <a:buChar char="•"/>
            </a:pPr>
            <a:r>
              <a:rPr lang="en-US" dirty="0">
                <a:ea typeface="+mn-lt"/>
                <a:cs typeface="+mn-lt"/>
              </a:rPr>
              <a:t>Kington, A. et al (2020). The Influence of Parental Self-efficacy and Engagement on Educational Relationships in the Primary School. In: </a:t>
            </a:r>
            <a:r>
              <a:rPr lang="en-US" i="1" dirty="0">
                <a:ea typeface="+mn-lt"/>
                <a:cs typeface="+mn-lt"/>
              </a:rPr>
              <a:t>Child Education: Perspectives, opportunities and challenges. Education in a Competitive and Globalizing World</a:t>
            </a:r>
            <a:r>
              <a:rPr lang="en-US" dirty="0">
                <a:ea typeface="+mn-lt"/>
                <a:cs typeface="+mn-lt"/>
              </a:rPr>
              <a:t>. Nova Publications, NY, USA.</a:t>
            </a:r>
            <a:endParaRPr lang="en-GB" dirty="0"/>
          </a:p>
          <a:p>
            <a:pPr>
              <a:buFont typeface="Arial"/>
              <a:buChar char="•"/>
            </a:pPr>
            <a:r>
              <a:rPr lang="en-US" dirty="0">
                <a:ea typeface="+mn-lt"/>
                <a:cs typeface="+mn-lt"/>
              </a:rPr>
              <a:t>Mih, V. (2013). Role of Parental Support for Learning, Autonomous/Control Motivation, and Forms of Self-regulation on Academic Attainment in High School Students: A Path Analysis. </a:t>
            </a:r>
            <a:r>
              <a:rPr lang="en-US" i="1" dirty="0">
                <a:ea typeface="+mn-lt"/>
                <a:cs typeface="+mn-lt"/>
              </a:rPr>
              <a:t>Cognition, Brain, Behavior</a:t>
            </a:r>
            <a:r>
              <a:rPr lang="en-US" dirty="0">
                <a:ea typeface="+mn-lt"/>
                <a:cs typeface="+mn-lt"/>
              </a:rPr>
              <a:t> 17(1), 35.</a:t>
            </a:r>
            <a:endParaRPr lang="en-GB" dirty="0"/>
          </a:p>
          <a:p>
            <a:pPr>
              <a:buFont typeface="Arial"/>
              <a:buChar char="•"/>
            </a:pPr>
            <a:r>
              <a:rPr lang="en-GB" dirty="0">
                <a:ea typeface="+mn-lt"/>
                <a:cs typeface="+mn-lt"/>
              </a:rPr>
              <a:t>Morelli, M. et al (2020). Parents and children during the COVID-19 lockdown: The influence of parenting distress and parenting self-efficacy on children’s emotional well-being. </a:t>
            </a:r>
            <a:r>
              <a:rPr lang="en-GB" i="1" dirty="0">
                <a:ea typeface="+mn-lt"/>
                <a:cs typeface="+mn-lt"/>
              </a:rPr>
              <a:t>Frontiers in Psychology</a:t>
            </a:r>
            <a:r>
              <a:rPr lang="en-GB" dirty="0">
                <a:ea typeface="+mn-lt"/>
                <a:cs typeface="+mn-lt"/>
              </a:rPr>
              <a:t>, 2584.</a:t>
            </a:r>
            <a:endParaRPr lang="en-GB" dirty="0"/>
          </a:p>
          <a:p>
            <a:pPr>
              <a:buFont typeface="Arial"/>
              <a:buChar char="•"/>
            </a:pPr>
            <a:r>
              <a:rPr lang="en-GB" dirty="0">
                <a:ea typeface="+mn-lt"/>
                <a:cs typeface="+mn-lt"/>
              </a:rPr>
              <a:t>Perelli-Harris, B., &amp; </a:t>
            </a:r>
            <a:r>
              <a:rPr lang="en-GB" dirty="0" err="1">
                <a:ea typeface="+mn-lt"/>
                <a:cs typeface="+mn-lt"/>
              </a:rPr>
              <a:t>Walzenbach</a:t>
            </a:r>
            <a:r>
              <a:rPr lang="en-GB" dirty="0">
                <a:ea typeface="+mn-lt"/>
                <a:cs typeface="+mn-lt"/>
              </a:rPr>
              <a:t>, S. (2020). How has the Covid-19 crisis impacted parents relationships with their children?.</a:t>
            </a:r>
            <a:endParaRPr lang="en-GB" dirty="0"/>
          </a:p>
          <a:p>
            <a:pPr>
              <a:buFont typeface="Arial"/>
              <a:buChar char="•"/>
            </a:pPr>
            <a:r>
              <a:rPr lang="en-GB" dirty="0">
                <a:ea typeface="+mn-lt"/>
                <a:cs typeface="+mn-lt"/>
              </a:rPr>
              <a:t>Prime, H. et al (2020). Risk and resilience in family well-being during the COVID-19 pandemic. </a:t>
            </a:r>
            <a:r>
              <a:rPr lang="en-GB" i="1" dirty="0">
                <a:ea typeface="+mn-lt"/>
                <a:cs typeface="+mn-lt"/>
              </a:rPr>
              <a:t>American Psychologist</a:t>
            </a:r>
            <a:r>
              <a:rPr lang="en-GB" dirty="0">
                <a:ea typeface="+mn-lt"/>
                <a:cs typeface="+mn-lt"/>
              </a:rPr>
              <a:t>, </a:t>
            </a:r>
            <a:r>
              <a:rPr lang="en-GB" i="1" dirty="0">
                <a:ea typeface="+mn-lt"/>
                <a:cs typeface="+mn-lt"/>
              </a:rPr>
              <a:t>75</a:t>
            </a:r>
            <a:r>
              <a:rPr lang="en-GB" dirty="0">
                <a:ea typeface="+mn-lt"/>
                <a:cs typeface="+mn-lt"/>
              </a:rPr>
              <a:t>(5), 631.</a:t>
            </a:r>
            <a:endParaRPr lang="en-GB" dirty="0"/>
          </a:p>
          <a:p>
            <a:pPr>
              <a:buFont typeface="Arial"/>
              <a:buChar char="•"/>
            </a:pPr>
            <a:r>
              <a:rPr lang="en-US" dirty="0">
                <a:ea typeface="+mn-lt"/>
                <a:cs typeface="+mn-lt"/>
              </a:rPr>
              <a:t>Reininger, T., and López, A. (2017). Parental Involvement in Municipal Schools in Chile: Why do Parents Choose to Get Involved? </a:t>
            </a:r>
            <a:r>
              <a:rPr lang="en-US" i="1" dirty="0">
                <a:ea typeface="+mn-lt"/>
                <a:cs typeface="+mn-lt"/>
              </a:rPr>
              <a:t>School Psychology International</a:t>
            </a:r>
            <a:r>
              <a:rPr lang="en-US" dirty="0">
                <a:ea typeface="+mn-lt"/>
                <a:cs typeface="+mn-lt"/>
              </a:rPr>
              <a:t> 38(4), 363-379.</a:t>
            </a:r>
            <a:endParaRPr lang="en-GB" dirty="0"/>
          </a:p>
          <a:p>
            <a:pPr>
              <a:buFont typeface="Arial"/>
              <a:buChar char="•"/>
            </a:pPr>
            <a:r>
              <a:rPr lang="en-US" dirty="0">
                <a:ea typeface="+mn-lt"/>
                <a:cs typeface="+mn-lt"/>
              </a:rPr>
              <a:t>Roberts, J., &amp; Simpson, K. (2016). A Review of Research into Stakeholder Perspectives on Inclusion of Students with Autism in Mainstream Schools. </a:t>
            </a:r>
            <a:r>
              <a:rPr lang="en-US" i="1" dirty="0">
                <a:ea typeface="+mn-lt"/>
                <a:cs typeface="+mn-lt"/>
              </a:rPr>
              <a:t>International Journal of Inclusive Education</a:t>
            </a:r>
            <a:r>
              <a:rPr lang="en-US" dirty="0">
                <a:ea typeface="+mn-lt"/>
                <a:cs typeface="+mn-lt"/>
              </a:rPr>
              <a:t> 20(10), 1084-1096.</a:t>
            </a:r>
            <a:endParaRPr lang="en-GB" dirty="0"/>
          </a:p>
          <a:p>
            <a:pPr>
              <a:buFont typeface="Arial"/>
              <a:buChar char="•"/>
            </a:pPr>
            <a:r>
              <a:rPr lang="en-GB" dirty="0">
                <a:ea typeface="+mn-lt"/>
                <a:cs typeface="+mn-lt"/>
              </a:rPr>
              <a:t>Roeters, A. et al (2010). Work characteristics and parent‐child relationship quality: the mediating role of temporal involvement. </a:t>
            </a:r>
            <a:r>
              <a:rPr lang="en-GB" i="1" dirty="0">
                <a:ea typeface="+mn-lt"/>
                <a:cs typeface="+mn-lt"/>
              </a:rPr>
              <a:t>Journal of Marriage and family</a:t>
            </a:r>
            <a:r>
              <a:rPr lang="en-GB" dirty="0">
                <a:ea typeface="+mn-lt"/>
                <a:cs typeface="+mn-lt"/>
              </a:rPr>
              <a:t>, </a:t>
            </a:r>
            <a:r>
              <a:rPr lang="en-GB" i="1" dirty="0">
                <a:ea typeface="+mn-lt"/>
                <a:cs typeface="+mn-lt"/>
              </a:rPr>
              <a:t>72</a:t>
            </a:r>
            <a:r>
              <a:rPr lang="en-GB" dirty="0">
                <a:ea typeface="+mn-lt"/>
                <a:cs typeface="+mn-lt"/>
              </a:rPr>
              <a:t>(5), 1317-1328.</a:t>
            </a:r>
            <a:endParaRPr lang="en-GB" dirty="0"/>
          </a:p>
          <a:p>
            <a:pPr>
              <a:buFont typeface="Arial"/>
              <a:buChar char="•"/>
            </a:pPr>
            <a:r>
              <a:rPr lang="en-GB" dirty="0">
                <a:ea typeface="+mn-lt"/>
                <a:cs typeface="+mn-lt"/>
              </a:rPr>
              <a:t>Salin, M. et al (2020). Family coping strategies during Finland’s COVID-19 lockdown. </a:t>
            </a:r>
            <a:r>
              <a:rPr lang="en-GB" i="1" dirty="0">
                <a:ea typeface="+mn-lt"/>
                <a:cs typeface="+mn-lt"/>
              </a:rPr>
              <a:t>Sustainability</a:t>
            </a:r>
            <a:r>
              <a:rPr lang="en-GB" dirty="0">
                <a:ea typeface="+mn-lt"/>
                <a:cs typeface="+mn-lt"/>
              </a:rPr>
              <a:t>, </a:t>
            </a:r>
            <a:r>
              <a:rPr lang="en-GB" i="1" dirty="0">
                <a:ea typeface="+mn-lt"/>
                <a:cs typeface="+mn-lt"/>
              </a:rPr>
              <a:t>12</a:t>
            </a:r>
            <a:r>
              <a:rPr lang="en-GB" dirty="0">
                <a:ea typeface="+mn-lt"/>
                <a:cs typeface="+mn-lt"/>
              </a:rPr>
              <a:t>(21), 9133.</a:t>
            </a:r>
            <a:endParaRPr lang="en-GB" dirty="0"/>
          </a:p>
          <a:p>
            <a:pPr>
              <a:buFont typeface="Arial"/>
              <a:buChar char="•"/>
            </a:pPr>
            <a:r>
              <a:rPr lang="en-GB" dirty="0">
                <a:ea typeface="+mn-lt"/>
                <a:cs typeface="+mn-lt"/>
              </a:rPr>
              <a:t>UK Parliament (2020) </a:t>
            </a:r>
            <a:r>
              <a:rPr lang="en-GB" i="1" dirty="0">
                <a:ea typeface="+mn-lt"/>
                <a:cs typeface="+mn-lt"/>
              </a:rPr>
              <a:t>Statement from Education Secretary on Education Settings update. </a:t>
            </a:r>
            <a:r>
              <a:rPr lang="en-GB" dirty="0">
                <a:ea typeface="+mn-lt"/>
                <a:cs typeface="+mn-lt"/>
                <a:hlinkClick r:id="rId3"/>
              </a:rPr>
              <a:t>https://www.parliament.uk/business/news/2020/march/statement-from-education-secretary-on-education-settings-update/</a:t>
            </a:r>
            <a:r>
              <a:rPr lang="en-GB" dirty="0">
                <a:ea typeface="+mn-lt"/>
                <a:cs typeface="+mn-lt"/>
              </a:rPr>
              <a:t> </a:t>
            </a:r>
            <a:endParaRPr lang="en-GB"/>
          </a:p>
          <a:p>
            <a:pPr>
              <a:buFont typeface="Arial"/>
              <a:buChar char="•"/>
            </a:pPr>
            <a:r>
              <a:rPr lang="en-GB" dirty="0">
                <a:ea typeface="+mn-lt"/>
                <a:cs typeface="+mn-lt"/>
              </a:rPr>
              <a:t>UNICEF (2020) </a:t>
            </a:r>
            <a:r>
              <a:rPr lang="en-GB" i="1" dirty="0">
                <a:ea typeface="+mn-lt"/>
                <a:cs typeface="+mn-lt"/>
              </a:rPr>
              <a:t>Education and Covid-19. </a:t>
            </a:r>
            <a:r>
              <a:rPr lang="en-GB" dirty="0">
                <a:ea typeface="+mn-lt"/>
                <a:cs typeface="+mn-lt"/>
                <a:hlinkClick r:id="rId4"/>
              </a:rPr>
              <a:t>https://data.unicef.org/topic/education/covid-19/#</a:t>
            </a:r>
            <a:r>
              <a:rPr lang="en-GB" dirty="0">
                <a:ea typeface="+mn-lt"/>
                <a:cs typeface="+mn-lt"/>
              </a:rPr>
              <a:t> </a:t>
            </a:r>
            <a:endParaRPr lang="en-GB"/>
          </a:p>
          <a:p>
            <a:pPr>
              <a:buFont typeface="Arial"/>
              <a:buChar char="•"/>
            </a:pPr>
            <a:r>
              <a:rPr lang="en-GB" dirty="0">
                <a:ea typeface="+mn-lt"/>
                <a:cs typeface="+mn-lt"/>
              </a:rPr>
              <a:t>Wentzel, K. R. et al (2016). Emotional support and expectations from parents, teachers, and peers predict adolescent competence at school. </a:t>
            </a:r>
            <a:r>
              <a:rPr lang="en-GB" i="1" dirty="0">
                <a:ea typeface="+mn-lt"/>
                <a:cs typeface="+mn-lt"/>
              </a:rPr>
              <a:t>Journal of Educational Psychology</a:t>
            </a:r>
            <a:r>
              <a:rPr lang="en-GB" dirty="0">
                <a:ea typeface="+mn-lt"/>
                <a:cs typeface="+mn-lt"/>
              </a:rPr>
              <a:t>, </a:t>
            </a:r>
            <a:r>
              <a:rPr lang="en-GB" i="1" dirty="0">
                <a:ea typeface="+mn-lt"/>
                <a:cs typeface="+mn-lt"/>
              </a:rPr>
              <a:t>108</a:t>
            </a:r>
            <a:r>
              <a:rPr lang="en-GB" dirty="0">
                <a:ea typeface="+mn-lt"/>
                <a:cs typeface="+mn-lt"/>
              </a:rPr>
              <a:t>(2), 242.</a:t>
            </a:r>
            <a:endParaRPr lang="en-GB" dirty="0"/>
          </a:p>
          <a:p>
            <a:pPr>
              <a:buFont typeface="Arial"/>
              <a:buChar char="•"/>
            </a:pPr>
            <a:r>
              <a:rPr lang="en-GB" dirty="0">
                <a:ea typeface="+mn-lt"/>
                <a:cs typeface="+mn-lt"/>
              </a:rPr>
              <a:t>Wiggins, S., &amp; Potter, J. (2007). “Discursive psychology,” in </a:t>
            </a:r>
            <a:r>
              <a:rPr lang="en-GB" i="1" dirty="0">
                <a:ea typeface="+mn-lt"/>
                <a:cs typeface="+mn-lt"/>
              </a:rPr>
              <a:t>The Sage Handbook of Qualitative Research in Psychology,</a:t>
            </a:r>
            <a:r>
              <a:rPr lang="en-GB" dirty="0">
                <a:ea typeface="+mn-lt"/>
                <a:cs typeface="+mn-lt"/>
              </a:rPr>
              <a:t> eds C. Willig and W. Stainton-Rogers (London: Sage), 73–90. </a:t>
            </a:r>
            <a:endParaRPr lang="en-GB"/>
          </a:p>
          <a:p>
            <a:pPr>
              <a:buFont typeface="Arial"/>
              <a:buChar char="•"/>
            </a:pPr>
            <a:r>
              <a:rPr lang="en-GB" dirty="0">
                <a:ea typeface="+mn-lt"/>
                <a:cs typeface="+mn-lt"/>
              </a:rPr>
              <a:t>Williamson, G. (2020) </a:t>
            </a:r>
            <a:r>
              <a:rPr lang="en-GB" i="1" dirty="0">
                <a:ea typeface="+mn-lt"/>
                <a:cs typeface="+mn-lt"/>
              </a:rPr>
              <a:t>Education Secretary speech at ASCL’s Annual Conference</a:t>
            </a:r>
            <a:r>
              <a:rPr lang="en-GB" dirty="0">
                <a:ea typeface="+mn-lt"/>
                <a:cs typeface="+mn-lt"/>
              </a:rPr>
              <a:t>. </a:t>
            </a:r>
            <a:r>
              <a:rPr lang="en-GB" dirty="0">
                <a:ea typeface="+mn-lt"/>
                <a:cs typeface="+mn-lt"/>
                <a:hlinkClick r:id="rId5"/>
              </a:rPr>
              <a:t>https://www.gov.uk/government/speeches/education-secretary-speech-at-ascls-annual-conference</a:t>
            </a:r>
            <a:r>
              <a:rPr lang="en-GB" dirty="0">
                <a:ea typeface="+mn-lt"/>
                <a:cs typeface="+mn-lt"/>
              </a:rPr>
              <a:t> </a:t>
            </a:r>
            <a:endParaRPr lang="en-GB"/>
          </a:p>
          <a:p>
            <a:pPr marL="0" indent="0">
              <a:buNone/>
            </a:pPr>
            <a:endParaRPr lang="en-GB" dirty="0">
              <a:ea typeface="Calibri" panose="020F0502020204030204"/>
              <a:cs typeface="Calibri" panose="020F0502020204030204"/>
            </a:endParaRPr>
          </a:p>
        </p:txBody>
      </p:sp>
    </p:spTree>
    <p:extLst>
      <p:ext uri="{BB962C8B-B14F-4D97-AF65-F5344CB8AC3E}">
        <p14:creationId xmlns:p14="http://schemas.microsoft.com/office/powerpoint/2010/main" val="2663389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74C14-2811-29C4-5B28-3B4071B25399}"/>
              </a:ext>
            </a:extLst>
          </p:cNvPr>
          <p:cNvSpPr>
            <a:spLocks noGrp="1"/>
          </p:cNvSpPr>
          <p:nvPr>
            <p:ph type="title"/>
          </p:nvPr>
        </p:nvSpPr>
        <p:spPr/>
        <p:txBody>
          <a:bodyPr/>
          <a:lstStyle/>
          <a:p>
            <a:r>
              <a:rPr lang="en-GB" dirty="0"/>
              <a:t>Aims and objectives of this presentation</a:t>
            </a:r>
          </a:p>
        </p:txBody>
      </p:sp>
      <p:sp>
        <p:nvSpPr>
          <p:cNvPr id="3" name="Content Placeholder 2">
            <a:extLst>
              <a:ext uri="{FF2B5EF4-FFF2-40B4-BE49-F238E27FC236}">
                <a16:creationId xmlns:a16="http://schemas.microsoft.com/office/drawing/2014/main" id="{1F746064-33DD-CA99-872D-164D93520DF9}"/>
              </a:ext>
            </a:extLst>
          </p:cNvPr>
          <p:cNvSpPr>
            <a:spLocks noGrp="1"/>
          </p:cNvSpPr>
          <p:nvPr>
            <p:ph idx="1"/>
          </p:nvPr>
        </p:nvSpPr>
        <p:spPr/>
        <p:txBody>
          <a:bodyPr>
            <a:normAutofit lnSpcReduction="10000"/>
          </a:bodyPr>
          <a:lstStyle/>
          <a:p>
            <a:pPr marL="0" indent="0">
              <a:buNone/>
            </a:pPr>
            <a:r>
              <a:rPr lang="en-GB" dirty="0"/>
              <a:t>Aims </a:t>
            </a:r>
          </a:p>
          <a:p>
            <a:pPr marL="0" indent="0">
              <a:buNone/>
            </a:pPr>
            <a:r>
              <a:rPr lang="en-GB" dirty="0"/>
              <a:t>To share findings from parents’ experiences of Covid lockdown home schooling</a:t>
            </a:r>
          </a:p>
          <a:p>
            <a:pPr marL="0" indent="0">
              <a:buNone/>
            </a:pPr>
            <a:r>
              <a:rPr lang="en-GB" dirty="0"/>
              <a:t>To present this research as an exemplar for the setting and content of a dissertation research project </a:t>
            </a:r>
          </a:p>
          <a:p>
            <a:pPr marL="0" indent="0">
              <a:buNone/>
            </a:pPr>
            <a:r>
              <a:rPr lang="en-GB" dirty="0"/>
              <a:t>Objectives</a:t>
            </a:r>
          </a:p>
          <a:p>
            <a:pPr marL="0" indent="0">
              <a:buNone/>
            </a:pPr>
            <a:r>
              <a:rPr lang="en-GB" dirty="0"/>
              <a:t>To consider how the experience of a single social policy is constructed differently by a range of research participants  </a:t>
            </a:r>
          </a:p>
          <a:p>
            <a:pPr marL="0" indent="0">
              <a:buNone/>
            </a:pPr>
            <a:r>
              <a:rPr lang="en-GB" dirty="0"/>
              <a:t>To divide the presentation to mirror the structure of a typical dissertation research project </a:t>
            </a:r>
          </a:p>
        </p:txBody>
      </p:sp>
    </p:spTree>
    <p:extLst>
      <p:ext uri="{BB962C8B-B14F-4D97-AF65-F5344CB8AC3E}">
        <p14:creationId xmlns:p14="http://schemas.microsoft.com/office/powerpoint/2010/main" val="3702516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47545-37B0-1063-9473-8AA2BFA379C6}"/>
              </a:ext>
            </a:extLst>
          </p:cNvPr>
          <p:cNvSpPr>
            <a:spLocks noGrp="1"/>
          </p:cNvSpPr>
          <p:nvPr>
            <p:ph type="title"/>
          </p:nvPr>
        </p:nvSpPr>
        <p:spPr/>
        <p:txBody>
          <a:bodyPr/>
          <a:lstStyle/>
          <a:p>
            <a:r>
              <a:rPr lang="en-GB" dirty="0"/>
              <a:t>Acknowledgements </a:t>
            </a:r>
          </a:p>
        </p:txBody>
      </p:sp>
      <p:sp>
        <p:nvSpPr>
          <p:cNvPr id="3" name="Content Placeholder 2">
            <a:extLst>
              <a:ext uri="{FF2B5EF4-FFF2-40B4-BE49-F238E27FC236}">
                <a16:creationId xmlns:a16="http://schemas.microsoft.com/office/drawing/2014/main" id="{3FDCAD0E-A0C0-11BB-AFC9-DEFDA8398DD5}"/>
              </a:ext>
            </a:extLst>
          </p:cNvPr>
          <p:cNvSpPr>
            <a:spLocks noGrp="1"/>
          </p:cNvSpPr>
          <p:nvPr>
            <p:ph idx="1"/>
          </p:nvPr>
        </p:nvSpPr>
        <p:spPr/>
        <p:txBody>
          <a:bodyPr>
            <a:normAutofit fontScale="92500" lnSpcReduction="20000"/>
          </a:bodyPr>
          <a:lstStyle/>
          <a:p>
            <a:r>
              <a:rPr lang="en-GB" dirty="0"/>
              <a:t>Research carried out in April to June 2020</a:t>
            </a:r>
          </a:p>
          <a:p>
            <a:r>
              <a:rPr lang="en-GB" dirty="0"/>
              <a:t>Part 1 comprised a survey with 3649 responses</a:t>
            </a:r>
          </a:p>
          <a:p>
            <a:r>
              <a:rPr lang="en-GB" dirty="0"/>
              <a:t>Part 2 invited those completing the survey to an interview. 11 respondents were subsequently interviewed</a:t>
            </a:r>
          </a:p>
          <a:p>
            <a:r>
              <a:rPr lang="en-GB" dirty="0"/>
              <a:t>The survey was administered by Prof Alison Kington, Dr Ariel Lindorff and Dr Alexandra Sewell</a:t>
            </a:r>
          </a:p>
          <a:p>
            <a:r>
              <a:rPr lang="en-GB" dirty="0"/>
              <a:t>The interview was conducted by Tom Weaver </a:t>
            </a:r>
          </a:p>
          <a:p>
            <a:r>
              <a:rPr lang="en-GB" dirty="0"/>
              <a:t>The data used in this presentation was analysed by Tom Weaver and previously presented alongside Dr Ariel Lindorff at the British Educational Research Association conference at the University of Liverpool in September 2022</a:t>
            </a:r>
          </a:p>
          <a:p>
            <a:r>
              <a:rPr lang="en-GB" dirty="0"/>
              <a:t>You might acknowledge your dissertation supervisor, family or friends </a:t>
            </a:r>
          </a:p>
        </p:txBody>
      </p:sp>
    </p:spTree>
    <p:extLst>
      <p:ext uri="{BB962C8B-B14F-4D97-AF65-F5344CB8AC3E}">
        <p14:creationId xmlns:p14="http://schemas.microsoft.com/office/powerpoint/2010/main" val="3873766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71E5C-0B28-A1CC-C8EE-057107AD5F71}"/>
              </a:ext>
            </a:extLst>
          </p:cNvPr>
          <p:cNvSpPr>
            <a:spLocks noGrp="1"/>
          </p:cNvSpPr>
          <p:nvPr>
            <p:ph type="title"/>
          </p:nvPr>
        </p:nvSpPr>
        <p:spPr/>
        <p:txBody>
          <a:bodyPr/>
          <a:lstStyle/>
          <a:p>
            <a:r>
              <a:rPr lang="en-GB" dirty="0"/>
              <a:t>Introduction </a:t>
            </a:r>
          </a:p>
        </p:txBody>
      </p:sp>
      <p:sp>
        <p:nvSpPr>
          <p:cNvPr id="3" name="Content Placeholder 2">
            <a:extLst>
              <a:ext uri="{FF2B5EF4-FFF2-40B4-BE49-F238E27FC236}">
                <a16:creationId xmlns:a16="http://schemas.microsoft.com/office/drawing/2014/main" id="{E7925E0A-1049-1585-2AD9-130582FC3515}"/>
              </a:ext>
            </a:extLst>
          </p:cNvPr>
          <p:cNvSpPr>
            <a:spLocks noGrp="1"/>
          </p:cNvSpPr>
          <p:nvPr>
            <p:ph idx="1"/>
          </p:nvPr>
        </p:nvSpPr>
        <p:spPr/>
        <p:txBody>
          <a:bodyPr>
            <a:normAutofit fontScale="92500" lnSpcReduction="20000"/>
          </a:bodyPr>
          <a:lstStyle/>
          <a:p>
            <a:r>
              <a:rPr lang="en-GB" dirty="0"/>
              <a:t>The Covid lockdowns were the first time mandatory home schooling for all parents had occurred. It was important to capture the experiences of parents during this potentially unique event. This provided an ethical grounding for the research </a:t>
            </a:r>
          </a:p>
          <a:p>
            <a:r>
              <a:rPr lang="en-GB" dirty="0"/>
              <a:t>Research into this might also support any future home schooling should it become necessary </a:t>
            </a:r>
          </a:p>
          <a:p>
            <a:r>
              <a:rPr lang="en-GB" dirty="0"/>
              <a:t>The research team had a prior research interest in parent-child relationships and so this offered a new context for further understanding in this field </a:t>
            </a:r>
          </a:p>
          <a:p>
            <a:r>
              <a:rPr lang="en-GB" dirty="0"/>
              <a:t>11 interviews took place on Microsoft Teams in June 2020</a:t>
            </a:r>
          </a:p>
          <a:p>
            <a:r>
              <a:rPr lang="en-GB" dirty="0"/>
              <a:t>You might share your personal professional passion for a particular aspect of your work in this section. Or you might outline how your research is beneficial for your setting or the colleagues you work with  </a:t>
            </a:r>
          </a:p>
        </p:txBody>
      </p:sp>
    </p:spTree>
    <p:extLst>
      <p:ext uri="{BB962C8B-B14F-4D97-AF65-F5344CB8AC3E}">
        <p14:creationId xmlns:p14="http://schemas.microsoft.com/office/powerpoint/2010/main" val="2242515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92CA0-D05D-BAC0-BCD9-39C0F9A294E2}"/>
              </a:ext>
            </a:extLst>
          </p:cNvPr>
          <p:cNvSpPr>
            <a:spLocks noGrp="1"/>
          </p:cNvSpPr>
          <p:nvPr>
            <p:ph type="title"/>
          </p:nvPr>
        </p:nvSpPr>
        <p:spPr/>
        <p:txBody>
          <a:bodyPr/>
          <a:lstStyle/>
          <a:p>
            <a:r>
              <a:rPr lang="en-GB" dirty="0"/>
              <a:t>Literature Review – key themes</a:t>
            </a:r>
          </a:p>
        </p:txBody>
      </p:sp>
      <p:sp>
        <p:nvSpPr>
          <p:cNvPr id="3" name="Content Placeholder 2">
            <a:extLst>
              <a:ext uri="{FF2B5EF4-FFF2-40B4-BE49-F238E27FC236}">
                <a16:creationId xmlns:a16="http://schemas.microsoft.com/office/drawing/2014/main" id="{578AE13B-3C3A-255C-4C74-41C3190A521D}"/>
              </a:ext>
            </a:extLst>
          </p:cNvPr>
          <p:cNvSpPr>
            <a:spLocks noGrp="1"/>
          </p:cNvSpPr>
          <p:nvPr>
            <p:ph idx="1"/>
          </p:nvPr>
        </p:nvSpPr>
        <p:spPr/>
        <p:txBody>
          <a:bodyPr>
            <a:normAutofit fontScale="70000" lnSpcReduction="20000"/>
          </a:bodyPr>
          <a:lstStyle/>
          <a:p>
            <a:pPr algn="just"/>
            <a:r>
              <a:rPr lang="en-US" dirty="0">
                <a:ea typeface="+mn-lt"/>
                <a:cs typeface="+mn-lt"/>
              </a:rPr>
              <a:t>Parental involvement with children’s education has a significant association educational outcomes (Kington et al., 2020; </a:t>
            </a:r>
            <a:r>
              <a:rPr lang="en-US" dirty="0" err="1">
                <a:ea typeface="+mn-lt"/>
                <a:cs typeface="+mn-lt"/>
              </a:rPr>
              <a:t>Reininger</a:t>
            </a:r>
            <a:r>
              <a:rPr lang="en-US" dirty="0">
                <a:ea typeface="+mn-lt"/>
                <a:cs typeface="+mn-lt"/>
              </a:rPr>
              <a:t> &amp; López, 2017; Roberts &amp; Simpson, 2016); it is considered an influential factor on educational achievement (</a:t>
            </a:r>
            <a:r>
              <a:rPr lang="en-US" dirty="0" err="1">
                <a:ea typeface="+mn-lt"/>
                <a:cs typeface="+mn-lt"/>
              </a:rPr>
              <a:t>Gurdal</a:t>
            </a:r>
            <a:r>
              <a:rPr lang="en-US" dirty="0">
                <a:ea typeface="+mn-lt"/>
                <a:cs typeface="+mn-lt"/>
              </a:rPr>
              <a:t> et al., 2016; Harris &amp; Goodall, 2007; Wentzel et al., 2016</a:t>
            </a:r>
          </a:p>
          <a:p>
            <a:pPr algn="just"/>
            <a:r>
              <a:rPr lang="en-US" dirty="0">
                <a:ea typeface="+mn-lt"/>
                <a:cs typeface="+mn-lt"/>
              </a:rPr>
              <a:t>Other research into Covid lockdowns highlights the disruption of daily routines, competing demands on parents and increased parent stress </a:t>
            </a:r>
            <a:r>
              <a:rPr lang="en-GB" dirty="0">
                <a:ea typeface="+mn-lt"/>
                <a:cs typeface="+mn-lt"/>
              </a:rPr>
              <a:t>(Johnson et al, 2021).</a:t>
            </a:r>
            <a:r>
              <a:rPr lang="en-US" dirty="0">
                <a:ea typeface="+mn-lt"/>
                <a:cs typeface="+mn-lt"/>
              </a:rPr>
              <a:t> This was particularly the case for families where all of the parents worked </a:t>
            </a:r>
            <a:r>
              <a:rPr lang="en-GB" dirty="0">
                <a:ea typeface="+mn-lt"/>
                <a:cs typeface="+mn-lt"/>
              </a:rPr>
              <a:t>(</a:t>
            </a:r>
            <a:r>
              <a:rPr lang="en-GB" dirty="0" err="1">
                <a:ea typeface="+mn-lt"/>
                <a:cs typeface="+mn-lt"/>
              </a:rPr>
              <a:t>Salin</a:t>
            </a:r>
            <a:r>
              <a:rPr lang="en-GB" dirty="0">
                <a:ea typeface="+mn-lt"/>
                <a:cs typeface="+mn-lt"/>
              </a:rPr>
              <a:t> et al (2020)</a:t>
            </a:r>
          </a:p>
          <a:p>
            <a:pPr algn="just"/>
            <a:r>
              <a:rPr lang="en-GB" dirty="0">
                <a:ea typeface="+mn-lt"/>
                <a:cs typeface="+mn-lt"/>
              </a:rPr>
              <a:t>Those parent with high self-efficacy were able to manage parenting tasks more successfully (</a:t>
            </a:r>
            <a:r>
              <a:rPr lang="en-GB" dirty="0" err="1">
                <a:ea typeface="+mn-lt"/>
                <a:cs typeface="+mn-lt"/>
              </a:rPr>
              <a:t>Gambin</a:t>
            </a:r>
            <a:r>
              <a:rPr lang="en-GB" dirty="0">
                <a:ea typeface="+mn-lt"/>
                <a:cs typeface="+mn-lt"/>
              </a:rPr>
              <a:t> et al, 2020; Morelli et al, 2020)</a:t>
            </a:r>
            <a:endParaRPr lang="en-GB" dirty="0"/>
          </a:p>
          <a:p>
            <a:pPr algn="just"/>
            <a:r>
              <a:rPr lang="en-GB" dirty="0">
                <a:ea typeface="+mn-lt"/>
                <a:cs typeface="+mn-lt"/>
              </a:rPr>
              <a:t>Where work activities interrupt home activities perceptions of the quality of the parent-child relationship decreases (</a:t>
            </a:r>
            <a:r>
              <a:rPr lang="en-GB" dirty="0" err="1">
                <a:ea typeface="+mn-lt"/>
                <a:cs typeface="+mn-lt"/>
              </a:rPr>
              <a:t>Roeters</a:t>
            </a:r>
            <a:r>
              <a:rPr lang="en-GB" dirty="0">
                <a:ea typeface="+mn-lt"/>
                <a:cs typeface="+mn-lt"/>
              </a:rPr>
              <a:t> et al, 2010). But in some cases this was also said to improve (</a:t>
            </a:r>
            <a:r>
              <a:rPr lang="en-GB" dirty="0" err="1">
                <a:ea typeface="+mn-lt"/>
                <a:cs typeface="+mn-lt"/>
              </a:rPr>
              <a:t>Perelli</a:t>
            </a:r>
            <a:r>
              <a:rPr lang="en-GB" dirty="0">
                <a:ea typeface="+mn-lt"/>
                <a:cs typeface="+mn-lt"/>
              </a:rPr>
              <a:t>-Harris &amp; </a:t>
            </a:r>
            <a:r>
              <a:rPr lang="en-GB" dirty="0" err="1">
                <a:ea typeface="+mn-lt"/>
                <a:cs typeface="+mn-lt"/>
              </a:rPr>
              <a:t>Walzenbach</a:t>
            </a:r>
            <a:r>
              <a:rPr lang="en-GB" dirty="0">
                <a:ea typeface="+mn-lt"/>
                <a:cs typeface="+mn-lt"/>
              </a:rPr>
              <a:t>, 2020). More work needed to be done as there were lots of contrasting findings in the literature </a:t>
            </a:r>
          </a:p>
          <a:p>
            <a:pPr algn="just"/>
            <a:r>
              <a:rPr lang="en-GB" dirty="0">
                <a:ea typeface="+mn-lt"/>
                <a:cs typeface="+mn-lt"/>
              </a:rPr>
              <a:t>In your literature review you will present themes from your literature search that are relevant for your research area. This should be up to date and present the current picture. You should also present what your justified opinion on the topic is </a:t>
            </a:r>
          </a:p>
          <a:p>
            <a:pPr algn="just"/>
            <a:endParaRPr lang="en-GB" dirty="0"/>
          </a:p>
          <a:p>
            <a:endParaRPr lang="en-GB" dirty="0"/>
          </a:p>
        </p:txBody>
      </p:sp>
    </p:spTree>
    <p:extLst>
      <p:ext uri="{BB962C8B-B14F-4D97-AF65-F5344CB8AC3E}">
        <p14:creationId xmlns:p14="http://schemas.microsoft.com/office/powerpoint/2010/main" val="872124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02DB8-08D4-41C4-13DB-001B959695F6}"/>
              </a:ext>
            </a:extLst>
          </p:cNvPr>
          <p:cNvSpPr>
            <a:spLocks noGrp="1"/>
          </p:cNvSpPr>
          <p:nvPr>
            <p:ph type="title"/>
          </p:nvPr>
        </p:nvSpPr>
        <p:spPr/>
        <p:txBody>
          <a:bodyPr/>
          <a:lstStyle/>
          <a:p>
            <a:r>
              <a:rPr lang="en-GB" dirty="0"/>
              <a:t>Methodology/ method/ data analysis </a:t>
            </a:r>
          </a:p>
        </p:txBody>
      </p:sp>
      <p:sp>
        <p:nvSpPr>
          <p:cNvPr id="3" name="Content Placeholder 2">
            <a:extLst>
              <a:ext uri="{FF2B5EF4-FFF2-40B4-BE49-F238E27FC236}">
                <a16:creationId xmlns:a16="http://schemas.microsoft.com/office/drawing/2014/main" id="{A1C930E4-99AF-E85A-DFD6-282F03808D73}"/>
              </a:ext>
            </a:extLst>
          </p:cNvPr>
          <p:cNvSpPr>
            <a:spLocks noGrp="1"/>
          </p:cNvSpPr>
          <p:nvPr>
            <p:ph idx="1"/>
          </p:nvPr>
        </p:nvSpPr>
        <p:spPr/>
        <p:txBody>
          <a:bodyPr>
            <a:normAutofit fontScale="92500" lnSpcReduction="20000"/>
          </a:bodyPr>
          <a:lstStyle/>
          <a:p>
            <a:r>
              <a:rPr lang="en-GB" dirty="0">
                <a:effectLst/>
                <a:ea typeface="Calibri" panose="020F0502020204030204" pitchFamily="34" charset="0"/>
                <a:cs typeface="Times New Roman" panose="02020603050405020304" pitchFamily="18" charset="0"/>
              </a:rPr>
              <a:t>Social constructionism is a theoretical orientation that views meaning as emerging from social interactions (Burr, 2015)</a:t>
            </a:r>
            <a:endParaRPr lang="en-GB" dirty="0"/>
          </a:p>
          <a:p>
            <a:r>
              <a:rPr lang="en-GB" dirty="0"/>
              <a:t>The interviews were transcribed into Word documents</a:t>
            </a:r>
          </a:p>
          <a:p>
            <a:r>
              <a:rPr lang="en-GB" dirty="0"/>
              <a:t>These were then analysed using Willig’s (2013) six steps of Foucauldian Discourse Analysis </a:t>
            </a:r>
          </a:p>
          <a:p>
            <a:r>
              <a:rPr lang="en-GB" dirty="0"/>
              <a:t>This was a new method of data analysis for me, although I was familiar with Social Constructionism as a methodological approach</a:t>
            </a:r>
          </a:p>
          <a:p>
            <a:r>
              <a:rPr lang="en-GB" dirty="0"/>
              <a:t>It really helped me understand what people said differently. Rather than participants telling me facts, they were constructed their discourse for a particular purpose and from a particular position</a:t>
            </a:r>
          </a:p>
          <a:p>
            <a:r>
              <a:rPr lang="en-GB" dirty="0"/>
              <a:t>You need to present your methodology and methods, but also share what you have learned from the process</a:t>
            </a:r>
          </a:p>
          <a:p>
            <a:endParaRPr lang="en-GB" dirty="0"/>
          </a:p>
        </p:txBody>
      </p:sp>
    </p:spTree>
    <p:extLst>
      <p:ext uri="{BB962C8B-B14F-4D97-AF65-F5344CB8AC3E}">
        <p14:creationId xmlns:p14="http://schemas.microsoft.com/office/powerpoint/2010/main" val="2499009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6A467-E482-3350-6330-64602CA16FA8}"/>
              </a:ext>
            </a:extLst>
          </p:cNvPr>
          <p:cNvSpPr>
            <a:spLocks noGrp="1"/>
          </p:cNvSpPr>
          <p:nvPr>
            <p:ph type="title"/>
          </p:nvPr>
        </p:nvSpPr>
        <p:spPr/>
        <p:txBody>
          <a:bodyPr/>
          <a:lstStyle/>
          <a:p>
            <a:r>
              <a:rPr lang="en-GB" dirty="0"/>
              <a:t>Data analysis (findings from the research)</a:t>
            </a:r>
          </a:p>
        </p:txBody>
      </p:sp>
      <p:sp>
        <p:nvSpPr>
          <p:cNvPr id="3" name="Content Placeholder 2">
            <a:extLst>
              <a:ext uri="{FF2B5EF4-FFF2-40B4-BE49-F238E27FC236}">
                <a16:creationId xmlns:a16="http://schemas.microsoft.com/office/drawing/2014/main" id="{D0387BFD-A3A0-6261-8A3D-82615A93C56D}"/>
              </a:ext>
            </a:extLst>
          </p:cNvPr>
          <p:cNvSpPr>
            <a:spLocks noGrp="1"/>
          </p:cNvSpPr>
          <p:nvPr>
            <p:ph idx="1"/>
          </p:nvPr>
        </p:nvSpPr>
        <p:spPr/>
        <p:txBody>
          <a:bodyPr>
            <a:normAutofit fontScale="85000" lnSpcReduction="20000"/>
          </a:bodyPr>
          <a:lstStyle/>
          <a:p>
            <a:pPr marL="742950" marR="420370" indent="-514350" algn="just">
              <a:lnSpc>
                <a:spcPct val="107000"/>
              </a:lnSpc>
              <a:spcAft>
                <a:spcPts val="800"/>
              </a:spcAft>
              <a:buFont typeface="+mj-lt"/>
              <a:buAutoNum type="arabicPeriod"/>
            </a:pPr>
            <a:r>
              <a:rPr lang="en-GB" dirty="0"/>
              <a:t>Home schooling as a bonding experience. </a:t>
            </a:r>
            <a:r>
              <a:rPr lang="en-GB" sz="2600" dirty="0"/>
              <a:t>Participant 1 ‘</a:t>
            </a:r>
            <a:r>
              <a:rPr lang="en-US" sz="2600" dirty="0">
                <a:effectLst/>
                <a:ea typeface="Calibri" panose="020F0502020204030204" pitchFamily="34" charset="0"/>
                <a:cs typeface="Calibri" panose="020F0502020204030204" pitchFamily="34" charset="0"/>
              </a:rPr>
              <a:t>I would say the most important part of the home school experience for me was that I got to spend so much time with him on a bonding level. It’s brought us closer together and it’s, if this makes any sense, it’s been a bonding experience’ </a:t>
            </a:r>
          </a:p>
          <a:p>
            <a:pPr marL="742950" marR="420370" indent="-514350" algn="just">
              <a:lnSpc>
                <a:spcPct val="107000"/>
              </a:lnSpc>
              <a:spcAft>
                <a:spcPts val="800"/>
              </a:spcAft>
              <a:buFont typeface="+mj-lt"/>
              <a:buAutoNum type="arabicPeriod"/>
            </a:pPr>
            <a:r>
              <a:rPr lang="en-US" sz="2600" dirty="0">
                <a:effectLst/>
                <a:ea typeface="Calibri" panose="020F0502020204030204" pitchFamily="34" charset="0"/>
                <a:cs typeface="Calibri" panose="020F0502020204030204" pitchFamily="34" charset="0"/>
              </a:rPr>
              <a:t>Home schooling as an appreciative opportunity. Participant 2 ‘</a:t>
            </a:r>
            <a:r>
              <a:rPr lang="en-US" sz="2600" dirty="0">
                <a:effectLst/>
                <a:ea typeface="Calibri" panose="020F0502020204030204" pitchFamily="34" charset="0"/>
              </a:rPr>
              <a:t>It was nice to actually see learning in action and the areas where he was really good and really encourage him in that’ </a:t>
            </a:r>
          </a:p>
          <a:p>
            <a:pPr marL="742950" marR="420370" indent="-514350" algn="just">
              <a:lnSpc>
                <a:spcPct val="107000"/>
              </a:lnSpc>
              <a:spcAft>
                <a:spcPts val="800"/>
              </a:spcAft>
              <a:buFont typeface="+mj-lt"/>
              <a:buAutoNum type="arabicPeriod"/>
            </a:pPr>
            <a:r>
              <a:rPr lang="en-US" sz="2600" dirty="0">
                <a:ea typeface="Calibri" panose="020F0502020204030204" pitchFamily="34" charset="0"/>
                <a:cs typeface="Times New Roman" panose="02020603050405020304" pitchFamily="18" charset="0"/>
              </a:rPr>
              <a:t>Home schooling as the cause of external conflict. Participant 2 ‘</a:t>
            </a:r>
            <a:r>
              <a:rPr lang="en-US" sz="2600" dirty="0">
                <a:effectLst/>
                <a:ea typeface="Calibri" panose="020F0502020204030204" pitchFamily="34" charset="0"/>
                <a:cs typeface="Calibri" panose="020F0502020204030204" pitchFamily="34" charset="0"/>
              </a:rPr>
              <a:t>There were lots of challenges around how I was going to get my work hours in…I had a timetable and every minute of every day was accounted for because we couldn’t waste any time….I had to still get fifteen hours of work done in a week. My husband was working, so it was a lot and it was a real challenge’</a:t>
            </a:r>
            <a:endParaRPr lang="en-GB" sz="2600" dirty="0">
              <a:effectLst/>
              <a:ea typeface="Calibri" panose="020F0502020204030204" pitchFamily="34" charset="0"/>
              <a:cs typeface="Times New Roman" panose="02020603050405020304" pitchFamily="18" charset="0"/>
            </a:endParaRPr>
          </a:p>
          <a:p>
            <a:pPr marL="0" marR="420370" indent="0" algn="just">
              <a:lnSpc>
                <a:spcPct val="107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buFont typeface="+mj-lt"/>
              <a:buAutoNum type="arabicPeriod"/>
            </a:pPr>
            <a:endParaRPr lang="en-GB" dirty="0"/>
          </a:p>
          <a:p>
            <a:pPr marL="514350" indent="-514350">
              <a:buFont typeface="+mj-lt"/>
              <a:buAutoNum type="arabicPeriod"/>
            </a:pPr>
            <a:endParaRPr lang="en-GB" dirty="0"/>
          </a:p>
        </p:txBody>
      </p:sp>
    </p:spTree>
    <p:extLst>
      <p:ext uri="{BB962C8B-B14F-4D97-AF65-F5344CB8AC3E}">
        <p14:creationId xmlns:p14="http://schemas.microsoft.com/office/powerpoint/2010/main" val="3990645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DABCF-47F0-F9D3-D47B-E09F43A6DF27}"/>
              </a:ext>
            </a:extLst>
          </p:cNvPr>
          <p:cNvSpPr>
            <a:spLocks noGrp="1"/>
          </p:cNvSpPr>
          <p:nvPr>
            <p:ph type="title"/>
          </p:nvPr>
        </p:nvSpPr>
        <p:spPr/>
        <p:txBody>
          <a:bodyPr/>
          <a:lstStyle/>
          <a:p>
            <a:r>
              <a:rPr lang="en-GB" dirty="0"/>
              <a:t>Data analysis continued </a:t>
            </a:r>
          </a:p>
        </p:txBody>
      </p:sp>
      <p:sp>
        <p:nvSpPr>
          <p:cNvPr id="3" name="Content Placeholder 2">
            <a:extLst>
              <a:ext uri="{FF2B5EF4-FFF2-40B4-BE49-F238E27FC236}">
                <a16:creationId xmlns:a16="http://schemas.microsoft.com/office/drawing/2014/main" id="{89A55F22-5546-E122-9529-73D815016EB4}"/>
              </a:ext>
            </a:extLst>
          </p:cNvPr>
          <p:cNvSpPr>
            <a:spLocks noGrp="1"/>
          </p:cNvSpPr>
          <p:nvPr>
            <p:ph idx="1"/>
          </p:nvPr>
        </p:nvSpPr>
        <p:spPr/>
        <p:txBody>
          <a:bodyPr>
            <a:normAutofit fontScale="92500" lnSpcReduction="10000"/>
          </a:bodyPr>
          <a:lstStyle/>
          <a:p>
            <a:pPr marL="0" indent="0">
              <a:buNone/>
            </a:pPr>
            <a:r>
              <a:rPr lang="en-GB" dirty="0"/>
              <a:t>4. </a:t>
            </a:r>
            <a:r>
              <a:rPr lang="en-GB" sz="2600" dirty="0"/>
              <a:t>Home schooling as a cause of internal conflict. Participant 4 ‘</a:t>
            </a:r>
            <a:r>
              <a:rPr lang="en-US" sz="2600" dirty="0">
                <a:effectLst/>
                <a:ea typeface="Calibri" panose="020F0502020204030204" pitchFamily="34" charset="0"/>
              </a:rPr>
              <a:t>I have a job and a role that demands full time hours and commitment and during Covid that feels that that’s doubled…My husband is in the same situation so actually we are possibly barely parenting, never mind educating, if I’m honest’</a:t>
            </a:r>
          </a:p>
          <a:p>
            <a:pPr marL="0" indent="0">
              <a:buNone/>
            </a:pPr>
            <a:r>
              <a:rPr lang="en-US" sz="2600" dirty="0"/>
              <a:t>5. Parents as home schooling teachers. Participant 8 ‘</a:t>
            </a:r>
            <a:r>
              <a:rPr lang="en-US" sz="2600" dirty="0">
                <a:effectLst/>
                <a:ea typeface="Calibri" panose="020F0502020204030204" pitchFamily="34" charset="0"/>
                <a:cs typeface="Times New Roman" panose="02020603050405020304" pitchFamily="18" charset="0"/>
              </a:rPr>
              <a:t>Negative wise I suppose maybe from the </a:t>
            </a:r>
            <a:r>
              <a:rPr lang="en-US" sz="2600" dirty="0" err="1">
                <a:effectLst/>
                <a:ea typeface="Calibri" panose="020F0502020204030204" pitchFamily="34" charset="0"/>
                <a:cs typeface="Times New Roman" panose="02020603050405020304" pitchFamily="18" charset="0"/>
              </a:rPr>
              <a:t>maths</a:t>
            </a:r>
            <a:r>
              <a:rPr lang="en-US" sz="2600" dirty="0">
                <a:effectLst/>
                <a:ea typeface="Calibri" panose="020F0502020204030204" pitchFamily="34" charset="0"/>
                <a:cs typeface="Times New Roman" panose="02020603050405020304" pitchFamily="18" charset="0"/>
              </a:rPr>
              <a:t> perspective he can see how terrible I am. It was a bit embarrassing</a:t>
            </a:r>
            <a:r>
              <a:rPr lang="en-US" sz="2600" dirty="0">
                <a:ea typeface="Calibri" panose="020F0502020204030204" pitchFamily="34" charset="0"/>
                <a:cs typeface="Times New Roman" panose="02020603050405020304" pitchFamily="18" charset="0"/>
              </a:rPr>
              <a:t>’</a:t>
            </a:r>
          </a:p>
          <a:p>
            <a:pPr marL="0" indent="0">
              <a:buNone/>
            </a:pPr>
            <a:r>
              <a:rPr lang="en-US" sz="2600" dirty="0">
                <a:effectLst/>
                <a:ea typeface="Calibri" panose="020F0502020204030204" pitchFamily="34" charset="0"/>
                <a:cs typeface="Times New Roman" panose="02020603050405020304" pitchFamily="18" charset="0"/>
              </a:rPr>
              <a:t>6. Children as home school pupils. Participant 11 ‘</a:t>
            </a:r>
            <a:r>
              <a:rPr lang="en-US" sz="2600" dirty="0">
                <a:effectLst/>
                <a:ea typeface="Calibri" panose="020F0502020204030204" pitchFamily="34" charset="0"/>
              </a:rPr>
              <a:t>Tempers have been frayed because my youngest, because we are talking about Primary… ‘Home is for home. Home is for fun. Home isn’t’ for school.’ That’s pretty much verbatim what she said to me’</a:t>
            </a:r>
          </a:p>
          <a:p>
            <a:pPr marL="0" indent="0">
              <a:buNone/>
            </a:pPr>
            <a:r>
              <a:rPr lang="en-US" sz="2600" dirty="0">
                <a:ea typeface="Calibri" panose="020F0502020204030204" pitchFamily="34" charset="0"/>
                <a:cs typeface="Times New Roman" panose="02020603050405020304" pitchFamily="18" charset="0"/>
              </a:rPr>
              <a:t>In your data analysis section you needed to present the key themes alongside some primary data, for example quotations</a:t>
            </a:r>
            <a:endParaRPr lang="en-GB" sz="2600" dirty="0">
              <a:effectLst/>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592797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8B1A9-A308-3361-346E-FFF54384D318}"/>
              </a:ext>
            </a:extLst>
          </p:cNvPr>
          <p:cNvSpPr>
            <a:spLocks noGrp="1"/>
          </p:cNvSpPr>
          <p:nvPr>
            <p:ph type="title"/>
          </p:nvPr>
        </p:nvSpPr>
        <p:spPr/>
        <p:txBody>
          <a:bodyPr/>
          <a:lstStyle/>
          <a:p>
            <a:r>
              <a:rPr lang="en-GB" dirty="0"/>
              <a:t>Discussion </a:t>
            </a:r>
          </a:p>
        </p:txBody>
      </p:sp>
      <p:sp>
        <p:nvSpPr>
          <p:cNvPr id="3" name="Content Placeholder 2">
            <a:extLst>
              <a:ext uri="{FF2B5EF4-FFF2-40B4-BE49-F238E27FC236}">
                <a16:creationId xmlns:a16="http://schemas.microsoft.com/office/drawing/2014/main" id="{E0D1579D-91B0-F201-412D-82F78A48E16A}"/>
              </a:ext>
            </a:extLst>
          </p:cNvPr>
          <p:cNvSpPr>
            <a:spLocks noGrp="1"/>
          </p:cNvSpPr>
          <p:nvPr>
            <p:ph idx="1"/>
          </p:nvPr>
        </p:nvSpPr>
        <p:spPr>
          <a:xfrm>
            <a:off x="838200" y="1825625"/>
            <a:ext cx="10515600" cy="4667250"/>
          </a:xfrm>
        </p:spPr>
        <p:txBody>
          <a:bodyPr>
            <a:normAutofit fontScale="77500" lnSpcReduction="20000"/>
          </a:bodyPr>
          <a:lstStyle/>
          <a:p>
            <a:pPr algn="just"/>
            <a:r>
              <a:rPr lang="en-US" dirty="0">
                <a:ea typeface="+mn-lt"/>
                <a:cs typeface="+mn-lt"/>
              </a:rPr>
              <a:t>Parental involvement with children’s education has a significant association educational outcomes: this was both a positive and negative association depending on the context </a:t>
            </a:r>
          </a:p>
          <a:p>
            <a:pPr algn="just"/>
            <a:r>
              <a:rPr lang="en-US" dirty="0">
                <a:ea typeface="+mn-lt"/>
                <a:cs typeface="+mn-lt"/>
              </a:rPr>
              <a:t>Other research into Covid lockdowns highlights the disruption of daily routines, competing demands on parents and increased parent stress: this was definitely evident from the data where unanticipated conflict between work and home life were exacerbated by home schooling </a:t>
            </a:r>
          </a:p>
          <a:p>
            <a:pPr algn="just"/>
            <a:r>
              <a:rPr lang="en-GB" dirty="0">
                <a:ea typeface="+mn-lt"/>
                <a:cs typeface="+mn-lt"/>
              </a:rPr>
              <a:t>Those parent with high self-efficacy were able to manage parenting tasks more successfully: it seems that the willingness of parent to accept home schooling as a positive experience influenced the impact on parent-child relationships. Parents who saw it as a positive opportunity got the most out of it</a:t>
            </a:r>
          </a:p>
          <a:p>
            <a:pPr algn="just"/>
            <a:r>
              <a:rPr lang="en-GB" dirty="0">
                <a:ea typeface="+mn-lt"/>
                <a:cs typeface="+mn-lt"/>
              </a:rPr>
              <a:t>Where work activities interrupt home activities perceptions of the quality of the parent-child relationship decreases: the data supports this as no families where all parents were required to work and home school at the same time reported positive experiences </a:t>
            </a:r>
          </a:p>
          <a:p>
            <a:pPr algn="just"/>
            <a:r>
              <a:rPr lang="en-GB" dirty="0">
                <a:ea typeface="+mn-lt"/>
                <a:cs typeface="+mn-lt"/>
              </a:rPr>
              <a:t>In your discussion you will need to link your literature review themes to your data analysis themes. I have separated by sections but you might incorporate the discussion in the data analysis section</a:t>
            </a:r>
          </a:p>
          <a:p>
            <a:endParaRPr lang="en-GB" dirty="0"/>
          </a:p>
        </p:txBody>
      </p:sp>
    </p:spTree>
    <p:extLst>
      <p:ext uri="{BB962C8B-B14F-4D97-AF65-F5344CB8AC3E}">
        <p14:creationId xmlns:p14="http://schemas.microsoft.com/office/powerpoint/2010/main" val="38995506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2196</Words>
  <Application>Microsoft Office PowerPoint</Application>
  <PresentationFormat>Widescreen</PresentationFormat>
  <Paragraphs>82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Experiences of home schooling during the Covid lockdowns: sharing our research and dissertation exemplar </vt:lpstr>
      <vt:lpstr>Aims and objectives of this presentation</vt:lpstr>
      <vt:lpstr>Acknowledgements </vt:lpstr>
      <vt:lpstr>Introduction </vt:lpstr>
      <vt:lpstr>Literature Review – key themes</vt:lpstr>
      <vt:lpstr>Methodology/ method/ data analysis </vt:lpstr>
      <vt:lpstr>Data analysis (findings from the research)</vt:lpstr>
      <vt:lpstr>Data analysis continued </vt:lpstr>
      <vt:lpstr>Discussion </vt:lpstr>
      <vt:lpstr>Reflection / conclusion</vt:lpstr>
      <vt:lpstr>References</vt:lpstr>
    </vt:vector>
  </TitlesOfParts>
  <Company>University of Worcester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Experiences of home schooling during the Covid lockdowns: sharing our research and dissertation exemplar </dc:title>
  <dc:creator>Thomas Weaver</dc:creator>
  <cp:lastModifiedBy>Thomas Weaver</cp:lastModifiedBy>
  <cp:revision>9</cp:revision>
  <dcterms:created xsi:type="dcterms:W3CDTF">2023-02-02T09:55:31Z</dcterms:created>
  <dcterms:modified xsi:type="dcterms:W3CDTF">2023-02-02T11:04:34Z</dcterms:modified>
</cp:coreProperties>
</file>