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8A6E1-5CA9-84F7-265B-FDE469D46A7E}" v="67" dt="2022-02-24T09:15:49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AFF9-134B-4021-945E-0CCA2C76A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F48CE-0186-4781-AB75-E3DEE5E15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2EA4D-7D0F-4C94-9141-2679BD32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FCB7-1928-4907-A7FC-01F10ECA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83AB2-645B-4D8E-A559-4BDDBFF0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9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7979-1447-4CE8-B3EA-B87F577A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945E2-1FAE-4FAB-A4C7-63001DEB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E60E-A112-4A49-8DC7-DFAD00AD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5C2A-A0F0-4D8F-A614-7A30E8AF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F9428-9F3B-408D-B886-6144E543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5F30C-6217-49BB-B2D8-A5107D2AC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EB39-6A80-4B4B-8654-A3C9CFCD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7BE2-67AB-43CB-99D7-EE9446CF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481A-34EC-4BEB-96C6-E3AA1BEC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52DB-6F7A-48C8-8D93-A3824480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5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E3E0-4DA4-4D19-B31D-90EFC85C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7CEB-CC41-4DE1-8C7D-7B8D63A9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C40B-A407-4BC1-B3D8-9EE9AAD2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4A445-503D-4090-B4B7-60772D54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5E93-25DC-49C9-BA17-08B29CE5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04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C881-5B85-44EC-87C7-6282FD70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AE03-1BC2-4FA9-9236-A771EA49C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09AB-E292-44A0-A03C-F2721A8F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E96D1-2292-4422-9980-79E7C571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D387-C6C0-41EE-98BC-92ABB463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6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231F-707F-45CB-A8D5-268EE2D4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576A-F81B-4D12-9AA0-642DE59C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2D187-1DFD-468C-B751-AAF56947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6B4A-F1AA-4161-BA5B-7A8A04F7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FEF62-16B6-4F00-807F-F86C558B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5C76-6881-4A4C-A6D1-C0A8EEC2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21CB-760C-4B2D-A7C9-829DF2FD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60129-EBEB-43B6-AD3F-FDD88AF34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061B0-E780-44FE-A07F-4DF463C3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8EDAA-B5AD-4D4C-B2F8-D73583133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894B5-B281-433F-A008-63821DD47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1234-30C4-4290-AF14-24650CA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88B3F-E5D6-49CA-B57D-5855B483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A7E3C-E6BC-4542-982F-6B66A521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7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40F5-2658-4D87-BAC3-D2E4C87A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B5C2D-18D5-45C7-B2BD-0AF466AA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A2DEF-C31D-4B74-A446-B2BE03A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7024F-D69E-4AFD-9D5A-E5535CDC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2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CDE8-55C7-4061-B0D6-F6E14941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54E99-0C72-4F5E-8B6A-EAB9FC87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764-965D-4F68-B2E0-C019E082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28D5-8742-4A31-905B-D13D73B4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0566F-116C-4F63-894E-FDB655EC7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28341-24BB-4CC6-BE01-DDD71E279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5DF99-F22D-438D-AF5D-02DF44E6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1D3B0-CA93-4E87-A1CC-D7C6B600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F2795-A142-48C1-A997-F5FBD6D3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09CE-FC95-4C94-8441-1D3E733E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BAC53-8D03-4F0F-B0AC-CF9DBAC55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11717-C3C3-47BC-82B4-1655036AB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DB257-1349-4690-BDE7-C7CC011B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3EA7E-6404-4B7C-8486-8EB38D3A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54263-7930-44A4-AF48-92E2DAA3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4367C-5AE8-4AA5-987C-5755EAFF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A54CC-FCE0-4176-A55A-BB8D85E3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AD44-A914-4962-9B76-269F7FAF8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69B2-BB8C-40CE-9E15-22EF29A1B84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8CE0-91F0-449A-A6A7-5A08FAA4F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522B-69B5-422E-991E-C304EBEDF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D31B7-192B-445E-839D-BF4A0404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70274B8-ADB1-4EA6-BBF2-6AA0ED484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4" t="30655" r="31821" b="32969"/>
          <a:stretch/>
        </p:blipFill>
        <p:spPr>
          <a:xfrm>
            <a:off x="0" y="44542"/>
            <a:ext cx="12192000" cy="7403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47E013-1E32-4E41-874B-77DA18D5F2D9}"/>
              </a:ext>
            </a:extLst>
          </p:cNvPr>
          <p:cNvSpPr txBox="1"/>
          <p:nvPr/>
        </p:nvSpPr>
        <p:spPr>
          <a:xfrm>
            <a:off x="105954" y="79172"/>
            <a:ext cx="11985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Widening participation in work-based learning at Worcester Business School</a:t>
            </a:r>
          </a:p>
          <a:p>
            <a:r>
              <a:rPr lang="en-GB" b="1" dirty="0"/>
              <a:t>In collaboration with NUS Green Impact https://greenimpact.nus.org.uk/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CE43-04A8-45DB-8D21-CC3C27FE16C3}"/>
              </a:ext>
            </a:extLst>
          </p:cNvPr>
          <p:cNvSpPr txBox="1"/>
          <p:nvPr/>
        </p:nvSpPr>
        <p:spPr>
          <a:xfrm>
            <a:off x="5486400" y="1001894"/>
            <a:ext cx="593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-To explore why students do or do not make use of work-based learning opportunities at Worcester Business School.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-To identify and implement mechanisms for improving access to work-based learning opportunities at Worcester Business School.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553B8-17B3-43E1-B04B-E480239CB2A4}"/>
              </a:ext>
            </a:extLst>
          </p:cNvPr>
          <p:cNvSpPr txBox="1"/>
          <p:nvPr/>
        </p:nvSpPr>
        <p:spPr>
          <a:xfrm>
            <a:off x="105954" y="4921847"/>
            <a:ext cx="31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Research methods: </a:t>
            </a:r>
          </a:p>
          <a:p>
            <a:r>
              <a:rPr lang="en-GB" b="1" dirty="0">
                <a:solidFill>
                  <a:schemeClr val="bg1"/>
                </a:solidFill>
              </a:rPr>
              <a:t>What we have done:</a:t>
            </a:r>
          </a:p>
          <a:p>
            <a:r>
              <a:rPr lang="en-GB" b="1" dirty="0">
                <a:solidFill>
                  <a:schemeClr val="bg1"/>
                </a:solidFill>
              </a:rPr>
              <a:t>-Literature review</a:t>
            </a:r>
          </a:p>
          <a:p>
            <a:r>
              <a:rPr lang="en-GB" b="1" dirty="0">
                <a:solidFill>
                  <a:schemeClr val="bg1"/>
                </a:solidFill>
              </a:rPr>
              <a:t>-Analysis of WBS student data</a:t>
            </a:r>
          </a:p>
          <a:p>
            <a:r>
              <a:rPr lang="en-GB" b="1" dirty="0">
                <a:solidFill>
                  <a:schemeClr val="bg1"/>
                </a:solidFill>
              </a:rPr>
              <a:t>-E-survey of final year WBS UG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F619D-ADB4-4C17-992A-25213573DC32}"/>
              </a:ext>
            </a:extLst>
          </p:cNvPr>
          <p:cNvSpPr txBox="1"/>
          <p:nvPr/>
        </p:nvSpPr>
        <p:spPr>
          <a:xfrm>
            <a:off x="3220974" y="5117442"/>
            <a:ext cx="5475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Still to do:</a:t>
            </a:r>
          </a:p>
          <a:p>
            <a:r>
              <a:rPr lang="en-GB" b="1" dirty="0">
                <a:solidFill>
                  <a:schemeClr val="bg1"/>
                </a:solidFill>
              </a:rPr>
              <a:t>-Expert interviews</a:t>
            </a:r>
          </a:p>
          <a:p>
            <a:r>
              <a:rPr lang="en-GB" b="1" dirty="0">
                <a:solidFill>
                  <a:schemeClr val="bg1"/>
                </a:solidFill>
              </a:rPr>
              <a:t>-Interviews / focus groups with WBS final year students</a:t>
            </a:r>
          </a:p>
          <a:p>
            <a:r>
              <a:rPr lang="en-GB" b="1" dirty="0">
                <a:solidFill>
                  <a:schemeClr val="bg1"/>
                </a:solidFill>
              </a:rPr>
              <a:t>-Develop interventions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BE59B-56BE-4D9D-865F-7AB0C7628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t="58533" r="33306" b="19925"/>
          <a:stretch/>
        </p:blipFill>
        <p:spPr>
          <a:xfrm>
            <a:off x="10179522" y="5939996"/>
            <a:ext cx="1906524" cy="738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215AA4-97E6-4450-BB94-1C3B51C60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09" t="25041" r="8908" b="54634"/>
          <a:stretch/>
        </p:blipFill>
        <p:spPr>
          <a:xfrm>
            <a:off x="8634311" y="5939996"/>
            <a:ext cx="1439257" cy="7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11064-63B0-413E-BE93-215DFDA0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3" t="17074" r="30555" b="14633"/>
          <a:stretch/>
        </p:blipFill>
        <p:spPr>
          <a:xfrm>
            <a:off x="0" y="0"/>
            <a:ext cx="12192000" cy="8140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54622-BD9D-45CF-96CB-943E2D062418}"/>
              </a:ext>
            </a:extLst>
          </p:cNvPr>
          <p:cNvSpPr txBox="1"/>
          <p:nvPr/>
        </p:nvSpPr>
        <p:spPr>
          <a:xfrm>
            <a:off x="0" y="0"/>
            <a:ext cx="10671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Literature:</a:t>
            </a:r>
          </a:p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Work-based learning opportunities such as work placements have positive impacts on academic performance </a:t>
            </a:r>
          </a:p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and employment level (Brooks and </a:t>
            </a:r>
            <a:r>
              <a:rPr lang="en-GB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Youngson</a:t>
            </a:r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2017). </a:t>
            </a:r>
          </a:p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Certain groups (e.g. disabled students, </a:t>
            </a:r>
            <a:r>
              <a:rPr lang="en-GB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Cunnah</a:t>
            </a:r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2015; BAME students, Bentley-</a:t>
            </a:r>
            <a:r>
              <a:rPr lang="en-GB" sz="18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Gockmann</a:t>
            </a:r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2020;</a:t>
            </a:r>
          </a:p>
          <a:p>
            <a:r>
              <a:rPr lang="en-GB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working-class students, Allen et al, 2013) can face barriers to those opportunities.  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28B19-DC06-4D09-B7BD-DDD3779C6C57}"/>
              </a:ext>
            </a:extLst>
          </p:cNvPr>
          <p:cNvSpPr txBox="1"/>
          <p:nvPr/>
        </p:nvSpPr>
        <p:spPr>
          <a:xfrm>
            <a:off x="1654782" y="1477328"/>
            <a:ext cx="1060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WBS data analysis:</a:t>
            </a:r>
          </a:p>
          <a:p>
            <a:r>
              <a:rPr lang="en-GB" b="1" dirty="0">
                <a:solidFill>
                  <a:schemeClr val="bg1"/>
                </a:solidFill>
              </a:rPr>
              <a:t>Undergraduate participation in sandwich year placement and short-term internships in line with UG</a:t>
            </a:r>
          </a:p>
          <a:p>
            <a:r>
              <a:rPr lang="en-GB" b="1" dirty="0">
                <a:solidFill>
                  <a:schemeClr val="bg1"/>
                </a:solidFill>
              </a:rPr>
              <a:t>population for disabled and BAME students</a:t>
            </a:r>
          </a:p>
          <a:p>
            <a:r>
              <a:rPr lang="en-GB" b="1" dirty="0">
                <a:solidFill>
                  <a:schemeClr val="bg1"/>
                </a:solidFill>
              </a:rPr>
              <a:t>Working class students may be under-represented: 32.5% of UG on sandwich year placement and short-term </a:t>
            </a:r>
          </a:p>
          <a:p>
            <a:r>
              <a:rPr lang="en-GB" b="1" dirty="0">
                <a:solidFill>
                  <a:schemeClr val="bg1"/>
                </a:solidFill>
              </a:rPr>
              <a:t>internship from POLAR4 5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quintile in last 5 years, compared with 22.2% of UG population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5D0A4-B57E-4AE8-AE07-A88238261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5" t="23915" r="32588" b="41440"/>
          <a:stretch/>
        </p:blipFill>
        <p:spPr>
          <a:xfrm>
            <a:off x="-1062567" y="0"/>
            <a:ext cx="13498407" cy="8101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4B9D85-9E32-42D3-B975-478C493AD6D3}"/>
              </a:ext>
            </a:extLst>
          </p:cNvPr>
          <p:cNvSpPr txBox="1"/>
          <p:nvPr/>
        </p:nvSpPr>
        <p:spPr>
          <a:xfrm>
            <a:off x="156325" y="73152"/>
            <a:ext cx="122795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E-Survey (28 responses) preliminary analysis</a:t>
            </a:r>
          </a:p>
          <a:p>
            <a:r>
              <a:rPr lang="en-GB" b="1" dirty="0"/>
              <a:t>Reasons for non-participation: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Perceived utility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Practical barriers – time required to do; time required to apply; financial considerations; rules e.g. for international students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Lack of information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Availability – experienced; perceived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Fear</a:t>
            </a:r>
          </a:p>
          <a:p>
            <a:endParaRPr lang="en-GB" b="1" dirty="0"/>
          </a:p>
          <a:p>
            <a:r>
              <a:rPr lang="en-GB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9E600-8292-4B33-9BE0-1988784FBB2B}"/>
              </a:ext>
            </a:extLst>
          </p:cNvPr>
          <p:cNvSpPr txBox="1"/>
          <p:nvPr/>
        </p:nvSpPr>
        <p:spPr>
          <a:xfrm>
            <a:off x="156325" y="2105763"/>
            <a:ext cx="96551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What might have helped: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More information / communication – what they are; the benefits; benefits for mature students; </a:t>
            </a:r>
          </a:p>
          <a:p>
            <a:r>
              <a:rPr lang="en-GB" b="1" dirty="0"/>
              <a:t>speaking to someone who has done it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Information via different media – </a:t>
            </a:r>
          </a:p>
          <a:p>
            <a:r>
              <a:rPr lang="en-GB" b="1" dirty="0"/>
              <a:t>presentations in classes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More support- with application process, </a:t>
            </a:r>
          </a:p>
          <a:p>
            <a:r>
              <a:rPr lang="en-GB" b="1" dirty="0"/>
              <a:t>with company liaison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Single semester placements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Credit towards degree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2EBC0-921A-45E9-8EE0-B0B0170BF8AC}"/>
              </a:ext>
            </a:extLst>
          </p:cNvPr>
          <p:cNvSpPr txBox="1"/>
          <p:nvPr/>
        </p:nvSpPr>
        <p:spPr>
          <a:xfrm>
            <a:off x="8019288" y="6211669"/>
            <a:ext cx="239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Possible interventions?</a:t>
            </a:r>
          </a:p>
          <a:p>
            <a:r>
              <a:rPr lang="en-GB" b="1" dirty="0"/>
              <a:t>What have you done?</a:t>
            </a:r>
          </a:p>
        </p:txBody>
      </p:sp>
    </p:spTree>
    <p:extLst>
      <p:ext uri="{BB962C8B-B14F-4D97-AF65-F5344CB8AC3E}">
        <p14:creationId xmlns:p14="http://schemas.microsoft.com/office/powerpoint/2010/main" val="21999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334</Words>
  <Application>Microsoft Office PowerPoint</Application>
  <PresentationFormat>Widescreen</PresentationFormat>
  <Paragraphs>43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Catharine Ross</dc:creator>
  <cp:lastModifiedBy>Catharine Ross</cp:lastModifiedBy>
  <cp:revision>35</cp:revision>
  <dcterms:created xsi:type="dcterms:W3CDTF">2022-02-23T16:37:18Z</dcterms:created>
  <dcterms:modified xsi:type="dcterms:W3CDTF">2022-03-15T13:48:33Z</dcterms:modified>
</cp:coreProperties>
</file>